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9" r:id="rId3"/>
    <p:sldMasterId id="2147483718" r:id="rId4"/>
    <p:sldMasterId id="2147483726" r:id="rId5"/>
    <p:sldMasterId id="2147483819" r:id="rId6"/>
  </p:sldMasterIdLst>
  <p:notesMasterIdLst>
    <p:notesMasterId r:id="rId43"/>
  </p:notesMasterIdLst>
  <p:sldIdLst>
    <p:sldId id="266" r:id="rId7"/>
    <p:sldId id="919" r:id="rId8"/>
    <p:sldId id="268" r:id="rId9"/>
    <p:sldId id="315" r:id="rId10"/>
    <p:sldId id="904" r:id="rId11"/>
    <p:sldId id="280" r:id="rId12"/>
    <p:sldId id="318" r:id="rId13"/>
    <p:sldId id="799" r:id="rId14"/>
    <p:sldId id="801" r:id="rId15"/>
    <p:sldId id="783" r:id="rId16"/>
    <p:sldId id="784" r:id="rId17"/>
    <p:sldId id="909" r:id="rId18"/>
    <p:sldId id="915" r:id="rId19"/>
    <p:sldId id="916" r:id="rId20"/>
    <p:sldId id="917" r:id="rId21"/>
    <p:sldId id="918" r:id="rId22"/>
    <p:sldId id="313" r:id="rId23"/>
    <p:sldId id="910" r:id="rId24"/>
    <p:sldId id="293" r:id="rId25"/>
    <p:sldId id="292" r:id="rId26"/>
    <p:sldId id="294" r:id="rId27"/>
    <p:sldId id="298" r:id="rId28"/>
    <p:sldId id="302" r:id="rId29"/>
    <p:sldId id="911" r:id="rId30"/>
    <p:sldId id="912" r:id="rId31"/>
    <p:sldId id="308" r:id="rId32"/>
    <p:sldId id="310" r:id="rId33"/>
    <p:sldId id="262" r:id="rId34"/>
    <p:sldId id="907" r:id="rId35"/>
    <p:sldId id="260" r:id="rId36"/>
    <p:sldId id="278" r:id="rId37"/>
    <p:sldId id="273" r:id="rId38"/>
    <p:sldId id="274" r:id="rId39"/>
    <p:sldId id="311" r:id="rId40"/>
    <p:sldId id="913" r:id="rId41"/>
    <p:sldId id="303" r:id="rId42"/>
  </p:sldIdLst>
  <p:sldSz cx="9144000" cy="5143500" type="screen16x9"/>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485"/>
  </p:normalViewPr>
  <p:slideViewPr>
    <p:cSldViewPr>
      <p:cViewPr varScale="1">
        <p:scale>
          <a:sx n="144" d="100"/>
          <a:sy n="144" d="100"/>
        </p:scale>
        <p:origin x="10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E9D5A-2220-4A88-97A3-65882DE1A30C}" type="datetimeFigureOut">
              <a:rPr lang="en-US" smtClean="0"/>
              <a:t>3/2/2020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7E5598-3F55-4495-9DFE-C140317D31D7}" type="slidenum">
              <a:rPr lang="en-US" smtClean="0"/>
              <a:t>‹#›</a:t>
            </a:fld>
            <a:endParaRPr lang="en-US"/>
          </a:p>
        </p:txBody>
      </p:sp>
    </p:spTree>
    <p:extLst>
      <p:ext uri="{BB962C8B-B14F-4D97-AF65-F5344CB8AC3E}">
        <p14:creationId xmlns:p14="http://schemas.microsoft.com/office/powerpoint/2010/main" val="1634820305"/>
      </p:ext>
    </p:extLst>
  </p:cSld>
  <p:clrMap bg1="lt1" tx1="dk1" bg2="lt2" tx2="dk2" accent1="accent1" accent2="accent2" accent3="accent3" accent4="accent4" accent5="accent5" accent6="accent6" hlink="hlink" folHlink="folHlink"/>
  <p:notesStyle>
    <a:lvl1pPr marL="0" algn="l" defTabSz="914310" rtl="0" eaLnBrk="1" latinLnBrk="0" hangingPunct="1">
      <a:defRPr sz="1200" kern="1200">
        <a:solidFill>
          <a:schemeClr val="tx1"/>
        </a:solidFill>
        <a:latin typeface="+mn-lt"/>
        <a:ea typeface="+mn-ea"/>
        <a:cs typeface="+mn-cs"/>
      </a:defRPr>
    </a:lvl1pPr>
    <a:lvl2pPr marL="457154" algn="l" defTabSz="914310" rtl="0" eaLnBrk="1" latinLnBrk="0" hangingPunct="1">
      <a:defRPr sz="1200" kern="1200">
        <a:solidFill>
          <a:schemeClr val="tx1"/>
        </a:solidFill>
        <a:latin typeface="+mn-lt"/>
        <a:ea typeface="+mn-ea"/>
        <a:cs typeface="+mn-cs"/>
      </a:defRPr>
    </a:lvl2pPr>
    <a:lvl3pPr marL="914310" algn="l" defTabSz="914310" rtl="0" eaLnBrk="1" latinLnBrk="0" hangingPunct="1">
      <a:defRPr sz="1200" kern="1200">
        <a:solidFill>
          <a:schemeClr val="tx1"/>
        </a:solidFill>
        <a:latin typeface="+mn-lt"/>
        <a:ea typeface="+mn-ea"/>
        <a:cs typeface="+mn-cs"/>
      </a:defRPr>
    </a:lvl3pPr>
    <a:lvl4pPr marL="1371464" algn="l" defTabSz="914310" rtl="0" eaLnBrk="1" latinLnBrk="0" hangingPunct="1">
      <a:defRPr sz="1200" kern="1200">
        <a:solidFill>
          <a:schemeClr val="tx1"/>
        </a:solidFill>
        <a:latin typeface="+mn-lt"/>
        <a:ea typeface="+mn-ea"/>
        <a:cs typeface="+mn-cs"/>
      </a:defRPr>
    </a:lvl4pPr>
    <a:lvl5pPr marL="1828619" algn="l" defTabSz="914310" rtl="0" eaLnBrk="1" latinLnBrk="0" hangingPunct="1">
      <a:defRPr sz="1200" kern="1200">
        <a:solidFill>
          <a:schemeClr val="tx1"/>
        </a:solidFill>
        <a:latin typeface="+mn-lt"/>
        <a:ea typeface="+mn-ea"/>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fld id="{5B237A93-5FAE-4614-8759-D05AD78B1B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1124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6EE9CDCA-CF06-AA4E-A6D5-8546A80C8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46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6EE9CDCA-CF06-AA4E-A6D5-8546A80C8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236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66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6EE9CDCA-CF06-AA4E-A6D5-8546A80C8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366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2CA3AB2B-189A-4C92-A457-C6A3833631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1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Ada beberapa faktor yang saling terkait dalam e-learning, yang perlu menjadi perhatian ketika proses perancangan dilakukan.  Walaupun, faktor-faktor tersebut bukan menjadi urusan kita sebagai dosen, kita hanya memerlukan informasi untuk mendukung perancangan kita.  Hal ini terutama berkaitan dengan hardware, jaringan, dan software. Barangkali, yang paling erat berkaitan dengan proses perancangan adalah software karena software akan memberikan batasan bukan hanya learning object materials yang dapat diupload, tetapi juga interaksi pembelajaran yang dapat diakomodasikan. Tugas dosen sebagai perancang pembelajaran terutama adalah penyusunan content, dan strategi interaksi.  Kemduian dengan informasi tentang hardware dan inftrastruktur, kita akan menentukan bagaimana kita akan menyampaikan content dan interaksi pembelajaran dalam suatu sistem penyampaian (delivery).  </a:t>
            </a:r>
          </a:p>
        </p:txBody>
      </p:sp>
    </p:spTree>
    <p:extLst>
      <p:ext uri="{BB962C8B-B14F-4D97-AF65-F5344CB8AC3E}">
        <p14:creationId xmlns:p14="http://schemas.microsoft.com/office/powerpoint/2010/main" val="326072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D17E5598-3F55-4495-9DFE-C140317D3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88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9CDCA-CF06-AA4E-A6D5-8546A80C8364}" type="slidenum">
              <a:rPr lang="en-US" smtClean="0"/>
              <a:t>4</a:t>
            </a:fld>
            <a:endParaRPr lang="en-US"/>
          </a:p>
        </p:txBody>
      </p:sp>
    </p:spTree>
    <p:extLst>
      <p:ext uri="{BB962C8B-B14F-4D97-AF65-F5344CB8AC3E}">
        <p14:creationId xmlns:p14="http://schemas.microsoft.com/office/powerpoint/2010/main" val="156585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9CDCA-CF06-AA4E-A6D5-8546A80C8364}" type="slidenum">
              <a:rPr lang="en-US" smtClean="0"/>
              <a:t>7</a:t>
            </a:fld>
            <a:endParaRPr lang="en-US"/>
          </a:p>
        </p:txBody>
      </p:sp>
    </p:spTree>
    <p:extLst>
      <p:ext uri="{BB962C8B-B14F-4D97-AF65-F5344CB8AC3E}">
        <p14:creationId xmlns:p14="http://schemas.microsoft.com/office/powerpoint/2010/main" val="132896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Pada </a:t>
            </a:r>
            <a:r>
              <a:rPr lang="en-US" dirty="0" err="1"/>
              <a:t>saat</a:t>
            </a:r>
            <a:r>
              <a:rPr lang="en-US" dirty="0"/>
              <a:t> </a:t>
            </a:r>
            <a:r>
              <a:rPr lang="en-US" dirty="0" err="1"/>
              <a:t>ini</a:t>
            </a:r>
            <a:r>
              <a:rPr lang="en-US" dirty="0"/>
              <a:t>, </a:t>
            </a:r>
            <a:r>
              <a:rPr lang="en-US" dirty="0" err="1"/>
              <a:t>secara</a:t>
            </a:r>
            <a:r>
              <a:rPr lang="en-US" dirty="0"/>
              <a:t> global, </a:t>
            </a:r>
            <a:r>
              <a:rPr lang="en-US" dirty="0" err="1"/>
              <a:t>sedang</a:t>
            </a:r>
            <a:r>
              <a:rPr lang="en-US" dirty="0"/>
              <a:t> </a:t>
            </a:r>
            <a:r>
              <a:rPr lang="en-US" dirty="0" err="1"/>
              <a:t>terjadi</a:t>
            </a:r>
            <a:r>
              <a:rPr lang="en-US" dirty="0"/>
              <a:t> </a:t>
            </a:r>
            <a:r>
              <a:rPr lang="en-US" dirty="0" err="1"/>
              <a:t>revolusi</a:t>
            </a:r>
            <a:r>
              <a:rPr lang="en-US" dirty="0"/>
              <a:t> </a:t>
            </a:r>
            <a:r>
              <a:rPr lang="en-US" dirty="0" err="1"/>
              <a:t>industri</a:t>
            </a:r>
            <a:r>
              <a:rPr lang="en-US" dirty="0"/>
              <a:t> 4.0, yang </a:t>
            </a:r>
            <a:r>
              <a:rPr lang="en-US" dirty="0" err="1"/>
              <a:t>berbasis</a:t>
            </a:r>
            <a:r>
              <a:rPr lang="en-US" dirty="0"/>
              <a:t> pada Cyber Physical System.  RI 4.0 </a:t>
            </a:r>
            <a:r>
              <a:rPr lang="en-US" dirty="0" err="1"/>
              <a:t>ini</a:t>
            </a:r>
            <a:r>
              <a:rPr lang="en-US" dirty="0"/>
              <a:t> </a:t>
            </a:r>
            <a:r>
              <a:rPr lang="en-US" dirty="0" err="1"/>
              <a:t>menyebabkan</a:t>
            </a:r>
            <a:r>
              <a:rPr lang="en-US" dirty="0"/>
              <a:t> </a:t>
            </a:r>
            <a:r>
              <a:rPr lang="en-US" dirty="0" err="1"/>
              <a:t>terjadinya</a:t>
            </a:r>
            <a:r>
              <a:rPr lang="en-US" dirty="0"/>
              <a:t> </a:t>
            </a:r>
            <a:r>
              <a:rPr lang="en-US" dirty="0" err="1"/>
              <a:t>disrupsi</a:t>
            </a:r>
            <a:r>
              <a:rPr lang="en-US" dirty="0"/>
              <a:t> </a:t>
            </a:r>
            <a:r>
              <a:rPr lang="en-US" dirty="0" err="1"/>
              <a:t>teknologi</a:t>
            </a:r>
            <a:r>
              <a:rPr lang="en-US" dirty="0"/>
              <a:t> – yang </a:t>
            </a:r>
            <a:r>
              <a:rPr lang="en-US" dirty="0" err="1"/>
              <a:t>mengusik</a:t>
            </a:r>
            <a:r>
              <a:rPr lang="en-US" dirty="0"/>
              <a:t> </a:t>
            </a:r>
            <a:r>
              <a:rPr lang="en-US" dirty="0" err="1"/>
              <a:t>kenyamanan</a:t>
            </a:r>
            <a:r>
              <a:rPr lang="en-US" dirty="0"/>
              <a:t> </a:t>
            </a:r>
            <a:r>
              <a:rPr lang="en-US" dirty="0" err="1"/>
              <a:t>kita</a:t>
            </a:r>
            <a:r>
              <a:rPr lang="en-US" dirty="0"/>
              <a:t> – </a:t>
            </a:r>
            <a:r>
              <a:rPr lang="en-US" dirty="0" err="1"/>
              <a:t>dalam</a:t>
            </a:r>
            <a:r>
              <a:rPr lang="en-US" dirty="0"/>
              <a:t> </a:t>
            </a:r>
            <a:r>
              <a:rPr lang="en-US" dirty="0" err="1"/>
              <a:t>berbagai</a:t>
            </a:r>
            <a:r>
              <a:rPr lang="en-US" dirty="0"/>
              <a:t> </a:t>
            </a:r>
            <a:r>
              <a:rPr lang="en-US" dirty="0" err="1"/>
              <a:t>aspek</a:t>
            </a:r>
            <a:r>
              <a:rPr lang="en-US" dirty="0"/>
              <a:t> </a:t>
            </a:r>
            <a:r>
              <a:rPr lang="en-US" dirty="0" err="1"/>
              <a:t>kehidupan</a:t>
            </a:r>
            <a:r>
              <a:rPr lang="en-US" dirty="0"/>
              <a:t>, </a:t>
            </a:r>
            <a:r>
              <a:rPr lang="en-US" dirty="0" err="1"/>
              <a:t>sehingga</a:t>
            </a:r>
            <a:r>
              <a:rPr lang="en-US" dirty="0"/>
              <a:t> pada </a:t>
            </a:r>
            <a:r>
              <a:rPr lang="en-US" dirty="0" err="1"/>
              <a:t>akhirnya</a:t>
            </a:r>
            <a:r>
              <a:rPr lang="en-US" dirty="0"/>
              <a:t> </a:t>
            </a:r>
            <a:r>
              <a:rPr lang="en-US" dirty="0" err="1"/>
              <a:t>melahirkan</a:t>
            </a:r>
            <a:r>
              <a:rPr lang="en-US" dirty="0"/>
              <a:t> </a:t>
            </a:r>
            <a:r>
              <a:rPr lang="en-US" dirty="0" err="1"/>
              <a:t>budaya</a:t>
            </a:r>
            <a:r>
              <a:rPr lang="en-US" dirty="0"/>
              <a:t> </a:t>
            </a:r>
            <a:r>
              <a:rPr lang="en-US" dirty="0" err="1"/>
              <a:t>kehidupan</a:t>
            </a:r>
            <a:r>
              <a:rPr lang="en-US" dirty="0"/>
              <a:t> yang </a:t>
            </a:r>
            <a:r>
              <a:rPr lang="en-US" dirty="0" err="1"/>
              <a:t>baru</a:t>
            </a:r>
            <a:r>
              <a:rPr lang="en-US" dirty="0"/>
              <a:t>. </a:t>
            </a:r>
          </a:p>
          <a:p>
            <a:endParaRPr lang="en-US" dirty="0"/>
          </a:p>
          <a:p>
            <a:r>
              <a:rPr lang="en-US" dirty="0" err="1"/>
              <a:t>Dalam</a:t>
            </a:r>
            <a:r>
              <a:rPr lang="en-US" dirty="0"/>
              <a:t> era RI 4.0, 75% </a:t>
            </a:r>
            <a:r>
              <a:rPr lang="en-US" dirty="0" err="1"/>
              <a:t>pekerjaan</a:t>
            </a:r>
            <a:r>
              <a:rPr lang="en-US" dirty="0"/>
              <a:t> </a:t>
            </a:r>
            <a:r>
              <a:rPr lang="en-US" dirty="0" err="1"/>
              <a:t>melibatkan</a:t>
            </a:r>
            <a:r>
              <a:rPr lang="en-US" dirty="0"/>
              <a:t> </a:t>
            </a:r>
            <a:r>
              <a:rPr lang="en-US" dirty="0" err="1"/>
              <a:t>kemampuan</a:t>
            </a:r>
            <a:r>
              <a:rPr lang="en-US" dirty="0"/>
              <a:t> </a:t>
            </a:r>
            <a:r>
              <a:rPr lang="en-US" dirty="0" err="1"/>
              <a:t>sains</a:t>
            </a:r>
            <a:r>
              <a:rPr lang="en-US" dirty="0"/>
              <a:t>, </a:t>
            </a:r>
            <a:r>
              <a:rPr lang="en-US" dirty="0" err="1"/>
              <a:t>teknologi</a:t>
            </a:r>
            <a:r>
              <a:rPr lang="en-US" dirty="0"/>
              <a:t>, </a:t>
            </a:r>
            <a:r>
              <a:rPr lang="en-US" dirty="0" err="1"/>
              <a:t>teknik</a:t>
            </a:r>
            <a:r>
              <a:rPr lang="en-US" dirty="0"/>
              <a:t> dan </a:t>
            </a:r>
            <a:r>
              <a:rPr lang="en-US" dirty="0" err="1"/>
              <a:t>matematika</a:t>
            </a:r>
            <a:r>
              <a:rPr lang="en-US" dirty="0"/>
              <a:t>, internet of things </a:t>
            </a:r>
            <a:r>
              <a:rPr lang="en-US" dirty="0" err="1"/>
              <a:t>serta</a:t>
            </a:r>
            <a:r>
              <a:rPr lang="en-US" dirty="0"/>
              <a:t> </a:t>
            </a:r>
            <a:r>
              <a:rPr lang="en-US" dirty="0" err="1"/>
              <a:t>pembelajaran</a:t>
            </a:r>
            <a:r>
              <a:rPr lang="en-US" dirty="0"/>
              <a:t> </a:t>
            </a:r>
            <a:r>
              <a:rPr lang="en-US" dirty="0" err="1"/>
              <a:t>sepanjang</a:t>
            </a:r>
            <a:r>
              <a:rPr lang="en-US" dirty="0"/>
              <a:t> </a:t>
            </a:r>
            <a:r>
              <a:rPr lang="en-US" dirty="0" err="1"/>
              <a:t>hayat</a:t>
            </a:r>
            <a:r>
              <a:rPr lang="en-US" dirty="0"/>
              <a:t>. </a:t>
            </a:r>
          </a:p>
          <a:p>
            <a:endParaRPr lang="en-US" dirty="0"/>
          </a:p>
          <a:p>
            <a:r>
              <a:rPr lang="en-US" dirty="0" err="1"/>
              <a:t>Namun</a:t>
            </a:r>
            <a:r>
              <a:rPr lang="en-US" dirty="0"/>
              <a:t> </a:t>
            </a:r>
            <a:r>
              <a:rPr lang="en-US" dirty="0" err="1"/>
              <a:t>demikian</a:t>
            </a:r>
            <a:r>
              <a:rPr lang="en-US" dirty="0"/>
              <a:t>, </a:t>
            </a:r>
            <a:r>
              <a:rPr lang="en-US" dirty="0" err="1"/>
              <a:t>kecakapan</a:t>
            </a:r>
            <a:r>
              <a:rPr lang="en-US" dirty="0"/>
              <a:t> social – </a:t>
            </a:r>
            <a:r>
              <a:rPr lang="en-US" dirty="0" err="1"/>
              <a:t>kecakapan</a:t>
            </a:r>
            <a:r>
              <a:rPr lang="en-US" dirty="0"/>
              <a:t> </a:t>
            </a:r>
            <a:r>
              <a:rPr lang="en-US" dirty="0" err="1"/>
              <a:t>manusia</a:t>
            </a:r>
            <a:r>
              <a:rPr lang="en-US" dirty="0"/>
              <a:t> yang </a:t>
            </a:r>
            <a:r>
              <a:rPr lang="en-US" dirty="0" err="1"/>
              <a:t>tidak</a:t>
            </a:r>
            <a:r>
              <a:rPr lang="en-US" dirty="0"/>
              <a:t> </a:t>
            </a:r>
            <a:r>
              <a:rPr lang="en-US" dirty="0" err="1"/>
              <a:t>bisa</a:t>
            </a:r>
            <a:r>
              <a:rPr lang="en-US" dirty="0"/>
              <a:t> </a:t>
            </a:r>
            <a:r>
              <a:rPr lang="en-US" dirty="0" err="1"/>
              <a:t>tergantikan</a:t>
            </a:r>
            <a:r>
              <a:rPr lang="en-US" dirty="0"/>
              <a:t> oleh robot – </a:t>
            </a:r>
            <a:r>
              <a:rPr lang="en-US" dirty="0" err="1"/>
              <a:t>menjadi</a:t>
            </a:r>
            <a:r>
              <a:rPr lang="en-US" dirty="0"/>
              <a:t> </a:t>
            </a:r>
            <a:r>
              <a:rPr lang="en-US" dirty="0" err="1"/>
              <a:t>semakin</a:t>
            </a:r>
            <a:r>
              <a:rPr lang="en-US" dirty="0"/>
              <a:t> </a:t>
            </a:r>
            <a:r>
              <a:rPr lang="en-US" dirty="0" err="1"/>
              <a:t>penting</a:t>
            </a:r>
            <a:r>
              <a:rPr lang="en-US" dirty="0"/>
              <a:t> </a:t>
            </a:r>
            <a:r>
              <a:rPr lang="en-US" dirty="0" err="1"/>
              <a:t>dalam</a:t>
            </a:r>
            <a:r>
              <a:rPr lang="en-US" dirty="0"/>
              <a:t> RI 4.0.  </a:t>
            </a:r>
          </a:p>
          <a:p>
            <a:endParaRPr lang="en-US" dirty="0"/>
          </a:p>
          <a:p>
            <a:r>
              <a:rPr lang="en-US" dirty="0" err="1"/>
              <a:t>Tidak</a:t>
            </a:r>
            <a:r>
              <a:rPr lang="en-US" dirty="0"/>
              <a:t> </a:t>
            </a:r>
            <a:r>
              <a:rPr lang="en-US" dirty="0" err="1"/>
              <a:t>dapat</a:t>
            </a:r>
            <a:r>
              <a:rPr lang="en-US" dirty="0"/>
              <a:t> </a:t>
            </a:r>
            <a:r>
              <a:rPr lang="en-US" dirty="0" err="1"/>
              <a:t>dipungkiri</a:t>
            </a:r>
            <a:r>
              <a:rPr lang="en-US" dirty="0"/>
              <a:t>, </a:t>
            </a:r>
            <a:r>
              <a:rPr lang="en-US" dirty="0" err="1"/>
              <a:t>dalam</a:t>
            </a:r>
            <a:r>
              <a:rPr lang="en-US" dirty="0"/>
              <a:t> era RI 4.0 </a:t>
            </a:r>
            <a:r>
              <a:rPr lang="en-US" dirty="0" err="1"/>
              <a:t>ini</a:t>
            </a:r>
            <a:r>
              <a:rPr lang="en-US" dirty="0"/>
              <a:t> Indonesia </a:t>
            </a:r>
            <a:r>
              <a:rPr lang="en-US" dirty="0" err="1"/>
              <a:t>mengalami</a:t>
            </a:r>
            <a:r>
              <a:rPr lang="en-US" dirty="0"/>
              <a:t> digital talent gap yang </a:t>
            </a:r>
            <a:r>
              <a:rPr lang="en-US" dirty="0" err="1"/>
              <a:t>semakin</a:t>
            </a:r>
            <a:r>
              <a:rPr lang="en-US" dirty="0"/>
              <a:t> </a:t>
            </a:r>
            <a:r>
              <a:rPr lang="en-US" dirty="0" err="1"/>
              <a:t>lebar</a:t>
            </a:r>
            <a:r>
              <a:rPr lang="en-US" dirty="0"/>
              <a:t> – yang </a:t>
            </a:r>
            <a:r>
              <a:rPr lang="en-US" dirty="0" err="1"/>
              <a:t>melek</a:t>
            </a:r>
            <a:r>
              <a:rPr lang="en-US" dirty="0"/>
              <a:t> </a:t>
            </a:r>
            <a:r>
              <a:rPr lang="en-US" dirty="0" err="1"/>
              <a:t>teknologi</a:t>
            </a:r>
            <a:r>
              <a:rPr lang="en-US" dirty="0"/>
              <a:t> dan technological savvy </a:t>
            </a:r>
            <a:r>
              <a:rPr lang="en-US" dirty="0" err="1"/>
              <a:t>jumlahnya</a:t>
            </a:r>
            <a:r>
              <a:rPr lang="en-US" dirty="0"/>
              <a:t> </a:t>
            </a:r>
            <a:r>
              <a:rPr lang="en-US" dirty="0" err="1"/>
              <a:t>masih</a:t>
            </a:r>
            <a:r>
              <a:rPr lang="en-US" dirty="0"/>
              <a:t> </a:t>
            </a:r>
            <a:r>
              <a:rPr lang="en-US" dirty="0" err="1"/>
              <a:t>kurang</a:t>
            </a:r>
            <a:r>
              <a:rPr lang="en-US" dirty="0"/>
              <a:t> </a:t>
            </a:r>
            <a:r>
              <a:rPr lang="en-US" dirty="0" err="1"/>
              <a:t>memadai</a:t>
            </a:r>
            <a:r>
              <a:rPr lang="en-US" dirty="0"/>
              <a:t> dan </a:t>
            </a:r>
            <a:r>
              <a:rPr lang="en-US" dirty="0" err="1"/>
              <a:t>relatif</a:t>
            </a:r>
            <a:r>
              <a:rPr lang="en-US" dirty="0"/>
              <a:t> </a:t>
            </a:r>
            <a:r>
              <a:rPr lang="en-US" dirty="0" err="1"/>
              <a:t>lebih</a:t>
            </a:r>
            <a:r>
              <a:rPr lang="en-US" dirty="0"/>
              <a:t> </a:t>
            </a:r>
            <a:r>
              <a:rPr lang="en-US" dirty="0" err="1"/>
              <a:t>sedikit</a:t>
            </a:r>
            <a:r>
              <a:rPr lang="en-US" dirty="0"/>
              <a:t> </a:t>
            </a:r>
            <a:r>
              <a:rPr lang="en-US" dirty="0" err="1"/>
              <a:t>daripada</a:t>
            </a:r>
            <a:r>
              <a:rPr lang="en-US" dirty="0"/>
              <a:t> yang </a:t>
            </a:r>
            <a:r>
              <a:rPr lang="en-US" dirty="0" err="1"/>
              <a:t>masih</a:t>
            </a:r>
            <a:r>
              <a:rPr lang="en-US" dirty="0"/>
              <a:t> </a:t>
            </a:r>
            <a:r>
              <a:rPr lang="en-US" dirty="0" err="1"/>
              <a:t>tradisional</a:t>
            </a:r>
            <a:r>
              <a:rPr lang="en-US" dirty="0"/>
              <a:t>.  Hal </a:t>
            </a:r>
            <a:r>
              <a:rPr lang="en-US" dirty="0" err="1"/>
              <a:t>ini</a:t>
            </a:r>
            <a:r>
              <a:rPr lang="en-US" dirty="0"/>
              <a:t> </a:t>
            </a:r>
            <a:r>
              <a:rPr lang="en-US" dirty="0" err="1"/>
              <a:t>menjadi</a:t>
            </a:r>
            <a:r>
              <a:rPr lang="en-US" dirty="0"/>
              <a:t> </a:t>
            </a:r>
            <a:r>
              <a:rPr lang="en-US" dirty="0" err="1"/>
              <a:t>tantangan</a:t>
            </a:r>
            <a:r>
              <a:rPr lang="en-US" dirty="0"/>
              <a:t> </a:t>
            </a:r>
            <a:r>
              <a:rPr lang="en-US" dirty="0" err="1"/>
              <a:t>bagi</a:t>
            </a:r>
            <a:r>
              <a:rPr lang="en-US" dirty="0"/>
              <a:t> Indonesia </a:t>
            </a:r>
            <a:r>
              <a:rPr lang="en-US" dirty="0" err="1"/>
              <a:t>untuk</a:t>
            </a:r>
            <a:r>
              <a:rPr lang="en-US" dirty="0"/>
              <a:t> </a:t>
            </a:r>
            <a:r>
              <a:rPr lang="en-US" dirty="0" err="1"/>
              <a:t>meningkatkan</a:t>
            </a:r>
            <a:r>
              <a:rPr lang="en-US" dirty="0"/>
              <a:t> </a:t>
            </a:r>
            <a:r>
              <a:rPr lang="en-US" dirty="0" err="1"/>
              <a:t>kualitas</a:t>
            </a:r>
            <a:r>
              <a:rPr lang="en-US" dirty="0"/>
              <a:t> </a:t>
            </a:r>
            <a:r>
              <a:rPr lang="en-US" dirty="0" err="1"/>
              <a:t>keterampilan</a:t>
            </a:r>
            <a:r>
              <a:rPr lang="en-US" dirty="0"/>
              <a:t> </a:t>
            </a:r>
            <a:r>
              <a:rPr lang="en-US" dirty="0" err="1"/>
              <a:t>tenaga</a:t>
            </a:r>
            <a:r>
              <a:rPr lang="en-US" dirty="0"/>
              <a:t> </a:t>
            </a:r>
            <a:r>
              <a:rPr lang="en-US" dirty="0" err="1"/>
              <a:t>kerjanya</a:t>
            </a:r>
            <a:r>
              <a:rPr lang="en-US" dirty="0"/>
              <a:t> </a:t>
            </a:r>
            <a:r>
              <a:rPr lang="en-US" dirty="0" err="1"/>
              <a:t>dengan</a:t>
            </a:r>
            <a:r>
              <a:rPr lang="en-US" dirty="0"/>
              <a:t> </a:t>
            </a:r>
            <a:r>
              <a:rPr lang="en-US" dirty="0" err="1"/>
              <a:t>teknologi</a:t>
            </a:r>
            <a:r>
              <a:rPr lang="en-US" dirty="0"/>
              <a:t> digital. </a:t>
            </a:r>
          </a:p>
        </p:txBody>
      </p:sp>
    </p:spTree>
    <p:extLst>
      <p:ext uri="{BB962C8B-B14F-4D97-AF65-F5344CB8AC3E}">
        <p14:creationId xmlns:p14="http://schemas.microsoft.com/office/powerpoint/2010/main" val="45504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E5598-3F55-4495-9DFE-C140317D31D7}" type="slidenum">
              <a:rPr lang="en-US" smtClean="0"/>
              <a:t>15</a:t>
            </a:fld>
            <a:endParaRPr lang="en-US"/>
          </a:p>
        </p:txBody>
      </p:sp>
    </p:spTree>
    <p:extLst>
      <p:ext uri="{BB962C8B-B14F-4D97-AF65-F5344CB8AC3E}">
        <p14:creationId xmlns:p14="http://schemas.microsoft.com/office/powerpoint/2010/main" val="83913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79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6EE9CDCA-CF06-AA4E-A6D5-8546A80C8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86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35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409786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49434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89321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500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81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74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142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545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94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296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4033792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73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854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59121-611E-438D-9EBA-2B0C203711EC}"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0D8CD1-E598-4DB5-AD13-BE5361839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46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3"/>
            <a:ext cx="9144000" cy="51435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6" tIns="34289" rIns="68576" bIns="34289" numCol="1" anchor="t" anchorCtr="0" compatLnSpc="1">
            <a:prstTxWarp prst="textNoShape">
              <a:avLst/>
            </a:prstTxWarp>
          </a:bodyPr>
          <a:lstStyle/>
          <a:p>
            <a:pPr defTabSz="914333"/>
            <a:endParaRPr lang="en-US">
              <a:solidFill>
                <a:prstClr val="black"/>
              </a:solidFill>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r>
              <a:rPr lang="en-US">
                <a:solidFill>
                  <a:prstClr val="black">
                    <a:lumMod val="50000"/>
                    <a:lumOff val="50000"/>
                  </a:prstClr>
                </a:solidFill>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r>
              <a:rPr lang="en-US">
                <a:solidFill>
                  <a:prstClr val="black">
                    <a:lumMod val="50000"/>
                    <a:lumOff val="50000"/>
                  </a:prstClr>
                </a:solidFill>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fld id="{12F3013D-C5C2-4F48-9014-639C499E34B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628650" y="1336529"/>
            <a:ext cx="3500146" cy="1020025"/>
          </a:xfrm>
        </p:spPr>
        <p:txBody>
          <a:bodyPr anchor="b"/>
          <a:lstStyle>
            <a:lvl1pPr>
              <a:defRPr sz="45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628653" y="2551219"/>
            <a:ext cx="3500147" cy="879519"/>
          </a:xfrm>
        </p:spPr>
        <p:txBody>
          <a:bodyPr/>
          <a:lstStyle>
            <a:lvl1pPr marL="0" indent="0">
              <a:buNone/>
              <a:defRPr sz="1800">
                <a:solidFill>
                  <a:schemeClr val="tx1">
                    <a:tint val="75000"/>
                  </a:schemeClr>
                </a:solidFill>
                <a:latin typeface="Roboto" panose="02000000000000000000" pitchFamily="2" charset="0"/>
                <a:ea typeface="Roboto" panose="02000000000000000000" pitchFamily="2" charset="0"/>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50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siness - Divider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151" r="21621"/>
          <a:stretch/>
        </p:blipFill>
        <p:spPr>
          <a:xfrm>
            <a:off x="1806850" y="1"/>
            <a:ext cx="7337153" cy="5143500"/>
          </a:xfrm>
          <a:prstGeom prst="rect">
            <a:avLst/>
          </a:prstGeom>
        </p:spPr>
      </p:pic>
      <p:sp>
        <p:nvSpPr>
          <p:cNvPr id="31" name="Freeform 30"/>
          <p:cNvSpPr/>
          <p:nvPr userDrawn="1"/>
        </p:nvSpPr>
        <p:spPr>
          <a:xfrm rot="19340334">
            <a:off x="5332519" y="-953716"/>
            <a:ext cx="717343" cy="705093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6" tIns="34289" rIns="68576" bIns="34289" rtlCol="0" anchor="ctr">
            <a:noAutofit/>
          </a:bodyPr>
          <a:lstStyle/>
          <a:p>
            <a:pPr algn="ctr" defTabSz="914333"/>
            <a:endParaRPr lang="en-US">
              <a:solidFill>
                <a:prstClr val="white"/>
              </a:solidFill>
            </a:endParaRPr>
          </a:p>
        </p:txBody>
      </p:sp>
      <p:sp>
        <p:nvSpPr>
          <p:cNvPr id="28" name="Freeform 27"/>
          <p:cNvSpPr/>
          <p:nvPr userDrawn="1"/>
        </p:nvSpPr>
        <p:spPr>
          <a:xfrm>
            <a:off x="3" y="4"/>
            <a:ext cx="7739063" cy="51434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6" tIns="34289" rIns="68576" bIns="34289" rtlCol="0" anchor="ctr">
            <a:noAutofit/>
          </a:bodyPr>
          <a:lstStyle/>
          <a:p>
            <a:pPr algn="ctr" defTabSz="914333"/>
            <a:endParaRPr lang="en-US">
              <a:solidFill>
                <a:prstClr val="white"/>
              </a:solidFill>
            </a:endParaRPr>
          </a:p>
        </p:txBody>
      </p:sp>
      <p:grpSp>
        <p:nvGrpSpPr>
          <p:cNvPr id="20" name="Group 19"/>
          <p:cNvGrpSpPr/>
          <p:nvPr userDrawn="1"/>
        </p:nvGrpSpPr>
        <p:grpSpPr>
          <a:xfrm>
            <a:off x="1844635" y="967257"/>
            <a:ext cx="1728323" cy="1745471"/>
            <a:chOff x="2436378" y="1445405"/>
            <a:chExt cx="2304430" cy="2327295"/>
          </a:xfrm>
        </p:grpSpPr>
        <p:sp>
          <p:nvSpPr>
            <p:cNvPr id="21" name="Donut 20"/>
            <p:cNvSpPr/>
            <p:nvPr/>
          </p:nvSpPr>
          <p:spPr>
            <a:xfrm>
              <a:off x="2506614" y="1544956"/>
              <a:ext cx="2168207" cy="2168207"/>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2" name="Rounded Rectangle 21"/>
            <p:cNvSpPr/>
            <p:nvPr/>
          </p:nvSpPr>
          <p:spPr>
            <a:xfrm>
              <a:off x="3492292" y="1910069"/>
              <a:ext cx="196850" cy="948654"/>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3" name="Rounded Rectangle 22"/>
            <p:cNvSpPr/>
            <p:nvPr/>
          </p:nvSpPr>
          <p:spPr>
            <a:xfrm rot="7200000">
              <a:off x="3875644" y="2678618"/>
              <a:ext cx="196850" cy="544359"/>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4" name="Rounded Rectangle 23"/>
            <p:cNvSpPr/>
            <p:nvPr/>
          </p:nvSpPr>
          <p:spPr>
            <a:xfrm>
              <a:off x="3492292" y="144540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5" name="Rounded Rectangle 24"/>
            <p:cNvSpPr/>
            <p:nvPr/>
          </p:nvSpPr>
          <p:spPr>
            <a:xfrm>
              <a:off x="3492292" y="3381530"/>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6" name="Rounded Rectangle 25"/>
            <p:cNvSpPr/>
            <p:nvPr/>
          </p:nvSpPr>
          <p:spPr>
            <a:xfrm rot="5400000">
              <a:off x="253353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sp>
          <p:nvSpPr>
            <p:cNvPr id="27" name="Rounded Rectangle 26"/>
            <p:cNvSpPr/>
            <p:nvPr/>
          </p:nvSpPr>
          <p:spPr>
            <a:xfrm rot="5400000">
              <a:off x="444679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black"/>
                </a:solidFill>
              </a:endParaRPr>
            </a:p>
          </p:txBody>
        </p:sp>
      </p:grpSp>
      <p:sp>
        <p:nvSpPr>
          <p:cNvPr id="2" name="Title 1"/>
          <p:cNvSpPr>
            <a:spLocks noGrp="1"/>
          </p:cNvSpPr>
          <p:nvPr>
            <p:ph type="ctrTitle"/>
          </p:nvPr>
        </p:nvSpPr>
        <p:spPr>
          <a:xfrm>
            <a:off x="89502" y="2186584"/>
            <a:ext cx="5238582" cy="1790700"/>
          </a:xfrm>
        </p:spPr>
        <p:txBody>
          <a:bodyPr vert="horz" lIns="68576" tIns="34289" rIns="68576" bIns="34289" rtlCol="0" anchor="b">
            <a:normAutofit/>
          </a:bodyPr>
          <a:lstStyle>
            <a:lvl1pPr algn="ctr">
              <a:defRPr lang="en-US" sz="4500">
                <a:solidFill>
                  <a:srgbClr val="2E2828"/>
                </a:solidFill>
              </a:defRPr>
            </a:lvl1pPr>
          </a:lstStyle>
          <a:p>
            <a:pPr marL="0" lvl="0"/>
            <a:r>
              <a:rPr lang="en-US"/>
              <a:t>Click to edit Master title style</a:t>
            </a:r>
          </a:p>
        </p:txBody>
      </p:sp>
      <p:sp>
        <p:nvSpPr>
          <p:cNvPr id="3" name="Subtitle 2"/>
          <p:cNvSpPr>
            <a:spLocks noGrp="1"/>
          </p:cNvSpPr>
          <p:nvPr>
            <p:ph type="subTitle" idx="1"/>
          </p:nvPr>
        </p:nvSpPr>
        <p:spPr>
          <a:xfrm>
            <a:off x="89502" y="3997528"/>
            <a:ext cx="5238582" cy="679925"/>
          </a:xfrm>
        </p:spPr>
        <p:txBody>
          <a:bodyPr vert="horz" lIns="68576" tIns="34289" rIns="68576" bIns="34289" rtlCol="0">
            <a:normAutofit/>
          </a:bodyPr>
          <a:lstStyle>
            <a:lvl1pPr algn="ctr">
              <a:defRPr lang="en-US" sz="1800" dirty="0">
                <a:solidFill>
                  <a:srgbClr val="E49D52"/>
                </a:solidFill>
              </a:defRPr>
            </a:lvl1pPr>
          </a:lstStyle>
          <a:p>
            <a:pPr marL="0" lvl="0" indent="0">
              <a:buNone/>
            </a:pPr>
            <a:r>
              <a:rPr lang="en-US" dirty="0"/>
              <a:t>Click to edit Master subtitle style</a:t>
            </a:r>
          </a:p>
        </p:txBody>
      </p:sp>
      <p:sp>
        <p:nvSpPr>
          <p:cNvPr id="4" name="Date Placeholder 3"/>
          <p:cNvSpPr>
            <a:spLocks noGrp="1"/>
          </p:cNvSpPr>
          <p:nvPr>
            <p:ph type="dt" sz="half" idx="10"/>
          </p:nvPr>
        </p:nvSpPr>
        <p:spPr>
          <a:xfrm>
            <a:off x="86002" y="4767264"/>
            <a:ext cx="1057670" cy="273844"/>
          </a:xfrm>
        </p:spPr>
        <p:txBody>
          <a:bodyPr/>
          <a:lstStyle/>
          <a:p>
            <a:fld id="{1B94E2D5-6837-445E-B623-7F92FCF6CC71}" type="datetimeFigureOut">
              <a:rPr lang="en-US" smtClean="0">
                <a:solidFill>
                  <a:prstClr val="black">
                    <a:tint val="75000"/>
                  </a:prstClr>
                </a:solidFill>
              </a:rPr>
              <a:pPr/>
              <a:t>3/2/2020</a:t>
            </a:fld>
            <a:endParaRPr lang="en-US">
              <a:solidFill>
                <a:prstClr val="black">
                  <a:tint val="75000"/>
                </a:prstClr>
              </a:solidFill>
            </a:endParaRPr>
          </a:p>
        </p:txBody>
      </p:sp>
      <p:sp>
        <p:nvSpPr>
          <p:cNvPr id="5" name="Footer Placeholder 4"/>
          <p:cNvSpPr>
            <a:spLocks noGrp="1"/>
          </p:cNvSpPr>
          <p:nvPr>
            <p:ph type="ftr" sz="quarter" idx="11"/>
          </p:nvPr>
        </p:nvSpPr>
        <p:spPr>
          <a:xfrm>
            <a:off x="2238374" y="4767264"/>
            <a:ext cx="3086100" cy="273844"/>
          </a:xfrm>
        </p:spPr>
        <p:txBody>
          <a:bodyPr/>
          <a:lstStyle>
            <a:lvl1pPr algn="r">
              <a:defRPr/>
            </a:lvl1pPr>
          </a:lstStyle>
          <a:p>
            <a:endParaRPr lang="en-US">
              <a:solidFill>
                <a:prstClr val="black">
                  <a:tint val="75000"/>
                </a:prstClr>
              </a:solidFill>
            </a:endParaRPr>
          </a:p>
        </p:txBody>
      </p:sp>
    </p:spTree>
    <p:extLst>
      <p:ext uri="{BB962C8B-B14F-4D97-AF65-F5344CB8AC3E}">
        <p14:creationId xmlns:p14="http://schemas.microsoft.com/office/powerpoint/2010/main" val="384519098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4860862" y="1263558"/>
            <a:ext cx="3678593" cy="325032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4104000" cy="324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323851" y="756000"/>
            <a:ext cx="4104000" cy="270000"/>
          </a:xfrm>
        </p:spPr>
        <p:txBody>
          <a:bodyPr/>
          <a:lstStyle>
            <a:lvl1pPr marL="0" indent="0">
              <a:buNone/>
              <a:defRPr/>
            </a:lvl1pPr>
            <a:lvl2pPr marL="200017" indent="0">
              <a:buNone/>
              <a:defRPr/>
            </a:lvl2pPr>
            <a:lvl3pPr marL="407177" indent="0">
              <a:buNone/>
              <a:defRPr/>
            </a:lvl3pPr>
            <a:lvl4pPr marL="607195" indent="0">
              <a:buNone/>
              <a:defRPr/>
            </a:lvl4pPr>
            <a:lvl5pPr marL="807212"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24000" y="1133674"/>
            <a:ext cx="4104000" cy="351032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73185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8BDD-94B2-E34F-A381-A1B15CA1813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580C3D71-3D9D-0942-B859-B69F65C8FC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56DB066-33D2-EE4C-8381-044FBAC29C99}"/>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62F43289-BCE7-E042-ABCD-70D5D4269FC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456E58-4EAF-FC42-B69C-9F06E349467F}"/>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3606393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2997-29D2-9F44-9F31-040DD12E95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9E200C7-6F58-1C44-AAAE-5D4C04432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B7A00-9EC9-CF4A-91D6-0BD679C27C6B}"/>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BDEE3B3F-31D7-DD44-A7F2-2D82704BB7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63A57F-22DE-404F-A865-C1978AFC8476}"/>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702223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8AFA-1D13-A449-9C05-E53B3CEC74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98E010D-5ACD-9846-ACC5-E0EF91F21B9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0F4D70-A657-F141-80BF-B38C027159E3}"/>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BE25ECD3-513D-DF49-B9EB-5E79D33A3D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530B75-AC37-5E4B-80E7-2757EE286E41}"/>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4208057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CF04-602A-D442-935D-F313DBBE7B5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744CD83-9BA3-E148-B921-A5B35561F0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03576F1-2CA9-2C46-941E-7BBEF7FD81B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9473A90-80A0-E142-830D-C3FC8AB840BC}"/>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6" name="Footer Placeholder 5">
            <a:extLst>
              <a:ext uri="{FF2B5EF4-FFF2-40B4-BE49-F238E27FC236}">
                <a16:creationId xmlns:a16="http://schemas.microsoft.com/office/drawing/2014/main" id="{E3FBA102-F48E-E747-9E3D-DD90CB027D8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5AB042D-4405-3A49-BA1A-3AB2E6965595}"/>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4222744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55399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A98D-C653-C444-86AB-CF0597F3130A}"/>
              </a:ext>
            </a:extLst>
          </p:cNvPr>
          <p:cNvSpPr>
            <a:spLocks noGrp="1"/>
          </p:cNvSpPr>
          <p:nvPr>
            <p:ph type="title"/>
          </p:nvPr>
        </p:nvSpPr>
        <p:spPr>
          <a:xfrm>
            <a:off x="629841" y="273844"/>
            <a:ext cx="7886700" cy="99417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E737C33-A3D2-6749-AB5B-B3BAC90FAA6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7BD9547-6F33-DC44-ADCF-C02DF49BBDC5}"/>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C2DDCD8-8E55-4E41-B12D-8B098F79DDD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BEA119E-B9E1-0544-94B9-64423937220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32AD232-533D-C44E-BEE8-DE8DB0B7DD28}"/>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8" name="Footer Placeholder 7">
            <a:extLst>
              <a:ext uri="{FF2B5EF4-FFF2-40B4-BE49-F238E27FC236}">
                <a16:creationId xmlns:a16="http://schemas.microsoft.com/office/drawing/2014/main" id="{CB298401-C191-2E4D-8C3B-CC6A2CD6978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9DF1695-94DB-1B4F-A63A-34D733A6C500}"/>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3158206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D0C9-44AE-8348-B5AA-2FBE31B7CBE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E60C00C-6EE4-924C-A035-D73268F7DFDB}"/>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4" name="Footer Placeholder 3">
            <a:extLst>
              <a:ext uri="{FF2B5EF4-FFF2-40B4-BE49-F238E27FC236}">
                <a16:creationId xmlns:a16="http://schemas.microsoft.com/office/drawing/2014/main" id="{E12DD1C1-0509-B743-8CEA-2BE85741B48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C5EC033-5B80-7248-8C2C-FDDB34B147C5}"/>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592148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5C31F-5C11-9F4E-A143-9716914D52EF}"/>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3" name="Footer Placeholder 2">
            <a:extLst>
              <a:ext uri="{FF2B5EF4-FFF2-40B4-BE49-F238E27FC236}">
                <a16:creationId xmlns:a16="http://schemas.microsoft.com/office/drawing/2014/main" id="{B9C634D3-01BF-9448-9C84-92B1EA751BB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91C8E48-C0B7-D147-9132-586724E0C95E}"/>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2853760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60A8-0BAF-B441-AB7D-D206326B2C4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41E2076-3B4D-FC49-8F8C-2A5C40ED0A3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45E0529-91DE-B341-96A9-FBD56D65C4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AA30D4B-F01F-984A-A6ED-F6B91754ACA4}"/>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6" name="Footer Placeholder 5">
            <a:extLst>
              <a:ext uri="{FF2B5EF4-FFF2-40B4-BE49-F238E27FC236}">
                <a16:creationId xmlns:a16="http://schemas.microsoft.com/office/drawing/2014/main" id="{A6D550BD-AEF9-8443-B753-A31BAA9641D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926B981-EAB9-FC42-AF0A-DB1F5D206564}"/>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4272695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8A83-6F9C-7046-A8B8-30E8C49BCF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9A8D945-127E-D746-83CA-52004CC704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2BA65F44-78E7-0A49-A94E-1AF4DDEBA1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A4E88F9-F89F-0E40-9031-2EE66C53907F}"/>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6" name="Footer Placeholder 5">
            <a:extLst>
              <a:ext uri="{FF2B5EF4-FFF2-40B4-BE49-F238E27FC236}">
                <a16:creationId xmlns:a16="http://schemas.microsoft.com/office/drawing/2014/main" id="{82EAB986-741C-7549-9FE4-240C7768514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1E51A54-4965-0747-91B2-56299C3267DC}"/>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206614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B5C7-1D90-BF44-A471-EDABCF0165D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0C0C559-F7BB-5B4F-9C95-588B7BB0AA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B92CFF-0826-A54F-AD3E-9C02B013C28F}"/>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167F676B-D949-F649-B97E-0159740DD78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9AF21D-9946-E843-B240-A97573F5BF11}"/>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4206451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520A0-E869-1842-9CDB-23EAE151538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D45AD24-91A2-7349-A254-C2BA1959E94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2DC53E-7D7A-1F44-803C-462D84AD7595}"/>
              </a:ext>
            </a:extLst>
          </p:cNvPr>
          <p:cNvSpPr>
            <a:spLocks noGrp="1"/>
          </p:cNvSpPr>
          <p:nvPr>
            <p:ph type="dt" sz="half" idx="10"/>
          </p:nvPr>
        </p:nvSpPr>
        <p:spPr/>
        <p:txBody>
          <a:body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9254ED90-99D8-8642-8068-90DF06AD1D5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93A0E6A-4CE6-4C44-997C-A77FA7B08B32}"/>
              </a:ext>
            </a:extLst>
          </p:cNvPr>
          <p:cNvSpPr>
            <a:spLocks noGrp="1"/>
          </p:cNvSpPr>
          <p:nvPr>
            <p:ph type="sldNum" sz="quarter" idx="12"/>
          </p:nvPr>
        </p:nvSpPr>
        <p:spPr/>
        <p:txBody>
          <a:bodyPr/>
          <a:lstStyle/>
          <a:p>
            <a:fld id="{273E460F-D9DE-C640-8706-E6B5A4433EC3}" type="slidenum">
              <a:rPr lang="en-AU" smtClean="0"/>
              <a:t>‹#›</a:t>
            </a:fld>
            <a:endParaRPr lang="en-AU"/>
          </a:p>
        </p:txBody>
      </p:sp>
    </p:spTree>
    <p:extLst>
      <p:ext uri="{BB962C8B-B14F-4D97-AF65-F5344CB8AC3E}">
        <p14:creationId xmlns:p14="http://schemas.microsoft.com/office/powerpoint/2010/main" val="848953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_Title Slide" userDrawn="1">
  <p:cSld name="5_Title Slide">
    <p:bg>
      <p:bgPr>
        <a:blipFill rotWithShape="1">
          <a:blip r:embed="rId2">
            <a:alphaModFix/>
          </a:blip>
          <a:stretch>
            <a:fillRect/>
          </a:stretch>
        </a:blipFill>
        <a:effectLst/>
      </p:bgPr>
    </p:bg>
    <p:spTree>
      <p:nvGrpSpPr>
        <p:cNvPr id="1" name="Shape 6"/>
        <p:cNvGrpSpPr/>
        <p:nvPr/>
      </p:nvGrpSpPr>
      <p:grpSpPr>
        <a:xfrm>
          <a:off x="0" y="0"/>
          <a:ext cx="0" cy="0"/>
          <a:chOff x="0" y="0"/>
          <a:chExt cx="0" cy="0"/>
        </a:xfrm>
      </p:grpSpPr>
      <p:pic>
        <p:nvPicPr>
          <p:cNvPr id="5" name="Picture 4">
            <a:extLst>
              <a:ext uri="{FF2B5EF4-FFF2-40B4-BE49-F238E27FC236}">
                <a16:creationId xmlns:a16="http://schemas.microsoft.com/office/drawing/2014/main" id="{1AA42EE7-E10A-4B14-A015-EB14663519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6" name="Rectangle 5"/>
          <p:cNvSpPr/>
          <p:nvPr userDrawn="1"/>
        </p:nvSpPr>
        <p:spPr>
          <a:xfrm>
            <a:off x="0" y="0"/>
            <a:ext cx="9144000" cy="5143500"/>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buClr>
                <a:srgbClr val="000000"/>
              </a:buClr>
              <a:buFont typeface="Arial"/>
              <a:buNone/>
            </a:pPr>
            <a:endParaRPr lang="en-GB" sz="1400" kern="0">
              <a:solidFill>
                <a:srgbClr val="FFFFFF"/>
              </a:solidFill>
              <a:latin typeface="Arial"/>
              <a:sym typeface="Arial"/>
            </a:endParaRPr>
          </a:p>
        </p:txBody>
      </p:sp>
      <p:sp>
        <p:nvSpPr>
          <p:cNvPr id="7" name="Shape 7"/>
          <p:cNvSpPr/>
          <p:nvPr/>
        </p:nvSpPr>
        <p:spPr>
          <a:xfrm rot="5400000">
            <a:off x="1614457" y="-1150477"/>
            <a:ext cx="1847142" cy="5076056"/>
          </a:xfrm>
          <a:prstGeom prst="round2SameRect">
            <a:avLst>
              <a:gd name="adj1" fmla="val 16667"/>
              <a:gd name="adj2" fmla="val 0"/>
            </a:avLst>
          </a:prstGeom>
          <a:solidFill>
            <a:srgbClr val="C00000">
              <a:alpha val="80000"/>
            </a:srgbClr>
          </a:solidFill>
          <a:ln>
            <a:noFill/>
          </a:ln>
        </p:spPr>
        <p:txBody>
          <a:bodyPr spcFirstLastPara="1" wrap="square" lIns="91425" tIns="45700" rIns="91425" bIns="45700" anchor="ctr" anchorCtr="0">
            <a:noAutofit/>
          </a:bodyPr>
          <a:lstStyle/>
          <a:p>
            <a:pPr algn="ctr" latinLnBrk="0">
              <a:buClr>
                <a:srgbClr val="000000"/>
              </a:buClr>
              <a:buFont typeface="Arial"/>
              <a:buNone/>
            </a:pPr>
            <a:endParaRPr kern="0">
              <a:solidFill>
                <a:srgbClr val="FFFFFF"/>
              </a:solidFill>
              <a:latin typeface="Arial"/>
              <a:ea typeface="Arial"/>
              <a:cs typeface="Arial"/>
              <a:sym typeface="Arial"/>
            </a:endParaRPr>
          </a:p>
        </p:txBody>
      </p:sp>
      <p:sp>
        <p:nvSpPr>
          <p:cNvPr id="8" name="Slide Number Placeholder 3">
            <a:extLst>
              <a:ext uri="{FF2B5EF4-FFF2-40B4-BE49-F238E27FC236}">
                <a16:creationId xmlns:a16="http://schemas.microsoft.com/office/drawing/2014/main" id="{B2C5A368-1056-2148-BD45-5714658BC1AE}"/>
              </a:ext>
            </a:extLst>
          </p:cNvPr>
          <p:cNvSpPr>
            <a:spLocks noGrp="1"/>
          </p:cNvSpPr>
          <p:nvPr>
            <p:ph type="sldNum" sz="quarter" idx="4"/>
          </p:nvPr>
        </p:nvSpPr>
        <p:spPr>
          <a:xfrm>
            <a:off x="7010400" y="4867425"/>
            <a:ext cx="2133600" cy="273844"/>
          </a:xfrm>
        </p:spPr>
        <p:txBody>
          <a:bodyPr/>
          <a:lstStyle/>
          <a:p>
            <a:pPr>
              <a:defRPr/>
            </a:pPr>
            <a:fld id="{A3970385-95A0-D44E-8CBF-71F2E09E5A6C}" type="slidenum">
              <a:rPr lang="en-US"/>
              <a:pPr>
                <a:defRPr/>
              </a:pPr>
              <a:t>‹#›</a:t>
            </a:fld>
            <a:endParaRPr lang="en-US" dirty="0"/>
          </a:p>
        </p:txBody>
      </p:sp>
    </p:spTree>
    <p:extLst>
      <p:ext uri="{BB962C8B-B14F-4D97-AF65-F5344CB8AC3E}">
        <p14:creationId xmlns:p14="http://schemas.microsoft.com/office/powerpoint/2010/main" val="203583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rotWithShape="1">
          <a:blip r:embed="rId2">
            <a:alphaModFix/>
          </a:blip>
          <a:stretch>
            <a:fillRect/>
          </a:stretch>
        </a:blipFill>
        <a:effectLst/>
      </p:bgPr>
    </p:bg>
    <p:spTree>
      <p:nvGrpSpPr>
        <p:cNvPr id="1" name="Shape 12"/>
        <p:cNvGrpSpPr/>
        <p:nvPr/>
      </p:nvGrpSpPr>
      <p:grpSpPr>
        <a:xfrm>
          <a:off x="0" y="0"/>
          <a:ext cx="0" cy="0"/>
          <a:chOff x="0" y="0"/>
          <a:chExt cx="0" cy="0"/>
        </a:xfrm>
      </p:grpSpPr>
      <p:sp>
        <p:nvSpPr>
          <p:cNvPr id="13" name="Shape 13"/>
          <p:cNvSpPr/>
          <p:nvPr userDrawn="1"/>
        </p:nvSpPr>
        <p:spPr>
          <a:xfrm>
            <a:off x="0" y="4981242"/>
            <a:ext cx="9144000" cy="162257"/>
          </a:xfrm>
          <a:prstGeom prst="rect">
            <a:avLst/>
          </a:prstGeom>
          <a:solidFill>
            <a:srgbClr val="E54632"/>
          </a:solidFill>
          <a:ln>
            <a:noFill/>
          </a:ln>
        </p:spPr>
        <p:txBody>
          <a:bodyPr spcFirstLastPara="1" wrap="square" lIns="91425" tIns="45700" rIns="91425" bIns="45700" anchor="ctr" anchorCtr="0">
            <a:noAutofit/>
          </a:bodyPr>
          <a:lstStyle/>
          <a:p>
            <a:pPr algn="ctr" latinLnBrk="0">
              <a:buClr>
                <a:srgbClr val="000000"/>
              </a:buClr>
              <a:buFont typeface="Arial"/>
              <a:buNone/>
            </a:pPr>
            <a:endParaRPr kern="0">
              <a:solidFill>
                <a:srgbClr val="FFFFFF"/>
              </a:solidFill>
              <a:latin typeface="Arial"/>
              <a:ea typeface="Arial"/>
              <a:cs typeface="Arial"/>
              <a:sym typeface="Arial"/>
            </a:endParaRPr>
          </a:p>
        </p:txBody>
      </p:sp>
      <p:sp>
        <p:nvSpPr>
          <p:cNvPr id="6" name="Oval 5">
            <a:extLst>
              <a:ext uri="{FF2B5EF4-FFF2-40B4-BE49-F238E27FC236}">
                <a16:creationId xmlns:a16="http://schemas.microsoft.com/office/drawing/2014/main" id="{761F0544-808E-2443-BD28-0A911DAC2FA1}"/>
              </a:ext>
            </a:extLst>
          </p:cNvPr>
          <p:cNvSpPr/>
          <p:nvPr userDrawn="1"/>
        </p:nvSpPr>
        <p:spPr>
          <a:xfrm>
            <a:off x="8651631" y="4746590"/>
            <a:ext cx="793820" cy="793820"/>
          </a:xfrm>
          <a:prstGeom prst="ellipse">
            <a:avLst/>
          </a:prstGeom>
          <a:solidFill>
            <a:srgbClr val="D4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buClr>
                <a:srgbClr val="000000"/>
              </a:buClr>
              <a:buFont typeface="Arial"/>
              <a:buNone/>
            </a:pPr>
            <a:endParaRPr sz="1400" kern="0">
              <a:solidFill>
                <a:srgbClr val="FFFFFF"/>
              </a:solidFill>
              <a:latin typeface="Arial"/>
              <a:sym typeface="Arial"/>
            </a:endParaRPr>
          </a:p>
        </p:txBody>
      </p:sp>
      <p:sp>
        <p:nvSpPr>
          <p:cNvPr id="14" name="Shape 14"/>
          <p:cNvSpPr txBox="1">
            <a:spLocks noGrp="1"/>
          </p:cNvSpPr>
          <p:nvPr>
            <p:ph type="title"/>
          </p:nvPr>
        </p:nvSpPr>
        <p:spPr>
          <a:xfrm>
            <a:off x="0" y="119010"/>
            <a:ext cx="9144000" cy="884466"/>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grpSp>
        <p:nvGrpSpPr>
          <p:cNvPr id="15" name="Shape 15"/>
          <p:cNvGrpSpPr/>
          <p:nvPr/>
        </p:nvGrpSpPr>
        <p:grpSpPr>
          <a:xfrm>
            <a:off x="0" y="0"/>
            <a:ext cx="9144000" cy="248304"/>
            <a:chOff x="0" y="0"/>
            <a:chExt cx="9144000" cy="248304"/>
          </a:xfrm>
        </p:grpSpPr>
        <p:sp>
          <p:nvSpPr>
            <p:cNvPr id="16" name="Shape 16"/>
            <p:cNvSpPr/>
            <p:nvPr/>
          </p:nvSpPr>
          <p:spPr>
            <a:xfrm>
              <a:off x="0" y="0"/>
              <a:ext cx="9144000" cy="108000"/>
            </a:xfrm>
            <a:prstGeom prst="rect">
              <a:avLst/>
            </a:prstGeom>
            <a:solidFill>
              <a:srgbClr val="E54632"/>
            </a:solidFill>
            <a:ln>
              <a:noFill/>
            </a:ln>
          </p:spPr>
          <p:txBody>
            <a:bodyPr spcFirstLastPara="1" wrap="square" lIns="91425" tIns="45700" rIns="91425" bIns="45700" anchor="ctr" anchorCtr="0">
              <a:noAutofit/>
            </a:bodyPr>
            <a:lstStyle/>
            <a:p>
              <a:pPr algn="ctr" latinLnBrk="0">
                <a:buClr>
                  <a:srgbClr val="000000"/>
                </a:buClr>
                <a:buFont typeface="Arial"/>
                <a:buNone/>
              </a:pPr>
              <a:endParaRPr kern="0">
                <a:solidFill>
                  <a:srgbClr val="FFFFFF"/>
                </a:solidFill>
                <a:latin typeface="Arial"/>
                <a:ea typeface="Arial"/>
                <a:cs typeface="Arial"/>
                <a:sym typeface="Arial"/>
              </a:endParaRPr>
            </a:p>
          </p:txBody>
        </p:sp>
        <p:sp>
          <p:nvSpPr>
            <p:cNvPr id="17" name="Shape 17"/>
            <p:cNvSpPr/>
            <p:nvPr/>
          </p:nvSpPr>
          <p:spPr>
            <a:xfrm rot="10800000">
              <a:off x="4427984" y="1"/>
              <a:ext cx="288032" cy="248303"/>
            </a:xfrm>
            <a:prstGeom prst="triangle">
              <a:avLst>
                <a:gd name="adj" fmla="val 50000"/>
              </a:avLst>
            </a:prstGeom>
            <a:solidFill>
              <a:srgbClr val="E54632"/>
            </a:solidFill>
            <a:ln>
              <a:noFill/>
            </a:ln>
          </p:spPr>
          <p:txBody>
            <a:bodyPr spcFirstLastPara="1" wrap="square" lIns="91425" tIns="45700" rIns="91425" bIns="45700" anchor="ctr" anchorCtr="0">
              <a:noAutofit/>
            </a:bodyPr>
            <a:lstStyle/>
            <a:p>
              <a:pPr algn="ctr" latinLnBrk="0">
                <a:buClr>
                  <a:srgbClr val="000000"/>
                </a:buClr>
                <a:buFont typeface="Arial"/>
                <a:buNone/>
              </a:pPr>
              <a:endParaRPr kern="0">
                <a:solidFill>
                  <a:srgbClr val="FFFFFF"/>
                </a:solidFill>
                <a:latin typeface="Arial"/>
                <a:ea typeface="Arial"/>
                <a:cs typeface="Arial"/>
                <a:sym typeface="Arial"/>
              </a:endParaRPr>
            </a:p>
          </p:txBody>
        </p:sp>
      </p:grpSp>
      <p:sp>
        <p:nvSpPr>
          <p:cNvPr id="8" name="Slide Number Placeholder 3">
            <a:extLst>
              <a:ext uri="{FF2B5EF4-FFF2-40B4-BE49-F238E27FC236}">
                <a16:creationId xmlns:a16="http://schemas.microsoft.com/office/drawing/2014/main" id="{F36ABB34-685C-204C-925C-0F8F54FCD45D}"/>
              </a:ext>
            </a:extLst>
          </p:cNvPr>
          <p:cNvSpPr>
            <a:spLocks noGrp="1"/>
          </p:cNvSpPr>
          <p:nvPr>
            <p:ph type="sldNum" sz="quarter" idx="4"/>
          </p:nvPr>
        </p:nvSpPr>
        <p:spPr>
          <a:xfrm>
            <a:off x="7010400" y="4867425"/>
            <a:ext cx="2133600" cy="273844"/>
          </a:xfrm>
        </p:spPr>
        <p:txBody>
          <a:bodyPr/>
          <a:lstStyle>
            <a:lvl1pPr>
              <a:defRPr>
                <a:solidFill>
                  <a:schemeClr val="bg1"/>
                </a:solidFill>
              </a:defRPr>
            </a:lvl1pPr>
          </a:lstStyle>
          <a:p>
            <a:pPr>
              <a:defRPr/>
            </a:pPr>
            <a:fld id="{A3970385-95A0-D44E-8CBF-71F2E09E5A6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7928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rotWithShape="1">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Shape 104"/>
          <p:cNvSpPr/>
          <p:nvPr/>
        </p:nvSpPr>
        <p:spPr>
          <a:xfrm>
            <a:off x="0" y="2955479"/>
            <a:ext cx="9144000" cy="1512000"/>
          </a:xfrm>
          <a:prstGeom prst="rect">
            <a:avLst/>
          </a:prstGeom>
          <a:solidFill>
            <a:srgbClr val="E54632"/>
          </a:solidFill>
          <a:ln>
            <a:noFill/>
          </a:ln>
        </p:spPr>
        <p:txBody>
          <a:bodyPr spcFirstLastPara="1" wrap="square" lIns="91425" tIns="45700" rIns="91425" bIns="45700" anchor="ctr" anchorCtr="0">
            <a:noAutofit/>
          </a:bodyPr>
          <a:lstStyle/>
          <a:p>
            <a:pPr algn="ctr" latinLnBrk="0">
              <a:buClr>
                <a:srgbClr val="000000"/>
              </a:buClr>
              <a:buFont typeface="Arial"/>
              <a:buNone/>
            </a:pPr>
            <a:endParaRPr kern="0">
              <a:solidFill>
                <a:srgbClr val="FFFFFF"/>
              </a:solidFill>
              <a:latin typeface="Arial"/>
              <a:ea typeface="Arial"/>
              <a:cs typeface="Arial"/>
              <a:sym typeface="Arial"/>
            </a:endParaRPr>
          </a:p>
        </p:txBody>
      </p:sp>
      <p:sp>
        <p:nvSpPr>
          <p:cNvPr id="3" name="Slide Number Placeholder 3">
            <a:extLst>
              <a:ext uri="{FF2B5EF4-FFF2-40B4-BE49-F238E27FC236}">
                <a16:creationId xmlns:a16="http://schemas.microsoft.com/office/drawing/2014/main" id="{005EA50E-B520-344E-8096-ED360C2E63AC}"/>
              </a:ext>
            </a:extLst>
          </p:cNvPr>
          <p:cNvSpPr>
            <a:spLocks noGrp="1"/>
          </p:cNvSpPr>
          <p:nvPr>
            <p:ph type="sldNum" sz="quarter" idx="4"/>
          </p:nvPr>
        </p:nvSpPr>
        <p:spPr>
          <a:xfrm>
            <a:off x="7010400" y="4867425"/>
            <a:ext cx="2133600" cy="273844"/>
          </a:xfrm>
        </p:spPr>
        <p:txBody>
          <a:bodyPr/>
          <a:lstStyle/>
          <a:p>
            <a:pPr>
              <a:defRPr/>
            </a:pPr>
            <a:fld id="{A3970385-95A0-D44E-8CBF-71F2E09E5A6C}" type="slidenum">
              <a:rPr lang="en-US"/>
              <a:pPr>
                <a:defRPr/>
              </a:pPr>
              <a:t>‹#›</a:t>
            </a:fld>
            <a:endParaRPr lang="en-US" dirty="0"/>
          </a:p>
        </p:txBody>
      </p:sp>
    </p:spTree>
    <p:extLst>
      <p:ext uri="{BB962C8B-B14F-4D97-AF65-F5344CB8AC3E}">
        <p14:creationId xmlns:p14="http://schemas.microsoft.com/office/powerpoint/2010/main" val="1529830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791671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0" y="0"/>
            <a:ext cx="9144000" cy="884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 name="Slide Number Placeholder 3">
            <a:extLst>
              <a:ext uri="{FF2B5EF4-FFF2-40B4-BE49-F238E27FC236}">
                <a16:creationId xmlns:a16="http://schemas.microsoft.com/office/drawing/2014/main" id="{D567B1E1-5146-744C-9C85-C4570263D9C5}"/>
              </a:ext>
            </a:extLst>
          </p:cNvPr>
          <p:cNvSpPr>
            <a:spLocks noGrp="1"/>
          </p:cNvSpPr>
          <p:nvPr>
            <p:ph type="sldNum" sz="quarter" idx="4"/>
          </p:nvPr>
        </p:nvSpPr>
        <p:spPr>
          <a:xfrm>
            <a:off x="7010400" y="4867425"/>
            <a:ext cx="2133600" cy="273844"/>
          </a:xfrm>
        </p:spPr>
        <p:txBody>
          <a:bodyPr/>
          <a:lstStyle/>
          <a:p>
            <a:pPr>
              <a:defRPr/>
            </a:pPr>
            <a:fld id="{A3970385-95A0-D44E-8CBF-71F2E09E5A6C}" type="slidenum">
              <a:rPr lang="en-US"/>
              <a:pPr>
                <a:defRPr/>
              </a:pPr>
              <a:t>‹#›</a:t>
            </a:fld>
            <a:endParaRPr lang="en-US" dirty="0"/>
          </a:p>
        </p:txBody>
      </p:sp>
    </p:spTree>
    <p:extLst>
      <p:ext uri="{BB962C8B-B14F-4D97-AF65-F5344CB8AC3E}">
        <p14:creationId xmlns:p14="http://schemas.microsoft.com/office/powerpoint/2010/main" val="1456199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rotWithShape="1">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0" y="0"/>
            <a:ext cx="9144000" cy="884466"/>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 name="Slide Number Placeholder 3">
            <a:extLst>
              <a:ext uri="{FF2B5EF4-FFF2-40B4-BE49-F238E27FC236}">
                <a16:creationId xmlns:a16="http://schemas.microsoft.com/office/drawing/2014/main" id="{A1F13E7F-324E-B44D-9341-C0A0C3360189}"/>
              </a:ext>
            </a:extLst>
          </p:cNvPr>
          <p:cNvSpPr>
            <a:spLocks noGrp="1"/>
          </p:cNvSpPr>
          <p:nvPr>
            <p:ph type="sldNum" sz="quarter" idx="4"/>
          </p:nvPr>
        </p:nvSpPr>
        <p:spPr>
          <a:xfrm>
            <a:off x="7010400" y="4867425"/>
            <a:ext cx="2133600" cy="273844"/>
          </a:xfrm>
        </p:spPr>
        <p:txBody>
          <a:bodyPr/>
          <a:lstStyle/>
          <a:p>
            <a:pPr>
              <a:defRPr/>
            </a:pPr>
            <a:fld id="{A3970385-95A0-D44E-8CBF-71F2E09E5A6C}" type="slidenum">
              <a:rPr lang="en-US"/>
              <a:pPr>
                <a:defRPr/>
              </a:pPr>
              <a:t>‹#›</a:t>
            </a:fld>
            <a:endParaRPr lang="en-US" dirty="0"/>
          </a:p>
        </p:txBody>
      </p:sp>
    </p:spTree>
    <p:extLst>
      <p:ext uri="{BB962C8B-B14F-4D97-AF65-F5344CB8AC3E}">
        <p14:creationId xmlns:p14="http://schemas.microsoft.com/office/powerpoint/2010/main" val="1333893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atinLnBrk="0">
              <a:buClr>
                <a:srgbClr val="000000"/>
              </a:buClr>
              <a:buFont typeface="Arial"/>
              <a:buNone/>
            </a:pPr>
            <a:fld id="{53C6CC06-46C8-BF46-AA6A-30EF285C9395}" type="datetime1">
              <a:rPr lang="en-US" sz="1400" kern="0">
                <a:solidFill>
                  <a:srgbClr val="000000"/>
                </a:solidFill>
                <a:latin typeface="Arial"/>
                <a:ea typeface="Arial"/>
                <a:cs typeface="Arial"/>
                <a:sym typeface="Arial"/>
              </a:rPr>
              <a:pPr latinLnBrk="0">
                <a:buClr>
                  <a:srgbClr val="000000"/>
                </a:buClr>
                <a:buFont typeface="Arial"/>
                <a:buNone/>
              </a:pPr>
              <a:t>3/2/2020</a:t>
            </a:fld>
            <a:endParaRPr lang="mr-IN" sz="1400" kern="0">
              <a:solidFill>
                <a:srgbClr val="000000"/>
              </a:solidFill>
              <a:latin typeface="Arial"/>
              <a:ea typeface="Arial"/>
              <a:cs typeface="Arial"/>
              <a:sym typeface="Arial"/>
            </a:endParaRPr>
          </a:p>
        </p:txBody>
      </p:sp>
      <p:sp>
        <p:nvSpPr>
          <p:cNvPr id="5" name="Footer Placeholder 4"/>
          <p:cNvSpPr>
            <a:spLocks noGrp="1"/>
          </p:cNvSpPr>
          <p:nvPr>
            <p:ph type="ftr" sz="quarter" idx="11"/>
          </p:nvPr>
        </p:nvSpPr>
        <p:spPr/>
        <p:txBody>
          <a:bodyPr/>
          <a:lstStyle/>
          <a:p>
            <a:pPr latinLnBrk="0">
              <a:buClr>
                <a:srgbClr val="000000"/>
              </a:buClr>
              <a:buFont typeface="Arial"/>
              <a:buNone/>
            </a:pPr>
            <a:endParaRPr lang="en-US" sz="1400" kern="0">
              <a:solidFill>
                <a:srgbClr val="000000"/>
              </a:solidFill>
              <a:latin typeface="Arial"/>
              <a:ea typeface="Arial"/>
              <a:cs typeface="Arial"/>
              <a:sym typeface="Arial"/>
            </a:endParaRPr>
          </a:p>
        </p:txBody>
      </p:sp>
      <p:sp>
        <p:nvSpPr>
          <p:cNvPr id="6" name="Slide Number Placeholder 5"/>
          <p:cNvSpPr>
            <a:spLocks noGrp="1"/>
          </p:cNvSpPr>
          <p:nvPr>
            <p:ph type="sldNum" sz="quarter" idx="12"/>
          </p:nvPr>
        </p:nvSpPr>
        <p:spPr/>
        <p:txBody>
          <a:bodyPr/>
          <a:lstStyle/>
          <a:p>
            <a:fld id="{B10D5614-B734-4280-8F57-1D4947433C97}" type="slidenum">
              <a:rPr lang="en-US" smtClean="0"/>
              <a:pPr/>
              <a:t>‹#›</a:t>
            </a:fld>
            <a:endParaRPr lang="en-US"/>
          </a:p>
        </p:txBody>
      </p:sp>
    </p:spTree>
    <p:extLst>
      <p:ext uri="{BB962C8B-B14F-4D97-AF65-F5344CB8AC3E}">
        <p14:creationId xmlns:p14="http://schemas.microsoft.com/office/powerpoint/2010/main" val="1118805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Slide">
  <p:cSld name="4_Title Slide">
    <p:spTree>
      <p:nvGrpSpPr>
        <p:cNvPr id="1" name="Shape 102"/>
        <p:cNvGrpSpPr/>
        <p:nvPr/>
      </p:nvGrpSpPr>
      <p:grpSpPr>
        <a:xfrm>
          <a:off x="0" y="0"/>
          <a:ext cx="0" cy="0"/>
          <a:chOff x="0" y="0"/>
          <a:chExt cx="0" cy="0"/>
        </a:xfrm>
      </p:grpSpPr>
      <p:sp>
        <p:nvSpPr>
          <p:cNvPr id="103" name="Shape 103"/>
          <p:cNvSpPr/>
          <p:nvPr/>
        </p:nvSpPr>
        <p:spPr>
          <a:xfrm>
            <a:off x="0" y="0"/>
            <a:ext cx="9144000" cy="2571750"/>
          </a:xfrm>
          <a:prstGeom prst="rect">
            <a:avLst/>
          </a:prstGeom>
          <a:solidFill>
            <a:srgbClr val="9FED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 name="Shape 104"/>
          <p:cNvSpPr>
            <a:spLocks noGrp="1"/>
          </p:cNvSpPr>
          <p:nvPr>
            <p:ph type="pic" idx="2"/>
          </p:nvPr>
        </p:nvSpPr>
        <p:spPr>
          <a:xfrm>
            <a:off x="719064" y="1651418"/>
            <a:ext cx="2411840" cy="179341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24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05" name="Shape 105"/>
          <p:cNvSpPr>
            <a:spLocks noGrp="1"/>
          </p:cNvSpPr>
          <p:nvPr>
            <p:ph type="pic" idx="3"/>
          </p:nvPr>
        </p:nvSpPr>
        <p:spPr>
          <a:xfrm>
            <a:off x="3365613" y="1651418"/>
            <a:ext cx="2411840" cy="179341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24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06" name="Shape 106"/>
          <p:cNvSpPr>
            <a:spLocks noGrp="1"/>
          </p:cNvSpPr>
          <p:nvPr>
            <p:ph type="pic" idx="4"/>
          </p:nvPr>
        </p:nvSpPr>
        <p:spPr>
          <a:xfrm>
            <a:off x="6012161" y="1651418"/>
            <a:ext cx="2411840" cy="1793419"/>
          </a:xfrm>
          <a:prstGeom prst="rect">
            <a:avLst/>
          </a:prstGeom>
          <a:solidFill>
            <a:srgbClr val="D8D8D8"/>
          </a:solidFill>
          <a:ln>
            <a:noFill/>
          </a:ln>
        </p:spPr>
        <p:txBody>
          <a:bodyPr spcFirstLastPara="1" wrap="square" lIns="91425" tIns="91425" rIns="91425" bIns="91425" anchor="ctr" anchorCtr="0"/>
          <a:lstStyle>
            <a:lvl1pPr marL="0" marR="0" lvl="0" indent="0" algn="ctr" rtl="0">
              <a:spcBef>
                <a:spcPts val="24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02153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278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395536" y="1131591"/>
            <a:ext cx="8496944"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405880" y="1808261"/>
            <a:ext cx="8496944"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457923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884466"/>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1979712" y="987575"/>
            <a:ext cx="6912768"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1990056" y="1664246"/>
            <a:ext cx="6912768"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299792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cSld name="1_Title Slide">
    <p:bg>
      <p:bgPr>
        <a:blipFill rotWithShape="1">
          <a:blip r:embed="rId2">
            <a:alphaModFix/>
          </a:blip>
          <a:stretch>
            <a:fillRect/>
          </a:stretch>
        </a:blipFill>
        <a:effectLst/>
      </p:bgPr>
    </p:bg>
    <p:spTree>
      <p:nvGrpSpPr>
        <p:cNvPr id="1" name="Shape 12"/>
        <p:cNvGrpSpPr/>
        <p:nvPr/>
      </p:nvGrpSpPr>
      <p:grpSpPr>
        <a:xfrm>
          <a:off x="0" y="0"/>
          <a:ext cx="0" cy="0"/>
          <a:chOff x="0" y="0"/>
          <a:chExt cx="0" cy="0"/>
        </a:xfrm>
      </p:grpSpPr>
      <p:sp>
        <p:nvSpPr>
          <p:cNvPr id="2" name="Rectangle 1"/>
          <p:cNvSpPr/>
          <p:nvPr userDrawn="1"/>
        </p:nvSpPr>
        <p:spPr>
          <a:xfrm>
            <a:off x="0" y="119010"/>
            <a:ext cx="9144000" cy="4495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Shape 13"/>
          <p:cNvSpPr/>
          <p:nvPr userDrawn="1"/>
        </p:nvSpPr>
        <p:spPr>
          <a:xfrm>
            <a:off x="0" y="4981243"/>
            <a:ext cx="9144000" cy="162257"/>
          </a:xfrm>
          <a:prstGeom prst="rect">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Shape 14"/>
          <p:cNvSpPr txBox="1">
            <a:spLocks noGrp="1"/>
          </p:cNvSpPr>
          <p:nvPr>
            <p:ph type="title"/>
          </p:nvPr>
        </p:nvSpPr>
        <p:spPr>
          <a:xfrm>
            <a:off x="0" y="119010"/>
            <a:ext cx="9144000" cy="884466"/>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grpSp>
        <p:nvGrpSpPr>
          <p:cNvPr id="15" name="Shape 15"/>
          <p:cNvGrpSpPr/>
          <p:nvPr/>
        </p:nvGrpSpPr>
        <p:grpSpPr>
          <a:xfrm>
            <a:off x="0" y="0"/>
            <a:ext cx="9144000" cy="248304"/>
            <a:chOff x="0" y="0"/>
            <a:chExt cx="9144000" cy="248304"/>
          </a:xfrm>
        </p:grpSpPr>
        <p:sp>
          <p:nvSpPr>
            <p:cNvPr id="16" name="Shape 16"/>
            <p:cNvSpPr/>
            <p:nvPr/>
          </p:nvSpPr>
          <p:spPr>
            <a:xfrm>
              <a:off x="0" y="0"/>
              <a:ext cx="9144000" cy="108000"/>
            </a:xfrm>
            <a:prstGeom prst="rect">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Shape 17"/>
            <p:cNvSpPr/>
            <p:nvPr/>
          </p:nvSpPr>
          <p:spPr>
            <a:xfrm rot="10800000">
              <a:off x="4427984" y="1"/>
              <a:ext cx="288032" cy="248303"/>
            </a:xfrm>
            <a:prstGeom prst="triangle">
              <a:avLst>
                <a:gd name="adj" fmla="val 50000"/>
              </a:avLst>
            </a:prstGeom>
            <a:solidFill>
              <a:srgbClr val="E546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451579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68580" tIns="34290" rIns="68580" bIns="34290"/>
          <a:lstStyle/>
          <a:p>
            <a:fld id="{421C43E7-E5B3-A143-BE76-2504AD122027}" type="datetime1">
              <a:t>3/2/2020</a:t>
            </a:fld>
            <a:endParaRPr lang="mr-IN" dirty="0"/>
          </a:p>
        </p:txBody>
      </p:sp>
      <p:sp>
        <p:nvSpPr>
          <p:cNvPr id="5" name="Footer Placeholder 4"/>
          <p:cNvSpPr>
            <a:spLocks noGrp="1"/>
          </p:cNvSpPr>
          <p:nvPr>
            <p:ph type="ftr" sz="quarter" idx="11"/>
          </p:nvPr>
        </p:nvSpPr>
        <p:spPr>
          <a:xfrm>
            <a:off x="3124200" y="4767267"/>
            <a:ext cx="28956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7010400" y="4867425"/>
            <a:ext cx="2133600" cy="273844"/>
          </a:xfrm>
          <a:prstGeom prst="rect">
            <a:avLst/>
          </a:prstGeom>
        </p:spPr>
        <p:txBody>
          <a:bodyPr lIns="68580" tIns="34290" rIns="68580" bIns="34290"/>
          <a:lstStyle/>
          <a:p>
            <a:fld id="{B10D5614-B734-4280-8F57-1D4947433C97}" type="slidenum">
              <a:rPr lang="en-US" smtClean="0"/>
              <a:pPr/>
              <a:t>‹#›</a:t>
            </a:fld>
            <a:endParaRPr lang="en-US" dirty="0"/>
          </a:p>
        </p:txBody>
      </p:sp>
    </p:spTree>
    <p:extLst>
      <p:ext uri="{BB962C8B-B14F-4D97-AF65-F5344CB8AC3E}">
        <p14:creationId xmlns:p14="http://schemas.microsoft.com/office/powerpoint/2010/main" val="1791424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37847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A858DD-8560-4F3C-BE17-8D9F1C9B2816}"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839466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995421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156994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685761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A858DD-8560-4F3C-BE17-8D9F1C9B2816}" type="datetimeFigureOut">
              <a:rPr lang="en-US" smtClean="0"/>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1894235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A858DD-8560-4F3C-BE17-8D9F1C9B2816}"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1657328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0BA858DD-8560-4F3C-BE17-8D9F1C9B2816}" type="datetimeFigureOut">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690310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1901757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444050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217374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137138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A858DD-8560-4F3C-BE17-8D9F1C9B2816}"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9094713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64125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1794607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BA858DD-8560-4F3C-BE17-8D9F1C9B2816}"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789050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BA858DD-8560-4F3C-BE17-8D9F1C9B2816}" type="datetimeFigureOut">
              <a:rPr lang="en-US" smtClean="0"/>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934075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734914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858DD-8560-4F3C-BE17-8D9F1C9B2816}" type="datetimeFigureOut">
              <a:rPr lang="en-US" smtClean="0"/>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920271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4860862" y="1263558"/>
            <a:ext cx="3678593" cy="325032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4104000" cy="324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323851" y="756000"/>
            <a:ext cx="4104000" cy="270000"/>
          </a:xfrm>
        </p:spPr>
        <p:txBody>
          <a:bodyPr/>
          <a:lstStyle>
            <a:lvl1pPr marL="0" indent="0">
              <a:buNone/>
              <a:defRPr/>
            </a:lvl1pPr>
            <a:lvl2pPr marL="200017" indent="0">
              <a:buNone/>
              <a:defRPr/>
            </a:lvl2pPr>
            <a:lvl3pPr marL="407177" indent="0">
              <a:buNone/>
              <a:defRPr/>
            </a:lvl3pPr>
            <a:lvl4pPr marL="607195" indent="0">
              <a:buNone/>
              <a:defRPr/>
            </a:lvl4pPr>
            <a:lvl5pPr marL="807212"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24000" y="1133674"/>
            <a:ext cx="4104000" cy="351032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17157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6935" y="2725476"/>
            <a:ext cx="1434464" cy="117974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5670996" y="1"/>
            <a:ext cx="3623880" cy="2655755"/>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390523" y="1578666"/>
            <a:ext cx="4106468" cy="585891"/>
          </a:xfrm>
          <a:prstGeom prst="rect">
            <a:avLst/>
          </a:prstGeom>
        </p:spPr>
        <p:txBody>
          <a:bodyPr anchor="b">
            <a:normAutofit/>
          </a:bodyPr>
          <a:lstStyle>
            <a:lvl1pPr marL="0" indent="0">
              <a:lnSpc>
                <a:spcPct val="100000"/>
              </a:lnSpc>
              <a:spcBef>
                <a:spcPts val="0"/>
              </a:spcBef>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390523" y="2164557"/>
            <a:ext cx="4106468" cy="2424112"/>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dirty="0"/>
              <a:t>Edit Master text styles</a:t>
            </a:r>
          </a:p>
          <a:p>
            <a:pPr lvl="1">
              <a:buClr>
                <a:schemeClr val="accent2"/>
              </a:buClr>
            </a:pPr>
            <a:r>
              <a:rPr lang="en-US" dirty="0"/>
              <a:t>Second level</a:t>
            </a:r>
          </a:p>
          <a:p>
            <a:pPr lvl="2">
              <a:buClr>
                <a:schemeClr val="accent2"/>
              </a:buClr>
            </a:pPr>
            <a:r>
              <a:rPr lang="en-US" dirty="0"/>
              <a:t>Third level</a:t>
            </a:r>
          </a:p>
          <a:p>
            <a:pPr lvl="3">
              <a:buClr>
                <a:schemeClr val="accent2"/>
              </a:buClr>
            </a:pPr>
            <a:r>
              <a:rPr lang="en-US" dirty="0"/>
              <a:t>Fourth level</a:t>
            </a:r>
          </a:p>
          <a:p>
            <a:pPr lvl="4">
              <a:buClr>
                <a:schemeClr val="accent2"/>
              </a:buClr>
            </a:pPr>
            <a:r>
              <a:rPr lang="en-US" dirty="0"/>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4640035" y="1578666"/>
            <a:ext cx="4106700" cy="585891"/>
          </a:xfrm>
          <a:prstGeom prst="rect">
            <a:avLst/>
          </a:prstGeom>
        </p:spPr>
        <p:txBody>
          <a:bodyPr anchor="b">
            <a:normAutofit/>
          </a:bodyPr>
          <a:lstStyle>
            <a:lvl1pPr marL="0" indent="0">
              <a:lnSpc>
                <a:spcPct val="100000"/>
              </a:lnSpc>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4640035" y="2164557"/>
            <a:ext cx="4106700" cy="2424112"/>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dirty="0"/>
              <a:t>Edit Master text styles</a:t>
            </a:r>
          </a:p>
          <a:p>
            <a:pPr lvl="1">
              <a:buClr>
                <a:schemeClr val="accent2"/>
              </a:buClr>
            </a:pPr>
            <a:r>
              <a:rPr lang="en-US" dirty="0"/>
              <a:t>Second level</a:t>
            </a:r>
          </a:p>
          <a:p>
            <a:pPr lvl="2">
              <a:buClr>
                <a:schemeClr val="accent2"/>
              </a:buClr>
            </a:pPr>
            <a:r>
              <a:rPr lang="en-US" dirty="0"/>
              <a:t>Third level</a:t>
            </a:r>
          </a:p>
          <a:p>
            <a:pPr lvl="3">
              <a:buClr>
                <a:schemeClr val="accent2"/>
              </a:buClr>
            </a:pPr>
            <a:r>
              <a:rPr lang="en-US" dirty="0"/>
              <a:t>Fourth level</a:t>
            </a:r>
          </a:p>
          <a:p>
            <a:pPr lvl="4">
              <a:buClr>
                <a:schemeClr val="accent2"/>
              </a:buClr>
            </a:pPr>
            <a:r>
              <a:rPr lang="en-US" dirty="0"/>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390370" y="1032700"/>
            <a:ext cx="5526447" cy="456671"/>
          </a:xfrm>
          <a:prstGeom prst="rect">
            <a:avLst/>
          </a:prstGeom>
        </p:spPr>
        <p:txBody>
          <a:bodyPr/>
          <a:lstStyle>
            <a:lvl1pPr marL="0" indent="0">
              <a:buNone/>
              <a:defRPr sz="1500" spc="225">
                <a:solidFill>
                  <a:schemeClr val="accent6"/>
                </a:solidFill>
              </a:defRPr>
            </a:lvl1pPr>
            <a:lvl2pPr marL="3429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8304284" y="176799"/>
            <a:ext cx="657552" cy="484748"/>
          </a:xfrm>
          <a:prstGeom prst="rect">
            <a:avLst/>
          </a:prstGeom>
          <a:noFill/>
        </p:spPr>
        <p:txBody>
          <a:bodyPr wrap="none" rtlCol="0">
            <a:spAutoFit/>
          </a:bodyPr>
          <a:lstStyle/>
          <a:p>
            <a:r>
              <a:rPr lang="en-US" sz="2550" b="1" dirty="0">
                <a:solidFill>
                  <a:schemeClr val="accent1"/>
                </a:solidFill>
                <a:latin typeface="Arial Black" panose="020B0A04020102020204" pitchFamily="34" charset="0"/>
              </a:rPr>
              <a:t>FR</a:t>
            </a:r>
            <a:endParaRPr lang="en-IN" sz="2550" b="1" dirty="0">
              <a:solidFill>
                <a:schemeClr val="accent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5009931" y="1"/>
            <a:ext cx="1085850" cy="479298"/>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IN" sz="135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389008" y="156771"/>
            <a:ext cx="6249917" cy="860977"/>
          </a:xfrm>
          <a:prstGeom prst="rect">
            <a:avLst/>
          </a:prstGeom>
        </p:spPr>
        <p:txBody>
          <a:bodyPr bIns="0" anchor="b">
            <a:normAutofit/>
          </a:bodyPr>
          <a:lstStyle>
            <a:lvl1pPr>
              <a:defRPr sz="3300" b="1">
                <a:solidFill>
                  <a:schemeClr val="accent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232539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5"/>
            <a:ext cx="7968996" cy="405308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IN" sz="135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4523015" cy="22533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262550" y="645709"/>
            <a:ext cx="3321392" cy="3852817"/>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6753226" y="2943224"/>
            <a:ext cx="2390775" cy="12668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4781792" y="1504563"/>
            <a:ext cx="3640180" cy="1212189"/>
          </a:xfrm>
          <a:prstGeom prst="rect">
            <a:avLst/>
          </a:prstGeom>
        </p:spPr>
        <p:txBody>
          <a:bodyPr anchor="b">
            <a:normAutofit/>
          </a:bodyPr>
          <a:lstStyle>
            <a:lvl1pPr algn="l">
              <a:defRPr sz="3225"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4781412" y="2730749"/>
            <a:ext cx="3640754" cy="943181"/>
          </a:xfrm>
          <a:prstGeom prst="rect">
            <a:avLst/>
          </a:prstGeom>
        </p:spPr>
        <p:txBody>
          <a:bodyPr/>
          <a:lstStyle>
            <a:lvl1pPr marL="0" indent="0" algn="l">
              <a:buNone/>
              <a:defRPr sz="1800" b="0" i="0" spc="225">
                <a:solidFill>
                  <a:schemeClr val="accent6"/>
                </a:solidFill>
                <a:latin typeface="+mn-lt"/>
                <a:cs typeface="Calibri" panose="020F0502020204030204" pitchFamily="34" charset="0"/>
              </a:defRPr>
            </a:lvl1pPr>
            <a:lvl2pPr marL="342887" indent="0" algn="ctr">
              <a:buNone/>
              <a:defRPr sz="1500"/>
            </a:lvl2pPr>
            <a:lvl3pPr marL="685772"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1" indent="0" algn="ctr">
              <a:buNone/>
              <a:defRPr sz="1200"/>
            </a:lvl9pPr>
          </a:lstStyle>
          <a:p>
            <a:r>
              <a:rPr lang="en-US" dirty="0"/>
              <a:t>CLICK TO EDIT SUBTITLE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3377" y="3525012"/>
            <a:ext cx="1439842" cy="7507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84586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4860862" y="1263558"/>
            <a:ext cx="3678593" cy="325032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4104000" cy="324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323851" y="756000"/>
            <a:ext cx="4104000" cy="270000"/>
          </a:xfrm>
        </p:spPr>
        <p:txBody>
          <a:bodyPr/>
          <a:lstStyle>
            <a:lvl1pPr marL="0" indent="0">
              <a:buNone/>
              <a:defRPr/>
            </a:lvl1pPr>
            <a:lvl2pPr marL="200017" indent="0">
              <a:buNone/>
              <a:defRPr/>
            </a:lvl2pPr>
            <a:lvl3pPr marL="407177" indent="0">
              <a:buNone/>
              <a:defRPr/>
            </a:lvl3pPr>
            <a:lvl4pPr marL="607195" indent="0">
              <a:buNone/>
              <a:defRPr/>
            </a:lvl4pPr>
            <a:lvl5pPr marL="807212"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24000" y="1133674"/>
            <a:ext cx="4104000" cy="351032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64280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858DD-8560-4F3C-BE17-8D9F1C9B2816}" type="datetimeFigureOut">
              <a:rPr lang="en-US" smtClean="0"/>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226279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80011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A858DD-8560-4F3C-BE17-8D9F1C9B2816}" type="datetimeFigureOut">
              <a:rPr lang="en-US" smtClean="0"/>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ECFAD-E3AC-4DA4-A76A-D160C18A3853}" type="slidenum">
              <a:rPr lang="en-US" smtClean="0"/>
              <a:t>‹#›</a:t>
            </a:fld>
            <a:endParaRPr lang="en-US"/>
          </a:p>
        </p:txBody>
      </p:sp>
    </p:spTree>
    <p:extLst>
      <p:ext uri="{BB962C8B-B14F-4D97-AF65-F5344CB8AC3E}">
        <p14:creationId xmlns:p14="http://schemas.microsoft.com/office/powerpoint/2010/main" val="3826198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8.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fld id="{0BA858DD-8560-4F3C-BE17-8D9F1C9B2816}" type="datetimeFigureOut">
              <a:rPr lang="en-US" smtClean="0"/>
              <a:t>3/2/2020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fld id="{1F9ECFAD-E3AC-4DA4-A76A-D160C18A3853}" type="slidenum">
              <a:rPr lang="en-US" smtClean="0"/>
              <a:t>‹#›</a:t>
            </a:fld>
            <a:endParaRPr lang="en-US"/>
          </a:p>
        </p:txBody>
      </p:sp>
    </p:spTree>
    <p:extLst>
      <p:ext uri="{BB962C8B-B14F-4D97-AF65-F5344CB8AC3E}">
        <p14:creationId xmlns:p14="http://schemas.microsoft.com/office/powerpoint/2010/main" val="88093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fld id="{98959121-611E-438D-9EBA-2B0C203711EC}" type="datetimeFigureOut">
              <a:rPr lang="en-US" smtClean="0">
                <a:solidFill>
                  <a:prstClr val="black">
                    <a:tint val="75000"/>
                  </a:prstClr>
                </a:solidFill>
              </a:rPr>
              <a:pPr defTabSz="914333"/>
              <a:t>3/2/2020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fld id="{900D8CD1-E598-4DB5-AD13-BE536183949D}" type="slidenum">
              <a:rPr lang="en-US" smtClean="0">
                <a:solidFill>
                  <a:prstClr val="black">
                    <a:tint val="75000"/>
                  </a:prstClr>
                </a:solidFill>
              </a:rPr>
              <a:pPr defTabSz="914333"/>
              <a:t>‹#›</a:t>
            </a:fld>
            <a:endParaRPr lang="en-US">
              <a:solidFill>
                <a:prstClr val="black">
                  <a:tint val="75000"/>
                </a:prstClr>
              </a:solidFill>
            </a:endParaRPr>
          </a:p>
        </p:txBody>
      </p:sp>
    </p:spTree>
    <p:extLst>
      <p:ext uri="{BB962C8B-B14F-4D97-AF65-F5344CB8AC3E}">
        <p14:creationId xmlns:p14="http://schemas.microsoft.com/office/powerpoint/2010/main" val="19132849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98" r:id="rId14"/>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7CCAD-B673-FF4A-82BF-834788E43DA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6000B7-8F05-D045-BE87-F2E961A465A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16C5AF-328D-0249-9CBE-34CB5D0AF0B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F5C5F17-1395-6F4B-B5B2-9893F7C8FED0}" type="datetimeFigureOut">
              <a:rPr lang="en-AU" smtClean="0"/>
              <a:t>2/03/2020</a:t>
            </a:fld>
            <a:endParaRPr lang="en-AU"/>
          </a:p>
        </p:txBody>
      </p:sp>
      <p:sp>
        <p:nvSpPr>
          <p:cNvPr id="5" name="Footer Placeholder 4">
            <a:extLst>
              <a:ext uri="{FF2B5EF4-FFF2-40B4-BE49-F238E27FC236}">
                <a16:creationId xmlns:a16="http://schemas.microsoft.com/office/drawing/2014/main" id="{3D2AA77C-588A-E34F-B6D1-24067AAF816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21E4C33-B0ED-7C46-9882-19F7EA3549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3E460F-D9DE-C640-8706-E6B5A4433EC3}" type="slidenum">
              <a:rPr lang="en-AU" smtClean="0"/>
              <a:t>‹#›</a:t>
            </a:fld>
            <a:endParaRPr lang="en-AU"/>
          </a:p>
        </p:txBody>
      </p:sp>
    </p:spTree>
    <p:extLst>
      <p:ext uri="{BB962C8B-B14F-4D97-AF65-F5344CB8AC3E}">
        <p14:creationId xmlns:p14="http://schemas.microsoft.com/office/powerpoint/2010/main" val="281849766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4AD088F4-A638-2D46-963A-404F2D1A8C91}"/>
              </a:ext>
            </a:extLst>
          </p:cNvPr>
          <p:cNvSpPr>
            <a:spLocks noGrp="1"/>
          </p:cNvSpPr>
          <p:nvPr>
            <p:ph type="sldNum" sz="quarter" idx="4"/>
          </p:nvPr>
        </p:nvSpPr>
        <p:spPr>
          <a:xfrm>
            <a:off x="7010400" y="4867425"/>
            <a:ext cx="2133600" cy="273844"/>
          </a:xfrm>
          <a:prstGeom prst="rect">
            <a:avLst/>
          </a:prstGeom>
        </p:spPr>
        <p:txBody>
          <a:bodyPr/>
          <a:lstStyle>
            <a:lvl1pPr algn="r">
              <a:defRPr/>
            </a:lvl1pPr>
          </a:lstStyle>
          <a:p>
            <a:pPr latinLnBrk="0">
              <a:buClr>
                <a:srgbClr val="000000"/>
              </a:buClr>
              <a:buFont typeface="Arial"/>
              <a:buNone/>
              <a:defRPr/>
            </a:pPr>
            <a:fld id="{A3970385-95A0-D44E-8CBF-71F2E09E5A6C}" type="slidenum">
              <a:rPr lang="en-US" sz="1400" kern="0">
                <a:solidFill>
                  <a:srgbClr val="000000"/>
                </a:solidFill>
                <a:latin typeface="Arial"/>
                <a:ea typeface="Arial"/>
                <a:cs typeface="Arial"/>
                <a:sym typeface="Arial"/>
              </a:rPr>
              <a:pPr latinLnBrk="0">
                <a:buClr>
                  <a:srgbClr val="000000"/>
                </a:buClr>
                <a:buFont typeface="Arial"/>
                <a:buNone/>
                <a:defRPr/>
              </a:pPr>
              <a:t>‹#›</a:t>
            </a:fld>
            <a:endParaRPr lang="en-US" sz="1400"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7016938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703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2" r:id="rId5"/>
  </p:sldLayoutIdLst>
  <p:txStyles>
    <p:titleStyle>
      <a:lvl1pPr algn="ctr" defTabSz="914378" rtl="0" eaLnBrk="1" latinLnBrk="1" hangingPunct="1">
        <a:spcBef>
          <a:spcPct val="0"/>
        </a:spcBef>
        <a:buNone/>
        <a:defRPr sz="3600" b="1" kern="1200">
          <a:solidFill>
            <a:schemeClr val="tx1"/>
          </a:solidFill>
          <a:latin typeface="Arial" pitchFamily="34" charset="0"/>
          <a:ea typeface="+mj-ea"/>
          <a:cs typeface="Arial" pitchFamily="34" charset="0"/>
        </a:defRPr>
      </a:lvl1pPr>
    </p:titleStyle>
    <p:bodyStyle>
      <a:lvl1pPr marL="342892" indent="-342892" algn="l" defTabSz="914378"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378" rtl="0" eaLnBrk="1" latinLnBrk="1" hangingPunct="1">
        <a:defRPr sz="1800" kern="1200">
          <a:solidFill>
            <a:schemeClr val="tx1"/>
          </a:solidFill>
          <a:latin typeface="+mn-lt"/>
          <a:ea typeface="+mn-ea"/>
          <a:cs typeface="+mn-cs"/>
        </a:defRPr>
      </a:lvl1pPr>
      <a:lvl2pPr marL="457189" algn="l" defTabSz="914378" rtl="0" eaLnBrk="1" latinLnBrk="1" hangingPunct="1">
        <a:defRPr sz="1800" kern="1200">
          <a:solidFill>
            <a:schemeClr val="tx1"/>
          </a:solidFill>
          <a:latin typeface="+mn-lt"/>
          <a:ea typeface="+mn-ea"/>
          <a:cs typeface="+mn-cs"/>
        </a:defRPr>
      </a:lvl2pPr>
      <a:lvl3pPr marL="914378" algn="l" defTabSz="914378" rtl="0" eaLnBrk="1" latinLnBrk="1" hangingPunct="1">
        <a:defRPr sz="1800" kern="1200">
          <a:solidFill>
            <a:schemeClr val="tx1"/>
          </a:solidFill>
          <a:latin typeface="+mn-lt"/>
          <a:ea typeface="+mn-ea"/>
          <a:cs typeface="+mn-cs"/>
        </a:defRPr>
      </a:lvl3pPr>
      <a:lvl4pPr marL="1371566" algn="l" defTabSz="914378" rtl="0" eaLnBrk="1" latinLnBrk="1" hangingPunct="1">
        <a:defRPr sz="1800" kern="1200">
          <a:solidFill>
            <a:schemeClr val="tx1"/>
          </a:solidFill>
          <a:latin typeface="+mn-lt"/>
          <a:ea typeface="+mn-ea"/>
          <a:cs typeface="+mn-cs"/>
        </a:defRPr>
      </a:lvl4pPr>
      <a:lvl5pPr marL="1828754" algn="l" defTabSz="914378" rtl="0" eaLnBrk="1" latinLnBrk="1" hangingPunct="1">
        <a:defRPr sz="1800" kern="1200">
          <a:solidFill>
            <a:schemeClr val="tx1"/>
          </a:solidFill>
          <a:latin typeface="+mn-lt"/>
          <a:ea typeface="+mn-ea"/>
          <a:cs typeface="+mn-cs"/>
        </a:defRPr>
      </a:lvl5pPr>
      <a:lvl6pPr marL="2285943" algn="l" defTabSz="914378" rtl="0" eaLnBrk="1" latinLnBrk="1" hangingPunct="1">
        <a:defRPr sz="1800" kern="1200">
          <a:solidFill>
            <a:schemeClr val="tx1"/>
          </a:solidFill>
          <a:latin typeface="+mn-lt"/>
          <a:ea typeface="+mn-ea"/>
          <a:cs typeface="+mn-cs"/>
        </a:defRPr>
      </a:lvl6pPr>
      <a:lvl7pPr marL="2743132" algn="l" defTabSz="914378" rtl="0" eaLnBrk="1" latinLnBrk="1" hangingPunct="1">
        <a:defRPr sz="1800" kern="1200">
          <a:solidFill>
            <a:schemeClr val="tx1"/>
          </a:solidFill>
          <a:latin typeface="+mn-lt"/>
          <a:ea typeface="+mn-ea"/>
          <a:cs typeface="+mn-cs"/>
        </a:defRPr>
      </a:lvl7pPr>
      <a:lvl8pPr marL="3200320" algn="l" defTabSz="914378" rtl="0" eaLnBrk="1" latinLnBrk="1" hangingPunct="1">
        <a:defRPr sz="1800" kern="1200">
          <a:solidFill>
            <a:schemeClr val="tx1"/>
          </a:solidFill>
          <a:latin typeface="+mn-lt"/>
          <a:ea typeface="+mn-ea"/>
          <a:cs typeface="+mn-cs"/>
        </a:defRPr>
      </a:lvl8pPr>
      <a:lvl9pPr marL="3657509" algn="l" defTabSz="914378"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0BA858DD-8560-4F3C-BE17-8D9F1C9B2816}" type="datetimeFigureOut">
              <a:rPr lang="en-US" smtClean="0"/>
              <a:t>3/2/2020</a:t>
            </a:fld>
            <a:endParaRPr lang="en-US"/>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1F9ECFAD-E3AC-4DA4-A76A-D160C18A3853}" type="slidenum">
              <a:rPr lang="en-US" smtClean="0"/>
              <a:t>‹#›</a:t>
            </a:fld>
            <a:endParaRPr lang="en-US"/>
          </a:p>
        </p:txBody>
      </p:sp>
    </p:spTree>
    <p:extLst>
      <p:ext uri="{BB962C8B-B14F-4D97-AF65-F5344CB8AC3E}">
        <p14:creationId xmlns:p14="http://schemas.microsoft.com/office/powerpoint/2010/main" val="156826814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745" r:id="rId20"/>
    <p:sldLayoutId id="2147483746" r:id="rId21"/>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0.sv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6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jpeg"/><Relationship Id="rId7" Type="http://schemas.openxmlformats.org/officeDocument/2006/relationships/slide" Target="slide33.xml"/><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slide" Target="slide30.xml"/><Relationship Id="rId10" Type="http://schemas.openxmlformats.org/officeDocument/2006/relationships/image" Target="../media/image33.png"/><Relationship Id="rId4" Type="http://schemas.microsoft.com/office/2007/relationships/hdphoto" Target="../media/hdphoto2.wdp"/><Relationship Id="rId9" Type="http://schemas.openxmlformats.org/officeDocument/2006/relationships/slide" Target="slide29.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3.png"/><Relationship Id="rId21" Type="http://schemas.openxmlformats.org/officeDocument/2006/relationships/image" Target="../media/image52.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13.png"/><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6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23" Type="http://schemas.openxmlformats.org/officeDocument/2006/relationships/image" Target="../media/image54.jpe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6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8" Type="http://schemas.openxmlformats.org/officeDocument/2006/relationships/hyperlink" Target="https://drive.google.com/open?id=1SOk0vchCCqNtyE3a_I6MZugLH4k4y8by" TargetMode="External"/><Relationship Id="rId13" Type="http://schemas.openxmlformats.org/officeDocument/2006/relationships/image" Target="../media/image13.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32.png"/><Relationship Id="rId2" Type="http://schemas.openxmlformats.org/officeDocument/2006/relationships/hyperlink" Target="https://drive.google.com/open?id=1QUGyavxGjpS0mDg-tgrxqbQaO_FjcXsd" TargetMode="External"/><Relationship Id="rId1" Type="http://schemas.openxmlformats.org/officeDocument/2006/relationships/slideLayout" Target="../slideLayouts/slideLayout66.xml"/><Relationship Id="rId6" Type="http://schemas.openxmlformats.org/officeDocument/2006/relationships/hyperlink" Target="https://drive.google.com/open?id=1eumJ3uLjRhKANqoH1qlVvwlsz2DUT19Z" TargetMode="Externa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hyperlink" Target="https://drive.google.com/open?id=1sc5UkS_FQRCcCd_PAV7RAyaDKZNzPa3v" TargetMode="External"/><Relationship Id="rId4" Type="http://schemas.openxmlformats.org/officeDocument/2006/relationships/hyperlink" Target="https://drive.google.com/open?id=1K8F2Q84eAE5KXSsSZXyKpLH1z2VKVc7F" TargetMode="External"/><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65.png"/><Relationship Id="rId5" Type="http://schemas.openxmlformats.org/officeDocument/2006/relationships/image" Target="../media/image34.png"/><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70.wmf"/><Relationship Id="rId5" Type="http://schemas.openxmlformats.org/officeDocument/2006/relationships/image" Target="../media/image69.wmf"/><Relationship Id="rId10" Type="http://schemas.openxmlformats.org/officeDocument/2006/relationships/image" Target="../media/image74.gif"/><Relationship Id="rId4" Type="http://schemas.openxmlformats.org/officeDocument/2006/relationships/image" Target="../media/image68.wmf"/><Relationship Id="rId9" Type="http://schemas.openxmlformats.org/officeDocument/2006/relationships/image" Target="../media/image73.wmf"/></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64.png"/><Relationship Id="rId7" Type="http://schemas.openxmlformats.org/officeDocument/2006/relationships/image" Target="../media/image79.png"/><Relationship Id="rId2" Type="http://schemas.openxmlformats.org/officeDocument/2006/relationships/image" Target="../media/image13.png"/><Relationship Id="rId1" Type="http://schemas.openxmlformats.org/officeDocument/2006/relationships/slideLayout" Target="../slideLayouts/slideLayout66.xml"/><Relationship Id="rId6" Type="http://schemas.openxmlformats.org/officeDocument/2006/relationships/image" Target="../media/image83.svg"/><Relationship Id="rId5" Type="http://schemas.openxmlformats.org/officeDocument/2006/relationships/image" Target="../media/image78.png"/><Relationship Id="rId4" Type="http://schemas.openxmlformats.org/officeDocument/2006/relationships/image" Target="../media/image68.sv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3.xml"/><Relationship Id="rId6" Type="http://schemas.openxmlformats.org/officeDocument/2006/relationships/image" Target="../media/image83.jpeg"/><Relationship Id="rId5" Type="http://schemas.openxmlformats.org/officeDocument/2006/relationships/image" Target="../media/image13.pn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4" name="Flowchart: Terminator 9">
            <a:extLst>
              <a:ext uri="{FF2B5EF4-FFF2-40B4-BE49-F238E27FC236}">
                <a16:creationId xmlns:a16="http://schemas.microsoft.com/office/drawing/2014/main" id="{37586E8F-E9E9-4E5E-AF1E-6A0E676EC14B}"/>
              </a:ext>
            </a:extLst>
          </p:cNvPr>
          <p:cNvSpPr/>
          <p:nvPr/>
        </p:nvSpPr>
        <p:spPr>
          <a:xfrm rot="19020250">
            <a:off x="6927758" y="907710"/>
            <a:ext cx="2793546" cy="79922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2" name="Title 1">
            <a:extLst>
              <a:ext uri="{FF2B5EF4-FFF2-40B4-BE49-F238E27FC236}">
                <a16:creationId xmlns:a16="http://schemas.microsoft.com/office/drawing/2014/main" id="{A1F90839-A536-41CC-A4AB-F5B260F5619E}"/>
              </a:ext>
            </a:extLst>
          </p:cNvPr>
          <p:cNvSpPr>
            <a:spLocks noGrp="1"/>
          </p:cNvSpPr>
          <p:nvPr>
            <p:ph type="ctrTitle"/>
          </p:nvPr>
        </p:nvSpPr>
        <p:spPr>
          <a:xfrm>
            <a:off x="1259069" y="296401"/>
            <a:ext cx="6721343" cy="2489599"/>
          </a:xfrm>
          <a:prstGeom prst="roundRect">
            <a:avLst/>
          </a:prstGeom>
          <a:noFill/>
          <a:ln>
            <a:noFill/>
          </a:ln>
        </p:spPr>
        <p:txBody>
          <a:bodyPr>
            <a:noAutofit/>
          </a:bodyPr>
          <a:lstStyle/>
          <a:p>
            <a:pPr>
              <a:lnSpc>
                <a:spcPts val="3840"/>
              </a:lnSpc>
            </a:pPr>
            <a:r>
              <a:rPr lang="en-IN" sz="2800" b="1" dirty="0">
                <a:solidFill>
                  <a:schemeClr val="accent1">
                    <a:lumMod val="50000"/>
                  </a:schemeClr>
                </a:solidFill>
                <a:latin typeface="Calibri" panose="020F0502020204030204" pitchFamily="34" charset="0"/>
                <a:cs typeface="Calibri" panose="020F0502020204030204" pitchFamily="34" charset="0"/>
              </a:rPr>
              <a:t>DISEMINASI PENGEMBANGAN </a:t>
            </a:r>
            <a:br>
              <a:rPr lang="en-IN" sz="2800" b="1" dirty="0">
                <a:solidFill>
                  <a:schemeClr val="accent1">
                    <a:lumMod val="50000"/>
                  </a:schemeClr>
                </a:solidFill>
                <a:latin typeface="Calibri" panose="020F0502020204030204" pitchFamily="34" charset="0"/>
                <a:cs typeface="Calibri" panose="020F0502020204030204" pitchFamily="34" charset="0"/>
              </a:rPr>
            </a:br>
            <a:r>
              <a:rPr lang="en-IN" sz="2800" b="1" dirty="0">
                <a:solidFill>
                  <a:schemeClr val="accent1">
                    <a:lumMod val="50000"/>
                  </a:schemeClr>
                </a:solidFill>
                <a:latin typeface="Calibri" panose="020F0502020204030204" pitchFamily="34" charset="0"/>
                <a:cs typeface="Calibri" panose="020F0502020204030204" pitchFamily="34" charset="0"/>
              </a:rPr>
              <a:t>PROGRAM DIKLAT</a:t>
            </a:r>
            <a:br>
              <a:rPr lang="en-IN" sz="2800" b="1" dirty="0">
                <a:solidFill>
                  <a:schemeClr val="accent1">
                    <a:lumMod val="50000"/>
                  </a:schemeClr>
                </a:solidFill>
                <a:latin typeface="Calibri" panose="020F0502020204030204" pitchFamily="34" charset="0"/>
                <a:cs typeface="Calibri" panose="020F0502020204030204" pitchFamily="34" charset="0"/>
              </a:rPr>
            </a:br>
            <a:r>
              <a:rPr lang="en-US" sz="2800" b="1" dirty="0">
                <a:solidFill>
                  <a:schemeClr val="accent1">
                    <a:lumMod val="50000"/>
                  </a:schemeClr>
                </a:solidFill>
                <a:latin typeface="Calibri" panose="020F0502020204030204" pitchFamily="34" charset="0"/>
                <a:cs typeface="Calibri" panose="020F0502020204030204" pitchFamily="34" charset="0"/>
              </a:rPr>
              <a:t> PUSAT PENDIDIKAN DAN PELATIHAN KEMENRISTEKDIKTI</a:t>
            </a:r>
            <a:endParaRPr lang="id-ID" sz="28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27277621-287B-41CA-BA29-471CB6E8A7E8}"/>
              </a:ext>
            </a:extLst>
          </p:cNvPr>
          <p:cNvGrpSpPr/>
          <p:nvPr/>
        </p:nvGrpSpPr>
        <p:grpSpPr>
          <a:xfrm>
            <a:off x="6096000" y="2678413"/>
            <a:ext cx="4128648" cy="2091727"/>
            <a:chOff x="6360960" y="543413"/>
            <a:chExt cx="7694075" cy="3126868"/>
          </a:xfrm>
          <a:blipFill>
            <a:blip r:embed="rId2"/>
            <a:stretch>
              <a:fillRect/>
            </a:stretch>
          </a:blipFill>
        </p:grpSpPr>
        <p:sp>
          <p:nvSpPr>
            <p:cNvPr id="10" name="Flowchart: Terminator 9">
              <a:extLst>
                <a:ext uri="{FF2B5EF4-FFF2-40B4-BE49-F238E27FC236}">
                  <a16:creationId xmlns:a16="http://schemas.microsoft.com/office/drawing/2014/main" id="{FFAC950A-989F-484B-857C-4992CFDCF734}"/>
                </a:ext>
              </a:extLst>
            </p:cNvPr>
            <p:cNvSpPr/>
            <p:nvPr/>
          </p:nvSpPr>
          <p:spPr>
            <a:xfrm rot="19020250">
              <a:off x="6360960" y="543413"/>
              <a:ext cx="7694075" cy="206448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en-ID" sz="1400" dirty="0">
                <a:solidFill>
                  <a:prstClr val="white"/>
                </a:solidFill>
              </a:endParaRPr>
            </a:p>
          </p:txBody>
        </p:sp>
        <p:sp>
          <p:nvSpPr>
            <p:cNvPr id="11" name="Flowchart: Terminator 9">
              <a:extLst>
                <a:ext uri="{FF2B5EF4-FFF2-40B4-BE49-F238E27FC236}">
                  <a16:creationId xmlns:a16="http://schemas.microsoft.com/office/drawing/2014/main" id="{D92D7120-83CB-4897-A882-BDF2F51B25F2}"/>
                </a:ext>
              </a:extLst>
            </p:cNvPr>
            <p:cNvSpPr/>
            <p:nvPr/>
          </p:nvSpPr>
          <p:spPr>
            <a:xfrm rot="19020250">
              <a:off x="9089080" y="2424876"/>
              <a:ext cx="4139834" cy="124540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2543 w 19902"/>
                <a:gd name="connsiteY0" fmla="*/ 0 h 21600"/>
                <a:gd name="connsiteX1" fmla="*/ 17193 w 19902"/>
                <a:gd name="connsiteY1" fmla="*/ 0 h 21600"/>
                <a:gd name="connsiteX2" fmla="*/ 19902 w 19902"/>
                <a:gd name="connsiteY2" fmla="*/ 11031 h 21600"/>
                <a:gd name="connsiteX3" fmla="*/ 17193 w 19902"/>
                <a:gd name="connsiteY3" fmla="*/ 21600 h 21600"/>
                <a:gd name="connsiteX4" fmla="*/ 2543 w 19902"/>
                <a:gd name="connsiteY4" fmla="*/ 21600 h 21600"/>
                <a:gd name="connsiteX5" fmla="*/ 1 w 19902"/>
                <a:gd name="connsiteY5" fmla="*/ 10705 h 21600"/>
                <a:gd name="connsiteX6" fmla="*/ 2543 w 19902"/>
                <a:gd name="connsiteY6" fmla="*/ 0 h 21600"/>
                <a:gd name="connsiteX0" fmla="*/ 2648 w 20007"/>
                <a:gd name="connsiteY0" fmla="*/ 0 h 21600"/>
                <a:gd name="connsiteX1" fmla="*/ 17298 w 20007"/>
                <a:gd name="connsiteY1" fmla="*/ 0 h 21600"/>
                <a:gd name="connsiteX2" fmla="*/ 20007 w 20007"/>
                <a:gd name="connsiteY2" fmla="*/ 11031 h 21600"/>
                <a:gd name="connsiteX3" fmla="*/ 17298 w 20007"/>
                <a:gd name="connsiteY3" fmla="*/ 21600 h 21600"/>
                <a:gd name="connsiteX4" fmla="*/ 2648 w 20007"/>
                <a:gd name="connsiteY4" fmla="*/ 21600 h 21600"/>
                <a:gd name="connsiteX5" fmla="*/ 0 w 20007"/>
                <a:gd name="connsiteY5" fmla="*/ 10254 h 21600"/>
                <a:gd name="connsiteX6" fmla="*/ 2648 w 20007"/>
                <a:gd name="connsiteY6" fmla="*/ 0 h 21600"/>
                <a:gd name="connsiteX0" fmla="*/ 2648 w 20007"/>
                <a:gd name="connsiteY0" fmla="*/ 0 h 21600"/>
                <a:gd name="connsiteX1" fmla="*/ 17298 w 20007"/>
                <a:gd name="connsiteY1" fmla="*/ 0 h 21600"/>
                <a:gd name="connsiteX2" fmla="*/ 20007 w 20007"/>
                <a:gd name="connsiteY2" fmla="*/ 11031 h 21600"/>
                <a:gd name="connsiteX3" fmla="*/ 17298 w 20007"/>
                <a:gd name="connsiteY3" fmla="*/ 21600 h 21600"/>
                <a:gd name="connsiteX4" fmla="*/ 2648 w 20007"/>
                <a:gd name="connsiteY4" fmla="*/ 21600 h 21600"/>
                <a:gd name="connsiteX5" fmla="*/ 0 w 20007"/>
                <a:gd name="connsiteY5" fmla="*/ 10254 h 21600"/>
                <a:gd name="connsiteX6" fmla="*/ 2648 w 20007"/>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7" h="21600">
                  <a:moveTo>
                    <a:pt x="2648" y="0"/>
                  </a:moveTo>
                  <a:lnTo>
                    <a:pt x="17298" y="0"/>
                  </a:lnTo>
                  <a:cubicBezTo>
                    <a:pt x="19217" y="0"/>
                    <a:pt x="20007" y="5066"/>
                    <a:pt x="20007" y="11031"/>
                  </a:cubicBezTo>
                  <a:cubicBezTo>
                    <a:pt x="20007" y="16996"/>
                    <a:pt x="19217" y="21600"/>
                    <a:pt x="17298" y="21600"/>
                  </a:cubicBezTo>
                  <a:lnTo>
                    <a:pt x="2648" y="21600"/>
                  </a:lnTo>
                  <a:cubicBezTo>
                    <a:pt x="729" y="21600"/>
                    <a:pt x="25" y="14953"/>
                    <a:pt x="0" y="10254"/>
                  </a:cubicBezTo>
                  <a:cubicBezTo>
                    <a:pt x="-25" y="5555"/>
                    <a:pt x="729" y="0"/>
                    <a:pt x="264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en-ID" sz="1400" dirty="0">
                <a:solidFill>
                  <a:prstClr val="white"/>
                </a:solidFill>
              </a:endParaRPr>
            </a:p>
          </p:txBody>
        </p:sp>
      </p:grpSp>
      <p:sp>
        <p:nvSpPr>
          <p:cNvPr id="12" name="Flowchart: Terminator 9">
            <a:extLst>
              <a:ext uri="{FF2B5EF4-FFF2-40B4-BE49-F238E27FC236}">
                <a16:creationId xmlns:a16="http://schemas.microsoft.com/office/drawing/2014/main" id="{56BEA02F-DD3C-4447-A461-FC107A9A014D}"/>
              </a:ext>
            </a:extLst>
          </p:cNvPr>
          <p:cNvSpPr/>
          <p:nvPr/>
        </p:nvSpPr>
        <p:spPr>
          <a:xfrm rot="19020250">
            <a:off x="5710509" y="3180897"/>
            <a:ext cx="2965809" cy="77138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pic>
        <p:nvPicPr>
          <p:cNvPr id="20" name="Picture 19">
            <a:extLst>
              <a:ext uri="{FF2B5EF4-FFF2-40B4-BE49-F238E27FC236}">
                <a16:creationId xmlns:a16="http://schemas.microsoft.com/office/drawing/2014/main" id="{A5ACE72A-DA32-464E-9BD8-B20FD3D28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10" y="54991"/>
            <a:ext cx="924566" cy="862928"/>
          </a:xfrm>
          <a:prstGeom prst="rect">
            <a:avLst/>
          </a:prstGeom>
        </p:spPr>
      </p:pic>
      <p:sp>
        <p:nvSpPr>
          <p:cNvPr id="17" name="Title 1">
            <a:extLst>
              <a:ext uri="{FF2B5EF4-FFF2-40B4-BE49-F238E27FC236}">
                <a16:creationId xmlns:a16="http://schemas.microsoft.com/office/drawing/2014/main" id="{CC4CF651-BC9B-4654-86C8-EA6DBD6888DB}"/>
              </a:ext>
            </a:extLst>
          </p:cNvPr>
          <p:cNvSpPr txBox="1">
            <a:spLocks/>
          </p:cNvSpPr>
          <p:nvPr/>
        </p:nvSpPr>
        <p:spPr>
          <a:xfrm>
            <a:off x="627457" y="3031238"/>
            <a:ext cx="7883013" cy="648536"/>
          </a:xfrm>
          <a:prstGeom prst="rect">
            <a:avLst/>
          </a:prstGeom>
        </p:spPr>
        <p:txBody>
          <a:bodyPr vert="horz" lIns="91436" tIns="45718" rIns="91436" bIns="45718" rtlCol="0" anchor="b">
            <a:noAutofit/>
          </a:bodyPr>
          <a:lstStyle>
            <a:lvl1pPr algn="l" defTabSz="914400" rtl="0" eaLnBrk="1" latinLnBrk="0" hangingPunct="1">
              <a:lnSpc>
                <a:spcPct val="90000"/>
              </a:lnSpc>
              <a:spcBef>
                <a:spcPct val="0"/>
              </a:spcBef>
              <a:buNone/>
              <a:defRPr sz="4300" b="1" kern="1200">
                <a:solidFill>
                  <a:schemeClr val="accent1"/>
                </a:solidFill>
                <a:latin typeface="+mj-lt"/>
                <a:ea typeface="+mj-ea"/>
                <a:cs typeface="+mj-cs"/>
              </a:defRPr>
            </a:lvl1pPr>
          </a:lstStyle>
          <a:p>
            <a:pPr algn="ctr"/>
            <a:r>
              <a:rPr lang="en-US" sz="1800" dirty="0">
                <a:solidFill>
                  <a:schemeClr val="accent1">
                    <a:lumMod val="50000"/>
                  </a:schemeClr>
                </a:solidFill>
              </a:rPr>
              <a:t>PUSAT PENDIDIKAN DAN PELATIHAN </a:t>
            </a:r>
          </a:p>
          <a:p>
            <a:pPr algn="ctr"/>
            <a:r>
              <a:rPr lang="en-US" sz="1800" dirty="0">
                <a:solidFill>
                  <a:schemeClr val="accent1">
                    <a:lumMod val="50000"/>
                  </a:schemeClr>
                </a:solidFill>
              </a:rPr>
              <a:t>KEMENTERIAN RISET, TEKNOLOGI, DAN PENDIDIKAN TINGGI</a:t>
            </a:r>
          </a:p>
        </p:txBody>
      </p:sp>
      <p:sp>
        <p:nvSpPr>
          <p:cNvPr id="18" name="Title 1">
            <a:extLst>
              <a:ext uri="{FF2B5EF4-FFF2-40B4-BE49-F238E27FC236}">
                <a16:creationId xmlns:a16="http://schemas.microsoft.com/office/drawing/2014/main" id="{17A47E6D-CA4F-4AC5-88AD-3535E396E021}"/>
              </a:ext>
            </a:extLst>
          </p:cNvPr>
          <p:cNvSpPr txBox="1">
            <a:spLocks/>
          </p:cNvSpPr>
          <p:nvPr/>
        </p:nvSpPr>
        <p:spPr>
          <a:xfrm>
            <a:off x="2667238" y="3677765"/>
            <a:ext cx="3803450" cy="505472"/>
          </a:xfrm>
          <a:prstGeom prst="rect">
            <a:avLst/>
          </a:prstGeom>
        </p:spPr>
        <p:txBody>
          <a:bodyPr vert="horz" lIns="91436" tIns="45718" rIns="91436" bIns="45718" rtlCol="0" anchor="b">
            <a:noAutofit/>
          </a:bodyPr>
          <a:lstStyle>
            <a:lvl1pPr algn="l" defTabSz="914400" rtl="0" eaLnBrk="1" latinLnBrk="0" hangingPunct="1">
              <a:lnSpc>
                <a:spcPct val="90000"/>
              </a:lnSpc>
              <a:spcBef>
                <a:spcPct val="0"/>
              </a:spcBef>
              <a:buNone/>
              <a:defRPr sz="4300" b="1" kern="1200">
                <a:solidFill>
                  <a:schemeClr val="accent1"/>
                </a:solidFill>
                <a:latin typeface="+mj-lt"/>
                <a:ea typeface="+mj-ea"/>
                <a:cs typeface="+mj-cs"/>
              </a:defRPr>
            </a:lvl1pPr>
          </a:lstStyle>
          <a:p>
            <a:pPr algn="ctr"/>
            <a:r>
              <a:rPr lang="en-US" sz="1800" dirty="0">
                <a:solidFill>
                  <a:schemeClr val="accent6">
                    <a:lumMod val="75000"/>
                  </a:schemeClr>
                </a:solidFill>
              </a:rPr>
              <a:t>KUPANG, 21 NOPEMBER 2019</a:t>
            </a:r>
          </a:p>
        </p:txBody>
      </p:sp>
      <p:pic>
        <p:nvPicPr>
          <p:cNvPr id="15" name="Picture 2" descr="C:\Users\Toshiba\Pictures\2019-08-23_090953.png">
            <a:extLst>
              <a:ext uri="{FF2B5EF4-FFF2-40B4-BE49-F238E27FC236}">
                <a16:creationId xmlns:a16="http://schemas.microsoft.com/office/drawing/2014/main" id="{91C9434A-4A02-43A3-A649-B3087C428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70140"/>
            <a:ext cx="9144000" cy="32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4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0033CC"/>
                </a:solidFill>
                <a:latin typeface="Calibri"/>
                <a:cs typeface="Calibri"/>
              </a:rPr>
              <a:t>Profil</a:t>
            </a:r>
            <a:r>
              <a:rPr lang="en-US" dirty="0">
                <a:solidFill>
                  <a:srgbClr val="0033CC"/>
                </a:solidFill>
                <a:latin typeface="Calibri"/>
                <a:cs typeface="Calibri"/>
              </a:rPr>
              <a:t> </a:t>
            </a:r>
            <a:r>
              <a:rPr lang="en-US" dirty="0" err="1">
                <a:solidFill>
                  <a:srgbClr val="0033CC"/>
                </a:solidFill>
                <a:latin typeface="Calibri"/>
                <a:cs typeface="Calibri"/>
              </a:rPr>
              <a:t>Perguruan</a:t>
            </a:r>
            <a:r>
              <a:rPr lang="en-US" dirty="0">
                <a:solidFill>
                  <a:srgbClr val="0033CC"/>
                </a:solidFill>
                <a:latin typeface="Calibri"/>
                <a:cs typeface="Calibri"/>
              </a:rPr>
              <a:t> Tinggi </a:t>
            </a:r>
            <a:r>
              <a:rPr lang="en-US" dirty="0">
                <a:latin typeface="Calibri"/>
                <a:cs typeface="Calibri"/>
              </a:rPr>
              <a:t>di Indonesia</a:t>
            </a:r>
            <a:endParaRPr lang="en-GB" dirty="0">
              <a:latin typeface="Calibri"/>
              <a:cs typeface="Calibri"/>
            </a:endParaRPr>
          </a:p>
        </p:txBody>
      </p:sp>
      <p:graphicFrame>
        <p:nvGraphicFramePr>
          <p:cNvPr id="6" name="Table 5">
            <a:extLst>
              <a:ext uri="{FF2B5EF4-FFF2-40B4-BE49-F238E27FC236}">
                <a16:creationId xmlns:a16="http://schemas.microsoft.com/office/drawing/2014/main" id="{13A92AE9-D039-4C36-932B-ABCACAE880ED}"/>
              </a:ext>
            </a:extLst>
          </p:cNvPr>
          <p:cNvGraphicFramePr>
            <a:graphicFrameLocks noGrp="1"/>
          </p:cNvGraphicFramePr>
          <p:nvPr/>
        </p:nvGraphicFramePr>
        <p:xfrm>
          <a:off x="179512" y="1131590"/>
          <a:ext cx="8856983" cy="3687805"/>
        </p:xfrm>
        <a:graphic>
          <a:graphicData uri="http://schemas.openxmlformats.org/drawingml/2006/table">
            <a:tbl>
              <a:tblPr>
                <a:tableStyleId>{5C22544A-7EE6-4342-B048-85BDC9FD1C3A}</a:tableStyleId>
              </a:tblPr>
              <a:tblGrid>
                <a:gridCol w="1152128">
                  <a:extLst>
                    <a:ext uri="{9D8B030D-6E8A-4147-A177-3AD203B41FA5}">
                      <a16:colId xmlns:a16="http://schemas.microsoft.com/office/drawing/2014/main" val="1377970556"/>
                    </a:ext>
                  </a:extLst>
                </a:gridCol>
                <a:gridCol w="576064">
                  <a:extLst>
                    <a:ext uri="{9D8B030D-6E8A-4147-A177-3AD203B41FA5}">
                      <a16:colId xmlns:a16="http://schemas.microsoft.com/office/drawing/2014/main" val="2333538217"/>
                    </a:ext>
                  </a:extLst>
                </a:gridCol>
                <a:gridCol w="576064">
                  <a:extLst>
                    <a:ext uri="{9D8B030D-6E8A-4147-A177-3AD203B41FA5}">
                      <a16:colId xmlns:a16="http://schemas.microsoft.com/office/drawing/2014/main" val="2339814818"/>
                    </a:ext>
                  </a:extLst>
                </a:gridCol>
                <a:gridCol w="570303">
                  <a:extLst>
                    <a:ext uri="{9D8B030D-6E8A-4147-A177-3AD203B41FA5}">
                      <a16:colId xmlns:a16="http://schemas.microsoft.com/office/drawing/2014/main" val="4193810916"/>
                    </a:ext>
                  </a:extLst>
                </a:gridCol>
                <a:gridCol w="698004">
                  <a:extLst>
                    <a:ext uri="{9D8B030D-6E8A-4147-A177-3AD203B41FA5}">
                      <a16:colId xmlns:a16="http://schemas.microsoft.com/office/drawing/2014/main" val="20004"/>
                    </a:ext>
                  </a:extLst>
                </a:gridCol>
                <a:gridCol w="531893">
                  <a:extLst>
                    <a:ext uri="{9D8B030D-6E8A-4147-A177-3AD203B41FA5}">
                      <a16:colId xmlns:a16="http://schemas.microsoft.com/office/drawing/2014/main" val="20005"/>
                    </a:ext>
                  </a:extLst>
                </a:gridCol>
                <a:gridCol w="584533">
                  <a:extLst>
                    <a:ext uri="{9D8B030D-6E8A-4147-A177-3AD203B41FA5}">
                      <a16:colId xmlns:a16="http://schemas.microsoft.com/office/drawing/2014/main" val="20006"/>
                    </a:ext>
                  </a:extLst>
                </a:gridCol>
                <a:gridCol w="567595">
                  <a:extLst>
                    <a:ext uri="{9D8B030D-6E8A-4147-A177-3AD203B41FA5}">
                      <a16:colId xmlns:a16="http://schemas.microsoft.com/office/drawing/2014/main" val="4007119107"/>
                    </a:ext>
                  </a:extLst>
                </a:gridCol>
                <a:gridCol w="576064">
                  <a:extLst>
                    <a:ext uri="{9D8B030D-6E8A-4147-A177-3AD203B41FA5}">
                      <a16:colId xmlns:a16="http://schemas.microsoft.com/office/drawing/2014/main" val="1165313527"/>
                    </a:ext>
                  </a:extLst>
                </a:gridCol>
                <a:gridCol w="576064">
                  <a:extLst>
                    <a:ext uri="{9D8B030D-6E8A-4147-A177-3AD203B41FA5}">
                      <a16:colId xmlns:a16="http://schemas.microsoft.com/office/drawing/2014/main" val="3405238247"/>
                    </a:ext>
                  </a:extLst>
                </a:gridCol>
                <a:gridCol w="864096">
                  <a:extLst>
                    <a:ext uri="{9D8B030D-6E8A-4147-A177-3AD203B41FA5}">
                      <a16:colId xmlns:a16="http://schemas.microsoft.com/office/drawing/2014/main" val="273405203"/>
                    </a:ext>
                  </a:extLst>
                </a:gridCol>
                <a:gridCol w="792088">
                  <a:extLst>
                    <a:ext uri="{9D8B030D-6E8A-4147-A177-3AD203B41FA5}">
                      <a16:colId xmlns:a16="http://schemas.microsoft.com/office/drawing/2014/main" val="3625758205"/>
                    </a:ext>
                  </a:extLst>
                </a:gridCol>
                <a:gridCol w="792087">
                  <a:extLst>
                    <a:ext uri="{9D8B030D-6E8A-4147-A177-3AD203B41FA5}">
                      <a16:colId xmlns:a16="http://schemas.microsoft.com/office/drawing/2014/main" val="2271673208"/>
                    </a:ext>
                  </a:extLst>
                </a:gridCol>
              </a:tblGrid>
              <a:tr h="432048">
                <a:tc rowSpan="2">
                  <a:txBody>
                    <a:bodyPr/>
                    <a:lstStyle/>
                    <a:p>
                      <a:pPr algn="ctr" fontAlgn="b"/>
                      <a:r>
                        <a:rPr lang="en-US" sz="1600" b="1" i="0" u="none" strike="noStrike" dirty="0" err="1">
                          <a:solidFill>
                            <a:schemeClr val="dk1"/>
                          </a:solidFill>
                          <a:effectLst/>
                          <a:latin typeface="Calibri" panose="020F0502020204030204" pitchFamily="34" charset="0"/>
                          <a:cs typeface="Calibri" panose="020F0502020204030204" pitchFamily="34" charset="0"/>
                        </a:rPr>
                        <a:t>Kategori</a:t>
                      </a:r>
                      <a:r>
                        <a:rPr lang="en-US" sz="1600" b="1" i="0" u="none" strike="noStrike" baseline="0" dirty="0">
                          <a:solidFill>
                            <a:schemeClr val="dk1"/>
                          </a:solidFill>
                          <a:effectLst/>
                          <a:latin typeface="Calibri" panose="020F0502020204030204" pitchFamily="34" charset="0"/>
                          <a:cs typeface="Calibri" panose="020F0502020204030204" pitchFamily="34" charset="0"/>
                        </a:rPr>
                        <a:t> </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gridSpan="3">
                  <a:txBody>
                    <a:bodyPr/>
                    <a:lstStyle/>
                    <a:p>
                      <a:pPr algn="ctr" fontAlgn="b"/>
                      <a:r>
                        <a:rPr lang="en-US" sz="1600" b="1" u="none" strike="noStrike" dirty="0">
                          <a:effectLst/>
                          <a:latin typeface="Calibri" panose="020F0502020204030204" pitchFamily="34" charset="0"/>
                          <a:cs typeface="Calibri" panose="020F0502020204030204" pitchFamily="34" charset="0"/>
                        </a:rPr>
                        <a:t> PT</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algn="ctr" fontAlgn="b"/>
                      <a:r>
                        <a:rPr lang="en-US" sz="1600" b="1" u="none" strike="noStrike" dirty="0">
                          <a:effectLst/>
                          <a:latin typeface="Calibri" panose="020F0502020204030204" pitchFamily="34" charset="0"/>
                          <a:cs typeface="Calibri" panose="020F0502020204030204" pitchFamily="34" charset="0"/>
                        </a:rPr>
                        <a:t>Program</a:t>
                      </a:r>
                      <a:r>
                        <a:rPr lang="en-US" sz="1600" b="1" u="none" strike="noStrike" baseline="0" dirty="0">
                          <a:effectLst/>
                          <a:latin typeface="Calibri" panose="020F0502020204030204" pitchFamily="34" charset="0"/>
                          <a:cs typeface="Calibri" panose="020F0502020204030204" pitchFamily="34" charset="0"/>
                        </a:rPr>
                        <a:t> </a:t>
                      </a:r>
                      <a:r>
                        <a:rPr lang="en-US" sz="1600" b="1" u="none" strike="noStrike" baseline="0" dirty="0" err="1">
                          <a:effectLst/>
                          <a:latin typeface="Calibri" panose="020F0502020204030204" pitchFamily="34" charset="0"/>
                          <a:cs typeface="Calibri" panose="020F0502020204030204" pitchFamily="34" charset="0"/>
                        </a:rPr>
                        <a:t>Studi</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endParaRPr lang="en-US"/>
                    </a:p>
                  </a:txBody>
                  <a:tcPr>
                    <a:solidFill>
                      <a:schemeClr val="bg1">
                        <a:lumMod val="85000"/>
                      </a:schemeClr>
                    </a:solidFill>
                  </a:tcPr>
                </a:tc>
                <a:tc hMerge="1">
                  <a:txBody>
                    <a:bodyPr/>
                    <a:lstStyle/>
                    <a:p>
                      <a:endParaRPr lang="en-US"/>
                    </a:p>
                  </a:txBody>
                  <a:tcPr>
                    <a:solidFill>
                      <a:schemeClr val="bg1">
                        <a:lumMod val="85000"/>
                      </a:schemeClr>
                    </a:solidFill>
                  </a:tcPr>
                </a:tc>
                <a:tc gridSpan="3">
                  <a:txBody>
                    <a:bodyPr/>
                    <a:lstStyle/>
                    <a:p>
                      <a:pPr algn="ctr" fontAlgn="b"/>
                      <a:r>
                        <a:rPr lang="en-US" sz="1600" b="1" i="0" u="none" strike="noStrike" dirty="0" err="1">
                          <a:solidFill>
                            <a:schemeClr val="dk1"/>
                          </a:solidFill>
                          <a:effectLst/>
                          <a:latin typeface="Calibri" panose="020F0502020204030204" pitchFamily="34" charset="0"/>
                          <a:cs typeface="Calibri" panose="020F0502020204030204" pitchFamily="34" charset="0"/>
                        </a:rPr>
                        <a:t>Dosen</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algn="ctr" fontAlgn="b"/>
                      <a:r>
                        <a:rPr lang="en-US" sz="1600" b="1" u="none" strike="noStrike" dirty="0" err="1">
                          <a:effectLst/>
                          <a:latin typeface="Calibri" panose="020F0502020204030204" pitchFamily="34" charset="0"/>
                          <a:cs typeface="Calibri" panose="020F0502020204030204" pitchFamily="34" charset="0"/>
                        </a:rPr>
                        <a:t>Mahasiswa</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7773266"/>
                  </a:ext>
                </a:extLst>
              </a:tr>
              <a:tr h="223533">
                <a:tc vMerge="1">
                  <a:txBody>
                    <a:bodyPr/>
                    <a:lstStyle/>
                    <a:p>
                      <a:endParaRPr lang="en-US"/>
                    </a:p>
                  </a:txBody>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PTN</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i="0" u="none" strike="noStrike" dirty="0">
                          <a:solidFill>
                            <a:schemeClr val="dk1"/>
                          </a:solidFill>
                          <a:effectLst/>
                          <a:latin typeface="Calibri" panose="020F0502020204030204" pitchFamily="34" charset="0"/>
                          <a:cs typeface="Calibri" panose="020F0502020204030204" pitchFamily="34" charset="0"/>
                        </a:rPr>
                        <a:t>PTS</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Total</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PTN</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PTS</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Total</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PTN</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PTS</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Total</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PTN</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PTS</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Total</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3778602"/>
                  </a:ext>
                </a:extLst>
              </a:tr>
              <a:tr h="641593">
                <a:tc>
                  <a:txBody>
                    <a:bodyPr/>
                    <a:lstStyle/>
                    <a:p>
                      <a:pPr algn="ctr" fontAlgn="b"/>
                      <a:r>
                        <a:rPr lang="en-US" sz="1600" b="1" u="none" strike="noStrike" dirty="0">
                          <a:effectLst/>
                          <a:latin typeface="Calibri" panose="020F0502020204030204" pitchFamily="34" charset="0"/>
                          <a:cs typeface="Calibri" panose="020F0502020204030204" pitchFamily="34" charset="0"/>
                        </a:rPr>
                        <a:t>PT </a:t>
                      </a:r>
                    </a:p>
                    <a:p>
                      <a:pPr algn="ctr" fontAlgn="b"/>
                      <a:r>
                        <a:rPr lang="en-US" sz="1600" b="1" u="none" strike="noStrike" dirty="0">
                          <a:effectLst/>
                          <a:latin typeface="Calibri" panose="020F0502020204030204" pitchFamily="34" charset="0"/>
                          <a:cs typeface="Calibri" panose="020F0502020204030204" pitchFamily="34" charset="0"/>
                        </a:rPr>
                        <a:t>(</a:t>
                      </a:r>
                      <a:r>
                        <a:rPr lang="en-US" sz="1600" b="1" u="none" strike="noStrike" dirty="0" err="1">
                          <a:effectLst/>
                          <a:latin typeface="Calibri" panose="020F0502020204030204" pitchFamily="34" charset="0"/>
                          <a:cs typeface="Calibri" panose="020F0502020204030204" pitchFamily="34" charset="0"/>
                        </a:rPr>
                        <a:t>kemristek</a:t>
                      </a:r>
                      <a:r>
                        <a:rPr lang="en-US" sz="1600" b="1" u="none" strike="noStrike" dirty="0">
                          <a:effectLst/>
                          <a:latin typeface="Calibri" panose="020F0502020204030204" pitchFamily="34" charset="0"/>
                          <a:cs typeface="Calibri" panose="020F0502020204030204" pitchFamily="34" charset="0"/>
                        </a:rPr>
                        <a:t>-</a:t>
                      </a:r>
                    </a:p>
                    <a:p>
                      <a:pPr algn="ctr" fontAlgn="b"/>
                      <a:r>
                        <a:rPr lang="en-US" sz="1600" b="1" u="none" strike="noStrike" dirty="0" err="1">
                          <a:effectLst/>
                          <a:latin typeface="Calibri" panose="020F0502020204030204" pitchFamily="34" charset="0"/>
                          <a:cs typeface="Calibri" panose="020F0502020204030204" pitchFamily="34" charset="0"/>
                        </a:rPr>
                        <a:t>dikti</a:t>
                      </a:r>
                      <a:r>
                        <a:rPr lang="en-US" sz="1600" b="1" u="none" strike="noStrike" dirty="0">
                          <a:effectLst/>
                          <a:latin typeface="Calibri" panose="020F0502020204030204" pitchFamily="34" charset="0"/>
                          <a:cs typeface="Calibri" panose="020F0502020204030204" pitchFamily="34" charset="0"/>
                        </a:rPr>
                        <a:t>)</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122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3,171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marL="0" indent="0" algn="r" fontAlgn="b"/>
                      <a:r>
                        <a:rPr lang="en-US" sz="1200" b="1" u="none" strike="noStrike" dirty="0">
                          <a:effectLst/>
                          <a:latin typeface="Calibri" panose="020F0502020204030204" pitchFamily="34" charset="0"/>
                          <a:cs typeface="Calibri" panose="020F0502020204030204" pitchFamily="34" charset="0"/>
                        </a:rPr>
                        <a:t>   3,293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6,725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14,429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21,154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75,892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177,140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253,032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2,440,110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r" fontAlgn="b"/>
                      <a:r>
                        <a:rPr lang="en-US" sz="1200" b="1" u="none" strike="noStrike" dirty="0">
                          <a:effectLst/>
                          <a:latin typeface="Calibri" panose="020F0502020204030204" pitchFamily="34" charset="0"/>
                          <a:cs typeface="Calibri" panose="020F0502020204030204" pitchFamily="34" charset="0"/>
                        </a:rPr>
                        <a:t> 4,510,761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6,950,871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83131027"/>
                  </a:ext>
                </a:extLst>
              </a:tr>
              <a:tr h="981502">
                <a:tc>
                  <a:txBody>
                    <a:bodyPr/>
                    <a:lstStyle/>
                    <a:p>
                      <a:pPr algn="ctr" fontAlgn="b"/>
                      <a:r>
                        <a:rPr lang="en-US" sz="1600" b="1" u="none" strike="noStrike" dirty="0">
                          <a:effectLst/>
                          <a:latin typeface="Calibri" panose="020F0502020204030204" pitchFamily="34" charset="0"/>
                          <a:cs typeface="Calibri" panose="020F0502020204030204" pitchFamily="34" charset="0"/>
                        </a:rPr>
                        <a:t>PT </a:t>
                      </a:r>
                    </a:p>
                    <a:p>
                      <a:pPr algn="ctr" fontAlgn="b"/>
                      <a:r>
                        <a:rPr lang="en-US" sz="1600" b="1" u="none" strike="noStrike" dirty="0" err="1">
                          <a:effectLst/>
                          <a:latin typeface="Calibri" panose="020F0502020204030204" pitchFamily="34" charset="0"/>
                          <a:cs typeface="Calibri" panose="020F0502020204030204" pitchFamily="34" charset="0"/>
                        </a:rPr>
                        <a:t>Keagamaan</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121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1,065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1,186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2,762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2,970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5,732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16,177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15,751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31,928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599,545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326,848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926,393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81409334"/>
                  </a:ext>
                </a:extLst>
              </a:tr>
              <a:tr h="981502">
                <a:tc>
                  <a:txBody>
                    <a:bodyPr/>
                    <a:lstStyle/>
                    <a:p>
                      <a:pPr algn="ctr" fontAlgn="b"/>
                      <a:r>
                        <a:rPr lang="en-US" sz="1600" b="1" u="none" strike="noStrike" dirty="0">
                          <a:effectLst/>
                          <a:latin typeface="Calibri" panose="020F0502020204030204" pitchFamily="34" charset="0"/>
                          <a:cs typeface="Calibri" panose="020F0502020204030204" pitchFamily="34" charset="0"/>
                        </a:rPr>
                        <a:t>PT </a:t>
                      </a:r>
                    </a:p>
                    <a:p>
                      <a:pPr algn="ctr" fontAlgn="b"/>
                      <a:r>
                        <a:rPr lang="en-US" sz="1600" b="1" u="none" strike="noStrike" dirty="0">
                          <a:effectLst/>
                          <a:latin typeface="Calibri" panose="020F0502020204030204" pitchFamily="34" charset="0"/>
                          <a:cs typeface="Calibri" panose="020F0502020204030204" pitchFamily="34" charset="0"/>
                        </a:rPr>
                        <a:t>di </a:t>
                      </a:r>
                      <a:r>
                        <a:rPr lang="en-US" sz="1600" b="1" u="none" strike="noStrike" dirty="0" err="1">
                          <a:effectLst/>
                          <a:latin typeface="Calibri" panose="020F0502020204030204" pitchFamily="34" charset="0"/>
                          <a:cs typeface="Calibri" panose="020F0502020204030204" pitchFamily="34" charset="0"/>
                        </a:rPr>
                        <a:t>bawah</a:t>
                      </a:r>
                      <a:r>
                        <a:rPr lang="en-US" sz="1600" b="1" u="none" strike="noStrike" dirty="0">
                          <a:effectLst/>
                          <a:latin typeface="Calibri" panose="020F0502020204030204" pitchFamily="34" charset="0"/>
                          <a:cs typeface="Calibri" panose="020F0502020204030204" pitchFamily="34" charset="0"/>
                        </a:rPr>
                        <a:t> </a:t>
                      </a:r>
                    </a:p>
                    <a:p>
                      <a:pPr algn="ctr" fontAlgn="b"/>
                      <a:r>
                        <a:rPr lang="en-US" sz="1600" b="1" u="none" strike="noStrike" dirty="0" err="1">
                          <a:effectLst/>
                          <a:latin typeface="Calibri" panose="020F0502020204030204" pitchFamily="34" charset="0"/>
                          <a:cs typeface="Calibri" panose="020F0502020204030204" pitchFamily="34" charset="0"/>
                        </a:rPr>
                        <a:t>kementerian</a:t>
                      </a:r>
                      <a:r>
                        <a:rPr lang="en-US" sz="1600" b="1" u="none" strike="noStrike" baseline="0" dirty="0">
                          <a:effectLst/>
                          <a:latin typeface="Calibri" panose="020F0502020204030204" pitchFamily="34" charset="0"/>
                          <a:cs typeface="Calibri" panose="020F0502020204030204" pitchFamily="34" charset="0"/>
                        </a:rPr>
                        <a:t> lain</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191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a:effectLst/>
                          <a:latin typeface="Calibri" panose="020F0502020204030204" pitchFamily="34" charset="0"/>
                          <a:cs typeface="Calibri" panose="020F0502020204030204" pitchFamily="34" charset="0"/>
                        </a:rPr>
                        <a:t> </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191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893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893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9,860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9,860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166,216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r" fontAlgn="b"/>
                      <a:r>
                        <a:rPr lang="en-US" sz="1200" u="none" strike="noStrike" dirty="0">
                          <a:effectLst/>
                          <a:latin typeface="Calibri" panose="020F0502020204030204" pitchFamily="34" charset="0"/>
                          <a:cs typeface="Calibri" panose="020F0502020204030204" pitchFamily="34" charset="0"/>
                        </a:rPr>
                        <a:t> </a:t>
                      </a:r>
                      <a:endParaRPr lang="en-US" sz="1200" b="0"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166,216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67364680"/>
                  </a:ext>
                </a:extLst>
              </a:tr>
              <a:tr h="331814">
                <a:tc>
                  <a:txBody>
                    <a:bodyPr/>
                    <a:lstStyle/>
                    <a:p>
                      <a:pPr algn="ctr" fontAlgn="b"/>
                      <a:r>
                        <a:rPr lang="en-US" sz="1600" b="1" u="none" strike="noStrike" dirty="0">
                          <a:effectLst/>
                          <a:latin typeface="Calibri" panose="020F0502020204030204" pitchFamily="34" charset="0"/>
                          <a:cs typeface="Calibri" panose="020F0502020204030204" pitchFamily="34" charset="0"/>
                        </a:rPr>
                        <a:t>Total</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434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4,236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4,670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10,380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17,399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27,779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101,929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192,891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294,820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3,205,871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4,837,609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fontAlgn="b"/>
                      <a:r>
                        <a:rPr lang="en-US" sz="1200" b="1" u="none" strike="noStrike" dirty="0">
                          <a:effectLst/>
                          <a:latin typeface="Calibri" panose="020F0502020204030204" pitchFamily="34" charset="0"/>
                          <a:cs typeface="Calibri" panose="020F0502020204030204" pitchFamily="34" charset="0"/>
                        </a:rPr>
                        <a:t> 8,043,480 </a:t>
                      </a:r>
                      <a:endParaRPr lang="en-US" sz="1200" b="1" i="0" u="none" strike="noStrike" dirty="0">
                        <a:solidFill>
                          <a:srgbClr val="000000"/>
                        </a:solidFill>
                        <a:effectLst/>
                        <a:latin typeface="Calibri" panose="020F0502020204030204" pitchFamily="34" charset="0"/>
                        <a:cs typeface="Calibri" panose="020F0502020204030204" pitchFamily="34" charset="0"/>
                      </a:endParaRPr>
                    </a:p>
                  </a:txBody>
                  <a:tcPr marL="5886" marR="5886" marT="5886"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06020869"/>
                  </a:ext>
                </a:extLst>
              </a:tr>
            </a:tbl>
          </a:graphicData>
        </a:graphic>
      </p:graphicFrame>
      <p:sp>
        <p:nvSpPr>
          <p:cNvPr id="3" name="TextBox 2"/>
          <p:cNvSpPr txBox="1"/>
          <p:nvPr/>
        </p:nvSpPr>
        <p:spPr>
          <a:xfrm>
            <a:off x="107504" y="4803998"/>
            <a:ext cx="5328592" cy="276999"/>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a:ea typeface="+mn-ea"/>
                <a:cs typeface="Calibri"/>
              </a:rPr>
              <a:t>Sumber</a:t>
            </a:r>
            <a:r>
              <a:rPr kumimoji="0" lang="en-US" sz="1200" b="0" i="1" u="none" strike="noStrike" kern="1200" cap="none" spc="0" normalizeH="0" baseline="0" noProof="0" dirty="0">
                <a:ln>
                  <a:noFill/>
                </a:ln>
                <a:solidFill>
                  <a:prstClr val="black"/>
                </a:solidFill>
                <a:effectLst/>
                <a:uLnTx/>
                <a:uFillTx/>
                <a:latin typeface="Calibri"/>
                <a:ea typeface="+mn-ea"/>
                <a:cs typeface="Calibri"/>
              </a:rPr>
              <a:t> : </a:t>
            </a:r>
            <a:r>
              <a:rPr kumimoji="0" lang="en-US" sz="1200" b="0" i="1" u="none" strike="noStrike" kern="1200" cap="none" spc="0" normalizeH="0" baseline="0" noProof="0" dirty="0" err="1">
                <a:ln>
                  <a:noFill/>
                </a:ln>
                <a:solidFill>
                  <a:prstClr val="black"/>
                </a:solidFill>
                <a:effectLst/>
                <a:uLnTx/>
                <a:uFillTx/>
                <a:latin typeface="Calibri"/>
                <a:ea typeface="+mn-ea"/>
                <a:cs typeface="Calibri"/>
              </a:rPr>
              <a:t>Pangkalan</a:t>
            </a:r>
            <a:r>
              <a:rPr kumimoji="0" lang="en-US" sz="1200" b="0" i="1" u="none" strike="noStrike" kern="1200" cap="none" spc="0" normalizeH="0" baseline="0" noProof="0" dirty="0">
                <a:ln>
                  <a:noFill/>
                </a:ln>
                <a:solidFill>
                  <a:prstClr val="black"/>
                </a:solidFill>
                <a:effectLst/>
                <a:uLnTx/>
                <a:uFillTx/>
                <a:latin typeface="Calibri"/>
                <a:ea typeface="+mn-ea"/>
                <a:cs typeface="Calibri"/>
              </a:rPr>
              <a:t> Data </a:t>
            </a:r>
            <a:r>
              <a:rPr kumimoji="0" lang="en-US" sz="1200" b="0" i="1" u="none" strike="noStrike" kern="1200" cap="none" spc="0" normalizeH="0" baseline="0" noProof="0" dirty="0" err="1">
                <a:ln>
                  <a:noFill/>
                </a:ln>
                <a:solidFill>
                  <a:prstClr val="black"/>
                </a:solidFill>
                <a:effectLst/>
                <a:uLnTx/>
                <a:uFillTx/>
                <a:latin typeface="Calibri"/>
                <a:ea typeface="+mn-ea"/>
                <a:cs typeface="Calibri"/>
              </a:rPr>
              <a:t>Pendidikan</a:t>
            </a:r>
            <a:r>
              <a:rPr kumimoji="0" lang="en-US" sz="1200" b="0" i="1" u="none" strike="noStrike" kern="1200" cap="none" spc="0" normalizeH="0" baseline="0" noProof="0" dirty="0">
                <a:ln>
                  <a:noFill/>
                </a:ln>
                <a:solidFill>
                  <a:prstClr val="black"/>
                </a:solidFill>
                <a:effectLst/>
                <a:uLnTx/>
                <a:uFillTx/>
                <a:latin typeface="Calibri"/>
                <a:ea typeface="+mn-ea"/>
                <a:cs typeface="Calibri"/>
              </a:rPr>
              <a:t> </a:t>
            </a:r>
            <a:r>
              <a:rPr kumimoji="0" lang="en-US" sz="1200" b="0" i="1" u="none" strike="noStrike" kern="1200" cap="none" spc="0" normalizeH="0" baseline="0" noProof="0" dirty="0" err="1">
                <a:ln>
                  <a:noFill/>
                </a:ln>
                <a:solidFill>
                  <a:prstClr val="black"/>
                </a:solidFill>
                <a:effectLst/>
                <a:uLnTx/>
                <a:uFillTx/>
                <a:latin typeface="Calibri"/>
                <a:ea typeface="+mn-ea"/>
                <a:cs typeface="Calibri"/>
              </a:rPr>
              <a:t>Tinggi</a:t>
            </a:r>
            <a:r>
              <a:rPr kumimoji="0" lang="en-US" sz="1200" b="0" i="1" u="none" strike="noStrike" kern="1200" cap="none" spc="0" normalizeH="0" baseline="0" noProof="0" dirty="0">
                <a:ln>
                  <a:noFill/>
                </a:ln>
                <a:solidFill>
                  <a:prstClr val="black"/>
                </a:solidFill>
                <a:effectLst/>
                <a:uLnTx/>
                <a:uFillTx/>
                <a:latin typeface="Calibri"/>
                <a:ea typeface="+mn-ea"/>
                <a:cs typeface="Calibri"/>
              </a:rPr>
              <a:t>, 2018</a:t>
            </a:r>
          </a:p>
        </p:txBody>
      </p:sp>
    </p:spTree>
    <p:extLst>
      <p:ext uri="{BB962C8B-B14F-4D97-AF65-F5344CB8AC3E}">
        <p14:creationId xmlns:p14="http://schemas.microsoft.com/office/powerpoint/2010/main" val="6995580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03432" cy="884466"/>
          </a:xfrm>
        </p:spPr>
        <p:txBody>
          <a:bodyPr/>
          <a:lstStyle/>
          <a:p>
            <a:pPr algn="ctr"/>
            <a:r>
              <a:rPr lang="en-US" sz="2600" dirty="0" err="1">
                <a:solidFill>
                  <a:srgbClr val="002060"/>
                </a:solidFill>
                <a:latin typeface="Calibri"/>
                <a:cs typeface="Calibri"/>
              </a:rPr>
              <a:t>Jumlah</a:t>
            </a:r>
            <a:r>
              <a:rPr lang="en-US" sz="2600" dirty="0">
                <a:solidFill>
                  <a:srgbClr val="002060"/>
                </a:solidFill>
                <a:latin typeface="Calibri"/>
                <a:cs typeface="Calibri"/>
              </a:rPr>
              <a:t> </a:t>
            </a:r>
            <a:r>
              <a:rPr lang="en-US" sz="2600" dirty="0" err="1">
                <a:solidFill>
                  <a:srgbClr val="002060"/>
                </a:solidFill>
                <a:latin typeface="Calibri"/>
                <a:cs typeface="Calibri"/>
              </a:rPr>
              <a:t>Pegawai</a:t>
            </a:r>
            <a:r>
              <a:rPr lang="en-US" sz="2600" dirty="0">
                <a:solidFill>
                  <a:srgbClr val="002060"/>
                </a:solidFill>
                <a:latin typeface="Calibri"/>
                <a:cs typeface="Calibri"/>
              </a:rPr>
              <a:t> </a:t>
            </a:r>
            <a:r>
              <a:rPr lang="en-US" sz="2600" dirty="0" err="1">
                <a:solidFill>
                  <a:srgbClr val="002060"/>
                </a:solidFill>
                <a:latin typeface="Calibri"/>
                <a:cs typeface="Calibri"/>
              </a:rPr>
              <a:t>Kemenristekdikti</a:t>
            </a:r>
            <a:r>
              <a:rPr lang="en-US" sz="2600" dirty="0">
                <a:solidFill>
                  <a:srgbClr val="002060"/>
                </a:solidFill>
                <a:latin typeface="Calibri"/>
                <a:cs typeface="Calibri"/>
              </a:rPr>
              <a:t>, </a:t>
            </a:r>
            <a:r>
              <a:rPr lang="en-US" sz="2600" dirty="0" err="1">
                <a:solidFill>
                  <a:srgbClr val="002060"/>
                </a:solidFill>
                <a:latin typeface="Calibri"/>
                <a:cs typeface="Calibri"/>
              </a:rPr>
              <a:t>Tendik</a:t>
            </a:r>
            <a:r>
              <a:rPr lang="en-US" sz="2600" dirty="0">
                <a:solidFill>
                  <a:srgbClr val="002060"/>
                </a:solidFill>
                <a:latin typeface="Calibri"/>
                <a:cs typeface="Calibri"/>
              </a:rPr>
              <a:t> </a:t>
            </a:r>
            <a:r>
              <a:rPr lang="en-US" sz="2600" dirty="0" err="1">
                <a:solidFill>
                  <a:srgbClr val="002060"/>
                </a:solidFill>
                <a:latin typeface="Calibri"/>
                <a:cs typeface="Calibri"/>
              </a:rPr>
              <a:t>dan</a:t>
            </a:r>
            <a:r>
              <a:rPr lang="en-US" sz="2600" dirty="0">
                <a:solidFill>
                  <a:srgbClr val="002060"/>
                </a:solidFill>
                <a:latin typeface="Calibri"/>
                <a:cs typeface="Calibri"/>
              </a:rPr>
              <a:t> LPNK</a:t>
            </a:r>
            <a:endParaRPr lang="en-GB" sz="2600" dirty="0">
              <a:solidFill>
                <a:srgbClr val="002060"/>
              </a:solidFill>
              <a:latin typeface="Calibri"/>
              <a:cs typeface="Calibri"/>
            </a:endParaRPr>
          </a:p>
        </p:txBody>
      </p:sp>
      <p:graphicFrame>
        <p:nvGraphicFramePr>
          <p:cNvPr id="6" name="Table 5"/>
          <p:cNvGraphicFramePr>
            <a:graphicFrameLocks noGrp="1"/>
          </p:cNvGraphicFramePr>
          <p:nvPr>
            <p:extLst>
              <p:ext uri="{D42A27DB-BD31-4B8C-83A1-F6EECF244321}">
                <p14:modId xmlns:p14="http://schemas.microsoft.com/office/powerpoint/2010/main" val="3723557819"/>
              </p:ext>
            </p:extLst>
          </p:nvPr>
        </p:nvGraphicFramePr>
        <p:xfrm>
          <a:off x="971600" y="1203598"/>
          <a:ext cx="6840759" cy="2336800"/>
        </p:xfrm>
        <a:graphic>
          <a:graphicData uri="http://schemas.openxmlformats.org/drawingml/2006/table">
            <a:tbl>
              <a:tblPr firstRow="1" bandRow="1">
                <a:tableStyleId>{5C22544A-7EE6-4342-B048-85BDC9FD1C3A}</a:tableStyleId>
              </a:tblPr>
              <a:tblGrid>
                <a:gridCol w="540117">
                  <a:extLst>
                    <a:ext uri="{9D8B030D-6E8A-4147-A177-3AD203B41FA5}">
                      <a16:colId xmlns:a16="http://schemas.microsoft.com/office/drawing/2014/main" val="20000"/>
                    </a:ext>
                  </a:extLst>
                </a:gridCol>
                <a:gridCol w="2083310">
                  <a:extLst>
                    <a:ext uri="{9D8B030D-6E8A-4147-A177-3AD203B41FA5}">
                      <a16:colId xmlns:a16="http://schemas.microsoft.com/office/drawing/2014/main" val="20001"/>
                    </a:ext>
                  </a:extLst>
                </a:gridCol>
                <a:gridCol w="1481028">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370840">
                <a:tc>
                  <a:txBody>
                    <a:bodyPr/>
                    <a:lstStyle/>
                    <a:p>
                      <a:pPr algn="ctr"/>
                      <a:r>
                        <a:rPr lang="en-US" dirty="0">
                          <a:latin typeface="Calibri"/>
                          <a:cs typeface="Calibri"/>
                        </a:rPr>
                        <a:t>No</a:t>
                      </a:r>
                    </a:p>
                  </a:txBody>
                  <a:tcPr/>
                </a:tc>
                <a:tc>
                  <a:txBody>
                    <a:bodyPr/>
                    <a:lstStyle/>
                    <a:p>
                      <a:pPr algn="ctr"/>
                      <a:r>
                        <a:rPr lang="en-US" dirty="0">
                          <a:latin typeface="Calibri"/>
                          <a:cs typeface="Calibri"/>
                        </a:rPr>
                        <a:t>JENIS </a:t>
                      </a:r>
                    </a:p>
                  </a:txBody>
                  <a:tcPr/>
                </a:tc>
                <a:tc>
                  <a:txBody>
                    <a:bodyPr/>
                    <a:lstStyle/>
                    <a:p>
                      <a:pPr algn="ctr"/>
                      <a:r>
                        <a:rPr lang="en-US" dirty="0">
                          <a:latin typeface="Calibri"/>
                          <a:cs typeface="Calibri"/>
                        </a:rPr>
                        <a:t>PNS</a:t>
                      </a:r>
                    </a:p>
                  </a:txBody>
                  <a:tcPr/>
                </a:tc>
                <a:tc>
                  <a:txBody>
                    <a:bodyPr/>
                    <a:lstStyle/>
                    <a:p>
                      <a:pPr algn="ctr"/>
                      <a:r>
                        <a:rPr lang="en-US" dirty="0">
                          <a:latin typeface="Calibri"/>
                          <a:cs typeface="Calibri"/>
                        </a:rPr>
                        <a:t>NON PNS</a:t>
                      </a:r>
                    </a:p>
                  </a:txBody>
                  <a:tcPr/>
                </a:tc>
                <a:tc>
                  <a:txBody>
                    <a:bodyPr/>
                    <a:lstStyle/>
                    <a:p>
                      <a:pPr algn="ctr"/>
                      <a:r>
                        <a:rPr lang="en-US" dirty="0">
                          <a:latin typeface="Calibri"/>
                          <a:cs typeface="Calibri"/>
                        </a:rPr>
                        <a:t>TOTAL</a:t>
                      </a:r>
                    </a:p>
                  </a:txBody>
                  <a:tcPr/>
                </a:tc>
                <a:extLst>
                  <a:ext uri="{0D108BD9-81ED-4DB2-BD59-A6C34878D82A}">
                    <a16:rowId xmlns:a16="http://schemas.microsoft.com/office/drawing/2014/main" val="10000"/>
                  </a:ext>
                </a:extLst>
              </a:tr>
              <a:tr h="370840">
                <a:tc>
                  <a:txBody>
                    <a:bodyPr/>
                    <a:lstStyle/>
                    <a:p>
                      <a:r>
                        <a:rPr lang="en-US" sz="2100">
                          <a:latin typeface="Calibri"/>
                          <a:cs typeface="Calibri"/>
                        </a:rPr>
                        <a:t>1</a:t>
                      </a:r>
                      <a:endParaRPr lang="en-US" sz="2100" dirty="0">
                        <a:latin typeface="Calibri"/>
                        <a:cs typeface="Calibri"/>
                      </a:endParaRPr>
                    </a:p>
                  </a:txBody>
                  <a:tcPr/>
                </a:tc>
                <a:tc>
                  <a:txBody>
                    <a:bodyPr/>
                    <a:lstStyle/>
                    <a:p>
                      <a:r>
                        <a:rPr lang="en-US" sz="2100" dirty="0" err="1">
                          <a:latin typeface="Calibri"/>
                          <a:cs typeface="Calibri"/>
                        </a:rPr>
                        <a:t>Pegawai</a:t>
                      </a:r>
                      <a:r>
                        <a:rPr lang="en-US" sz="2100" baseline="0" dirty="0">
                          <a:latin typeface="Calibri"/>
                          <a:cs typeface="Calibri"/>
                        </a:rPr>
                        <a:t> </a:t>
                      </a:r>
                      <a:r>
                        <a:rPr lang="en-US" sz="2100" baseline="0" dirty="0" err="1">
                          <a:latin typeface="Calibri"/>
                          <a:cs typeface="Calibri"/>
                        </a:rPr>
                        <a:t>Pusat</a:t>
                      </a:r>
                      <a:endParaRPr lang="en-US" sz="2100" baseline="0" dirty="0">
                        <a:latin typeface="Calibri"/>
                        <a:cs typeface="Calibri"/>
                      </a:endParaRPr>
                    </a:p>
                    <a:p>
                      <a:r>
                        <a:rPr lang="en-US" sz="2100" baseline="0" dirty="0" err="1">
                          <a:latin typeface="Calibri"/>
                          <a:cs typeface="Calibri"/>
                        </a:rPr>
                        <a:t>Kemristekdikti</a:t>
                      </a:r>
                      <a:endParaRPr lang="en-US" sz="2100" dirty="0">
                        <a:latin typeface="Calibri"/>
                        <a:cs typeface="Calibri"/>
                      </a:endParaRPr>
                    </a:p>
                  </a:txBody>
                  <a:tcPr/>
                </a:tc>
                <a:tc>
                  <a:txBody>
                    <a:bodyPr/>
                    <a:lstStyle/>
                    <a:p>
                      <a:pPr algn="ctr"/>
                      <a:r>
                        <a:rPr lang="en-US" sz="2100" dirty="0">
                          <a:latin typeface="Calibri"/>
                          <a:cs typeface="Calibri"/>
                        </a:rPr>
                        <a:t>1.114</a:t>
                      </a:r>
                    </a:p>
                  </a:txBody>
                  <a:tcPr/>
                </a:tc>
                <a:tc>
                  <a:txBody>
                    <a:bodyPr/>
                    <a:lstStyle/>
                    <a:p>
                      <a:pPr algn="ctr"/>
                      <a:r>
                        <a:rPr lang="en-US" sz="2100" dirty="0">
                          <a:latin typeface="Calibri"/>
                          <a:cs typeface="Calibri"/>
                        </a:rPr>
                        <a:t>1.023</a:t>
                      </a:r>
                    </a:p>
                  </a:txBody>
                  <a:tcPr/>
                </a:tc>
                <a:tc>
                  <a:txBody>
                    <a:bodyPr/>
                    <a:lstStyle/>
                    <a:p>
                      <a:pPr algn="ctr"/>
                      <a:r>
                        <a:rPr lang="en-US" sz="2100" dirty="0">
                          <a:latin typeface="Calibri"/>
                          <a:cs typeface="Calibri"/>
                        </a:rPr>
                        <a:t>2.137</a:t>
                      </a:r>
                    </a:p>
                  </a:txBody>
                  <a:tcPr/>
                </a:tc>
                <a:extLst>
                  <a:ext uri="{0D108BD9-81ED-4DB2-BD59-A6C34878D82A}">
                    <a16:rowId xmlns:a16="http://schemas.microsoft.com/office/drawing/2014/main" val="10001"/>
                  </a:ext>
                </a:extLst>
              </a:tr>
              <a:tr h="370840">
                <a:tc>
                  <a:txBody>
                    <a:bodyPr/>
                    <a:lstStyle/>
                    <a:p>
                      <a:r>
                        <a:rPr lang="en-US" sz="2100" dirty="0">
                          <a:latin typeface="Calibri"/>
                          <a:cs typeface="Calibri"/>
                        </a:rPr>
                        <a:t>2</a:t>
                      </a:r>
                    </a:p>
                  </a:txBody>
                  <a:tcPr/>
                </a:tc>
                <a:tc>
                  <a:txBody>
                    <a:bodyPr/>
                    <a:lstStyle/>
                    <a:p>
                      <a:r>
                        <a:rPr lang="en-US" sz="2100" dirty="0" err="1">
                          <a:latin typeface="Calibri"/>
                          <a:cs typeface="Calibri"/>
                        </a:rPr>
                        <a:t>Tendik</a:t>
                      </a:r>
                      <a:endParaRPr lang="en-US" sz="2100" dirty="0">
                        <a:latin typeface="Calibri"/>
                        <a:cs typeface="Calibri"/>
                      </a:endParaRPr>
                    </a:p>
                  </a:txBody>
                  <a:tcPr/>
                </a:tc>
                <a:tc>
                  <a:txBody>
                    <a:bodyPr/>
                    <a:lstStyle/>
                    <a:p>
                      <a:pPr algn="ctr"/>
                      <a:r>
                        <a:rPr lang="en-US" sz="2100" dirty="0">
                          <a:latin typeface="Calibri"/>
                          <a:cs typeface="Calibri"/>
                        </a:rPr>
                        <a:t>39.993</a:t>
                      </a:r>
                    </a:p>
                  </a:txBody>
                  <a:tcPr/>
                </a:tc>
                <a:tc>
                  <a:txBody>
                    <a:bodyPr/>
                    <a:lstStyle/>
                    <a:p>
                      <a:pPr algn="ctr"/>
                      <a:r>
                        <a:rPr lang="en-US" sz="2100" dirty="0">
                          <a:latin typeface="Calibri"/>
                          <a:cs typeface="Calibri"/>
                        </a:rPr>
                        <a:t>12.145</a:t>
                      </a:r>
                    </a:p>
                  </a:txBody>
                  <a:tcPr/>
                </a:tc>
                <a:tc>
                  <a:txBody>
                    <a:bodyPr/>
                    <a:lstStyle/>
                    <a:p>
                      <a:pPr algn="ctr"/>
                      <a:r>
                        <a:rPr lang="en-US" sz="2100" dirty="0">
                          <a:latin typeface="Calibri"/>
                          <a:cs typeface="Calibri"/>
                        </a:rPr>
                        <a:t>52.138</a:t>
                      </a:r>
                    </a:p>
                  </a:txBody>
                  <a:tcPr/>
                </a:tc>
                <a:extLst>
                  <a:ext uri="{0D108BD9-81ED-4DB2-BD59-A6C34878D82A}">
                    <a16:rowId xmlns:a16="http://schemas.microsoft.com/office/drawing/2014/main" val="10002"/>
                  </a:ext>
                </a:extLst>
              </a:tr>
              <a:tr h="370840">
                <a:tc>
                  <a:txBody>
                    <a:bodyPr/>
                    <a:lstStyle/>
                    <a:p>
                      <a:r>
                        <a:rPr lang="en-US" sz="2100" dirty="0">
                          <a:latin typeface="Calibri"/>
                          <a:cs typeface="Calibri"/>
                        </a:rPr>
                        <a:t>3</a:t>
                      </a:r>
                    </a:p>
                  </a:txBody>
                  <a:tcPr/>
                </a:tc>
                <a:tc>
                  <a:txBody>
                    <a:bodyPr/>
                    <a:lstStyle/>
                    <a:p>
                      <a:r>
                        <a:rPr lang="en-US" sz="2100" dirty="0">
                          <a:latin typeface="Calibri"/>
                          <a:cs typeface="Calibri"/>
                        </a:rPr>
                        <a:t>LPNK*</a:t>
                      </a:r>
                    </a:p>
                  </a:txBody>
                  <a:tcPr/>
                </a:tc>
                <a:tc>
                  <a:txBody>
                    <a:bodyPr/>
                    <a:lstStyle/>
                    <a:p>
                      <a:pPr algn="ctr"/>
                      <a:r>
                        <a:rPr lang="en-US" sz="2100" dirty="0">
                          <a:latin typeface="Calibri"/>
                          <a:cs typeface="Calibri"/>
                        </a:rPr>
                        <a:t>11.647</a:t>
                      </a:r>
                    </a:p>
                  </a:txBody>
                  <a:tcPr/>
                </a:tc>
                <a:tc>
                  <a:txBody>
                    <a:bodyPr/>
                    <a:lstStyle/>
                    <a:p>
                      <a:pPr algn="ctr"/>
                      <a:r>
                        <a:rPr lang="en-US" sz="2100" dirty="0">
                          <a:latin typeface="Calibri"/>
                          <a:cs typeface="Calibri"/>
                        </a:rPr>
                        <a:t>3.416</a:t>
                      </a:r>
                    </a:p>
                  </a:txBody>
                  <a:tcPr/>
                </a:tc>
                <a:tc>
                  <a:txBody>
                    <a:bodyPr/>
                    <a:lstStyle/>
                    <a:p>
                      <a:pPr algn="ctr"/>
                      <a:r>
                        <a:rPr lang="en-US" sz="2100" dirty="0">
                          <a:latin typeface="Calibri"/>
                          <a:cs typeface="Calibri"/>
                        </a:rPr>
                        <a:t>15.063</a:t>
                      </a:r>
                    </a:p>
                  </a:txBody>
                  <a:tcPr/>
                </a:tc>
                <a:extLst>
                  <a:ext uri="{0D108BD9-81ED-4DB2-BD59-A6C34878D82A}">
                    <a16:rowId xmlns:a16="http://schemas.microsoft.com/office/drawing/2014/main" val="10003"/>
                  </a:ext>
                </a:extLst>
              </a:tr>
              <a:tr h="370840">
                <a:tc>
                  <a:txBody>
                    <a:bodyPr/>
                    <a:lstStyle/>
                    <a:p>
                      <a:endParaRPr lang="en-US" sz="2100" dirty="0">
                        <a:latin typeface="Calibri"/>
                        <a:cs typeface="Calibri"/>
                      </a:endParaRPr>
                    </a:p>
                  </a:txBody>
                  <a:tcPr/>
                </a:tc>
                <a:tc>
                  <a:txBody>
                    <a:bodyPr/>
                    <a:lstStyle/>
                    <a:p>
                      <a:pPr algn="r"/>
                      <a:r>
                        <a:rPr lang="en-US" sz="2100" b="1" dirty="0">
                          <a:latin typeface="Calibri"/>
                          <a:cs typeface="Calibri"/>
                        </a:rPr>
                        <a:t>Total</a:t>
                      </a:r>
                    </a:p>
                  </a:txBody>
                  <a:tcPr/>
                </a:tc>
                <a:tc>
                  <a:txBody>
                    <a:bodyPr/>
                    <a:lstStyle/>
                    <a:p>
                      <a:pPr algn="ctr" fontAlgn="b"/>
                      <a:r>
                        <a:rPr lang="hr-HR" sz="2000" b="1" i="0" u="none" strike="noStrike" dirty="0">
                          <a:solidFill>
                            <a:srgbClr val="000000"/>
                          </a:solidFill>
                          <a:effectLst/>
                          <a:latin typeface="Calibri"/>
                        </a:rPr>
                        <a:t>52.754</a:t>
                      </a:r>
                    </a:p>
                  </a:txBody>
                  <a:tcPr marL="12700" marR="12700" marT="12700" marB="0" anchor="b"/>
                </a:tc>
                <a:tc>
                  <a:txBody>
                    <a:bodyPr/>
                    <a:lstStyle/>
                    <a:p>
                      <a:pPr algn="ctr" fontAlgn="b"/>
                      <a:r>
                        <a:rPr lang="hr-HR" sz="2000" b="1" i="0" u="none" strike="noStrike">
                          <a:solidFill>
                            <a:srgbClr val="000000"/>
                          </a:solidFill>
                          <a:effectLst/>
                          <a:latin typeface="Calibri"/>
                        </a:rPr>
                        <a:t>16.584</a:t>
                      </a:r>
                    </a:p>
                  </a:txBody>
                  <a:tcPr marL="12700" marR="12700" marT="12700" marB="0" anchor="b"/>
                </a:tc>
                <a:tc>
                  <a:txBody>
                    <a:bodyPr/>
                    <a:lstStyle/>
                    <a:p>
                      <a:pPr algn="ctr" fontAlgn="b"/>
                      <a:r>
                        <a:rPr lang="hr-HR" sz="2000" b="1" i="0" u="none" strike="noStrike" dirty="0">
                          <a:solidFill>
                            <a:srgbClr val="000000"/>
                          </a:solidFill>
                          <a:effectLst/>
                          <a:latin typeface="Calibri"/>
                        </a:rPr>
                        <a:t>69.338</a:t>
                      </a:r>
                    </a:p>
                  </a:txBody>
                  <a:tcPr marL="12700" marR="12700" marT="12700" marB="0" anchor="b"/>
                </a:tc>
                <a:extLst>
                  <a:ext uri="{0D108BD9-81ED-4DB2-BD59-A6C34878D82A}">
                    <a16:rowId xmlns:a16="http://schemas.microsoft.com/office/drawing/2014/main" val="10004"/>
                  </a:ext>
                </a:extLst>
              </a:tr>
            </a:tbl>
          </a:graphicData>
        </a:graphic>
      </p:graphicFrame>
      <p:sp>
        <p:nvSpPr>
          <p:cNvPr id="7" name="TextBox 6"/>
          <p:cNvSpPr txBox="1"/>
          <p:nvPr/>
        </p:nvSpPr>
        <p:spPr>
          <a:xfrm>
            <a:off x="533400" y="4326958"/>
            <a:ext cx="4739208" cy="338554"/>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libri"/>
                <a:ea typeface="+mn-ea"/>
                <a:cs typeface="Calibri"/>
              </a:rPr>
              <a:t>Sumber</a:t>
            </a:r>
            <a:r>
              <a:rPr kumimoji="0" lang="en-US" sz="1600" b="0" i="1" u="none" strike="noStrike" kern="1200" cap="none" spc="0" normalizeH="0" baseline="0" noProof="0" dirty="0">
                <a:ln>
                  <a:noFill/>
                </a:ln>
                <a:solidFill>
                  <a:prstClr val="black"/>
                </a:solidFill>
                <a:effectLst/>
                <a:uLnTx/>
                <a:uFillTx/>
                <a:latin typeface="Calibri"/>
                <a:ea typeface="+mn-ea"/>
                <a:cs typeface="Calibri"/>
              </a:rPr>
              <a:t> Data : Biro </a:t>
            </a:r>
            <a:r>
              <a:rPr kumimoji="0" lang="en-US" sz="1600" b="0" i="1" u="none" strike="noStrike" kern="1200" cap="none" spc="0" normalizeH="0" baseline="0" noProof="0" dirty="0" err="1">
                <a:ln>
                  <a:noFill/>
                </a:ln>
                <a:solidFill>
                  <a:prstClr val="black"/>
                </a:solidFill>
                <a:effectLst/>
                <a:uLnTx/>
                <a:uFillTx/>
                <a:latin typeface="Calibri"/>
                <a:ea typeface="+mn-ea"/>
                <a:cs typeface="Calibri"/>
              </a:rPr>
              <a:t>Kepegawaian</a:t>
            </a:r>
            <a:r>
              <a:rPr kumimoji="0" lang="en-US" sz="1600" b="0" i="1" u="none" strike="noStrike" kern="1200" cap="none" spc="0" normalizeH="0" baseline="0" noProof="0" dirty="0">
                <a:ln>
                  <a:noFill/>
                </a:ln>
                <a:solidFill>
                  <a:prstClr val="black"/>
                </a:solidFill>
                <a:effectLst/>
                <a:uLnTx/>
                <a:uFillTx/>
                <a:latin typeface="Calibri"/>
                <a:ea typeface="+mn-ea"/>
                <a:cs typeface="Calibri"/>
              </a:rPr>
              <a:t> </a:t>
            </a:r>
            <a:r>
              <a:rPr kumimoji="0" lang="en-US" sz="1600" b="0" i="1" u="none" strike="noStrike" kern="1200" cap="none" spc="0" normalizeH="0" baseline="0" noProof="0" dirty="0" err="1">
                <a:ln>
                  <a:noFill/>
                </a:ln>
                <a:solidFill>
                  <a:prstClr val="black"/>
                </a:solidFill>
                <a:effectLst/>
                <a:uLnTx/>
                <a:uFillTx/>
                <a:latin typeface="Calibri"/>
                <a:ea typeface="+mn-ea"/>
                <a:cs typeface="Calibri"/>
              </a:rPr>
              <a:t>Kemristekdikti</a:t>
            </a:r>
            <a:r>
              <a:rPr kumimoji="0" lang="en-US" sz="1600" b="0" i="1" u="none" strike="noStrike" kern="1200" cap="none" spc="0" normalizeH="0" baseline="0" noProof="0" dirty="0">
                <a:ln>
                  <a:noFill/>
                </a:ln>
                <a:solidFill>
                  <a:prstClr val="black"/>
                </a:solidFill>
                <a:effectLst/>
                <a:uLnTx/>
                <a:uFillTx/>
                <a:latin typeface="Calibri"/>
                <a:ea typeface="+mn-ea"/>
                <a:cs typeface="Calibri"/>
              </a:rPr>
              <a:t>, 2018</a:t>
            </a:r>
          </a:p>
        </p:txBody>
      </p:sp>
      <p:sp>
        <p:nvSpPr>
          <p:cNvPr id="5" name="TextBox 4"/>
          <p:cNvSpPr txBox="1"/>
          <p:nvPr/>
        </p:nvSpPr>
        <p:spPr>
          <a:xfrm>
            <a:off x="899592" y="3601348"/>
            <a:ext cx="6912768" cy="338554"/>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Calibri"/>
              </a:rPr>
              <a:t>*LPNK : BAPETEN, BATAN, BPPT, BSN, LAPAN, LIPI</a:t>
            </a:r>
          </a:p>
        </p:txBody>
      </p:sp>
      <p:sp>
        <p:nvSpPr>
          <p:cNvPr id="3" name="TextBox 2">
            <a:extLst>
              <a:ext uri="{FF2B5EF4-FFF2-40B4-BE49-F238E27FC236}">
                <a16:creationId xmlns:a16="http://schemas.microsoft.com/office/drawing/2014/main" id="{F38764BF-6EBD-47D3-B23B-98BD739CD3CE}"/>
              </a:ext>
            </a:extLst>
          </p:cNvPr>
          <p:cNvSpPr txBox="1"/>
          <p:nvPr/>
        </p:nvSpPr>
        <p:spPr>
          <a:xfrm>
            <a:off x="5638800" y="3939902"/>
            <a:ext cx="3352800" cy="919401"/>
          </a:xfrm>
          <a:prstGeom prst="roundRect">
            <a:avLst/>
          </a:prstGeom>
          <a:solidFill>
            <a:srgbClr val="92D050"/>
          </a:solidFill>
        </p:spPr>
        <p:txBody>
          <a:bodyPr wrap="square" rtlCol="0">
            <a:spAutoFit/>
          </a:bodyPr>
          <a:lstStyle/>
          <a:p>
            <a:pPr algn="ctr"/>
            <a:r>
              <a:rPr lang="en-ID" sz="2400" dirty="0">
                <a:solidFill>
                  <a:srgbClr val="002060"/>
                </a:solidFill>
              </a:rPr>
              <a:t>CPNS DOSEN 2018 – 2019 +/- 9.000 </a:t>
            </a:r>
          </a:p>
        </p:txBody>
      </p:sp>
    </p:spTree>
    <p:extLst>
      <p:ext uri="{BB962C8B-B14F-4D97-AF65-F5344CB8AC3E}">
        <p14:creationId xmlns:p14="http://schemas.microsoft.com/office/powerpoint/2010/main" val="18055211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title"/>
          </p:nvPr>
        </p:nvSpPr>
        <p:spPr>
          <a:xfrm>
            <a:off x="304800" y="1428750"/>
            <a:ext cx="4419600" cy="1782025"/>
          </a:xfrm>
        </p:spPr>
        <p:txBody>
          <a:bodyPr>
            <a:noAutofit/>
          </a:bodyPr>
          <a:lstStyle/>
          <a:p>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KEBIJAKAN PENGEMBANGAN KOMPETENSI DOSEN PEKERTI DAN AA</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19800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Teardrop 16">
            <a:extLst>
              <a:ext uri="{FF2B5EF4-FFF2-40B4-BE49-F238E27FC236}">
                <a16:creationId xmlns:a16="http://schemas.microsoft.com/office/drawing/2014/main" id="{8F56FF9A-555D-E240-B5CF-9ADABAFA9498}"/>
              </a:ext>
            </a:extLst>
          </p:cNvPr>
          <p:cNvSpPr/>
          <p:nvPr/>
        </p:nvSpPr>
        <p:spPr>
          <a:xfrm flipH="1">
            <a:off x="0" y="-21801"/>
            <a:ext cx="5715000" cy="5006056"/>
          </a:xfrm>
          <a:prstGeom prst="teardrop">
            <a:avLst/>
          </a:prstGeom>
          <a:blipFill>
            <a:blip r:embed="rId2">
              <a:alphaModFix amt="35000"/>
              <a:extLst>
                <a:ext uri="{BEBA8EAE-BF5A-486C-A8C5-ECC9F3942E4B}">
                  <a14:imgProps xmlns:a14="http://schemas.microsoft.com/office/drawing/2010/main">
                    <a14:imgLayer r:embed="rId3">
                      <a14:imgEffect>
                        <a14:colorTemperature colorTemp="47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p:cNvSpPr>
            <a:spLocks noGrp="1"/>
          </p:cNvSpPr>
          <p:nvPr>
            <p:ph type="title"/>
          </p:nvPr>
        </p:nvSpPr>
        <p:spPr>
          <a:xfrm>
            <a:off x="3621651" y="-171450"/>
            <a:ext cx="4365172" cy="1085850"/>
          </a:xfrm>
        </p:spPr>
        <p:txBody>
          <a:bodyPr>
            <a:normAutofit/>
          </a:bodyPr>
          <a:lstStyle/>
          <a:p>
            <a:pPr>
              <a:spcBef>
                <a:spcPts val="0"/>
              </a:spcBef>
            </a:pPr>
            <a:r>
              <a:rPr lang="en-US" sz="3000" b="1" dirty="0">
                <a:solidFill>
                  <a:schemeClr val="accent1">
                    <a:lumMod val="50000"/>
                  </a:schemeClr>
                </a:solidFill>
                <a:latin typeface="Calibri" panose="020F0502020204030204" pitchFamily="34" charset="0"/>
                <a:cs typeface="Calibri" panose="020F0502020204030204" pitchFamily="34" charset="0"/>
              </a:rPr>
              <a:t>DASAR HUKUM PEKERTI</a:t>
            </a:r>
            <a:endParaRPr lang="en-US" sz="4050" dirty="0">
              <a:solidFill>
                <a:schemeClr val="accent1">
                  <a:lumMod val="50000"/>
                </a:schemeClr>
              </a:solidFill>
              <a:latin typeface="Calibri" panose="020F0502020204030204" pitchFamily="34" charset="0"/>
              <a:cs typeface="Calibri" panose="020F0502020204030204" pitchFamily="34" charset="0"/>
            </a:endParaRPr>
          </a:p>
        </p:txBody>
      </p:sp>
      <p:pic>
        <p:nvPicPr>
          <p:cNvPr id="7" name="Picture 2" descr="C:\Users\Toshiba\Pictures\2019-08-23_09095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298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95D749A1-8CB9-4F47-8D03-1EF98014481B}"/>
              </a:ext>
            </a:extLst>
          </p:cNvPr>
          <p:cNvGrpSpPr/>
          <p:nvPr/>
        </p:nvGrpSpPr>
        <p:grpSpPr>
          <a:xfrm>
            <a:off x="3276600" y="938700"/>
            <a:ext cx="5584372" cy="3461850"/>
            <a:chOff x="2895600" y="948097"/>
            <a:chExt cx="5584372" cy="3461850"/>
          </a:xfrm>
        </p:grpSpPr>
        <p:sp>
          <p:nvSpPr>
            <p:cNvPr id="5" name="Freeform 4">
              <a:extLst>
                <a:ext uri="{FF2B5EF4-FFF2-40B4-BE49-F238E27FC236}">
                  <a16:creationId xmlns:a16="http://schemas.microsoft.com/office/drawing/2014/main" id="{82CDE3BF-D068-3044-8644-E904785BBAEF}"/>
                </a:ext>
              </a:extLst>
            </p:cNvPr>
            <p:cNvSpPr/>
            <p:nvPr/>
          </p:nvSpPr>
          <p:spPr>
            <a:xfrm>
              <a:off x="2895600" y="1400512"/>
              <a:ext cx="5584372" cy="679277"/>
            </a:xfrm>
            <a:custGeom>
              <a:avLst/>
              <a:gdLst>
                <a:gd name="connsiteX0" fmla="*/ 0 w 6096000"/>
                <a:gd name="connsiteY0" fmla="*/ 0 h 458202"/>
                <a:gd name="connsiteX1" fmla="*/ 6096000 w 6096000"/>
                <a:gd name="connsiteY1" fmla="*/ 0 h 458202"/>
                <a:gd name="connsiteX2" fmla="*/ 6096000 w 6096000"/>
                <a:gd name="connsiteY2" fmla="*/ 458202 h 458202"/>
                <a:gd name="connsiteX3" fmla="*/ 0 w 6096000"/>
                <a:gd name="connsiteY3" fmla="*/ 458202 h 458202"/>
                <a:gd name="connsiteX4" fmla="*/ 0 w 6096000"/>
                <a:gd name="connsiteY4" fmla="*/ 0 h 45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58202">
                  <a:moveTo>
                    <a:pt x="0" y="0"/>
                  </a:moveTo>
                  <a:lnTo>
                    <a:pt x="6096000" y="0"/>
                  </a:lnTo>
                  <a:lnTo>
                    <a:pt x="6096000" y="458202"/>
                  </a:lnTo>
                  <a:lnTo>
                    <a:pt x="0" y="458202"/>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166624" rIns="473117" bIns="99568" numCol="1" spcCol="1270" anchor="t" anchorCtr="0">
              <a:noAutofit/>
            </a:bodyPr>
            <a:lstStyle/>
            <a:p>
              <a:pPr marL="114300" lvl="1" indent="-114300" algn="l" defTabSz="622300">
                <a:lnSpc>
                  <a:spcPct val="90000"/>
                </a:lnSpc>
                <a:spcBef>
                  <a:spcPct val="0"/>
                </a:spcBef>
                <a:spcAft>
                  <a:spcPct val="15000"/>
                </a:spcAft>
                <a:buChar char="•"/>
              </a:pPr>
              <a:r>
                <a:rPr lang="en-ID" sz="1400" kern="1200" dirty="0" err="1"/>
                <a:t>Pasal</a:t>
              </a:r>
              <a:r>
                <a:rPr lang="en-ID" sz="1400" kern="1200" dirty="0"/>
                <a:t> 91 </a:t>
              </a:r>
              <a:r>
                <a:rPr lang="en-ID" sz="1400" kern="1200" dirty="0" err="1"/>
                <a:t>tentang</a:t>
              </a:r>
              <a:r>
                <a:rPr lang="en-ID" sz="1400" kern="1200" dirty="0"/>
                <a:t> SNP: </a:t>
              </a:r>
              <a:r>
                <a:rPr lang="en-ID" sz="1400" kern="1200" dirty="0" err="1"/>
                <a:t>Setiap</a:t>
              </a:r>
              <a:r>
                <a:rPr lang="en-ID" sz="1400" kern="1200" dirty="0"/>
                <a:t> </a:t>
              </a:r>
              <a:r>
                <a:rPr lang="en-ID" sz="1400" kern="1200" dirty="0" err="1"/>
                <a:t>satuan</a:t>
              </a:r>
              <a:r>
                <a:rPr lang="en-ID" sz="1400" kern="1200" dirty="0"/>
                <a:t> </a:t>
              </a:r>
              <a:r>
                <a:rPr lang="en-ID" sz="1400" kern="1200" dirty="0" err="1"/>
                <a:t>pendidikan</a:t>
              </a:r>
              <a:r>
                <a:rPr lang="en-ID" sz="1400" kern="1200" dirty="0"/>
                <a:t> pada </a:t>
              </a:r>
              <a:r>
                <a:rPr lang="en-ID" sz="1400" kern="1200" dirty="0" err="1"/>
                <a:t>jalur</a:t>
              </a:r>
              <a:r>
                <a:rPr lang="en-ID" sz="1400" kern="1200" dirty="0"/>
                <a:t> formal dan nonformal </a:t>
              </a:r>
              <a:r>
                <a:rPr lang="en-ID" sz="1400" kern="1200" dirty="0" err="1"/>
                <a:t>wajib</a:t>
              </a:r>
              <a:r>
                <a:rPr lang="en-ID" sz="1400" kern="1200" dirty="0"/>
                <a:t> </a:t>
              </a:r>
              <a:r>
                <a:rPr lang="en-ID" sz="1400" kern="1200" dirty="0" err="1"/>
                <a:t>melakukan</a:t>
              </a:r>
              <a:r>
                <a:rPr lang="en-ID" sz="1400" kern="1200" dirty="0"/>
                <a:t> </a:t>
              </a:r>
              <a:r>
                <a:rPr lang="en-ID" sz="1400" kern="1200" dirty="0" err="1"/>
                <a:t>penjaminan</a:t>
              </a:r>
              <a:r>
                <a:rPr lang="en-ID" sz="1400" kern="1200" dirty="0"/>
                <a:t> </a:t>
              </a:r>
              <a:r>
                <a:rPr lang="en-ID" sz="1400" kern="1200" dirty="0" err="1"/>
                <a:t>mutu</a:t>
              </a:r>
              <a:r>
                <a:rPr lang="en-ID" sz="1400" kern="1200" dirty="0"/>
                <a:t> </a:t>
              </a:r>
              <a:r>
                <a:rPr lang="en-ID" sz="1400" kern="1200" dirty="0" err="1"/>
                <a:t>pendidikan</a:t>
              </a:r>
              <a:endParaRPr lang="en-ID" sz="1400" kern="1200" dirty="0"/>
            </a:p>
          </p:txBody>
        </p:sp>
        <p:sp>
          <p:nvSpPr>
            <p:cNvPr id="12" name="Freeform 11">
              <a:extLst>
                <a:ext uri="{FF2B5EF4-FFF2-40B4-BE49-F238E27FC236}">
                  <a16:creationId xmlns:a16="http://schemas.microsoft.com/office/drawing/2014/main" id="{6AF210D4-94A1-FF41-A885-1540E8B5207A}"/>
                </a:ext>
              </a:extLst>
            </p:cNvPr>
            <p:cNvSpPr/>
            <p:nvPr/>
          </p:nvSpPr>
          <p:spPr>
            <a:xfrm>
              <a:off x="2895600" y="948097"/>
              <a:ext cx="2743200" cy="490050"/>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marL="0" lvl="0" indent="0" algn="l" defTabSz="800100">
                <a:lnSpc>
                  <a:spcPct val="90000"/>
                </a:lnSpc>
                <a:spcBef>
                  <a:spcPct val="0"/>
                </a:spcBef>
                <a:spcAft>
                  <a:spcPct val="35000"/>
                </a:spcAft>
                <a:buNone/>
              </a:pPr>
              <a:r>
                <a:rPr lang="en-US" sz="1800" kern="1200" dirty="0"/>
                <a:t>PP No. 19/2005</a:t>
              </a:r>
            </a:p>
          </p:txBody>
        </p:sp>
        <p:sp>
          <p:nvSpPr>
            <p:cNvPr id="13" name="Freeform 12">
              <a:extLst>
                <a:ext uri="{FF2B5EF4-FFF2-40B4-BE49-F238E27FC236}">
                  <a16:creationId xmlns:a16="http://schemas.microsoft.com/office/drawing/2014/main" id="{ADD1B4F6-CD24-FF4F-AFD8-E3B5FE5FA1ED}"/>
                </a:ext>
              </a:extLst>
            </p:cNvPr>
            <p:cNvSpPr/>
            <p:nvPr/>
          </p:nvSpPr>
          <p:spPr>
            <a:xfrm>
              <a:off x="2895600" y="2382222"/>
              <a:ext cx="5584372" cy="732325"/>
            </a:xfrm>
            <a:custGeom>
              <a:avLst/>
              <a:gdLst>
                <a:gd name="connsiteX0" fmla="*/ 0 w 6096000"/>
                <a:gd name="connsiteY0" fmla="*/ 0 h 732325"/>
                <a:gd name="connsiteX1" fmla="*/ 6096000 w 6096000"/>
                <a:gd name="connsiteY1" fmla="*/ 0 h 732325"/>
                <a:gd name="connsiteX2" fmla="*/ 6096000 w 6096000"/>
                <a:gd name="connsiteY2" fmla="*/ 732325 h 732325"/>
                <a:gd name="connsiteX3" fmla="*/ 0 w 6096000"/>
                <a:gd name="connsiteY3" fmla="*/ 732325 h 732325"/>
                <a:gd name="connsiteX4" fmla="*/ 0 w 6096000"/>
                <a:gd name="connsiteY4" fmla="*/ 0 h 73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732325">
                  <a:moveTo>
                    <a:pt x="0" y="0"/>
                  </a:moveTo>
                  <a:lnTo>
                    <a:pt x="6096000" y="0"/>
                  </a:lnTo>
                  <a:lnTo>
                    <a:pt x="6096000" y="732325"/>
                  </a:lnTo>
                  <a:lnTo>
                    <a:pt x="0" y="732325"/>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251999" rIns="473117" bIns="99568" numCol="1" spcCol="1270" anchor="t" anchorCtr="0">
              <a:noAutofit/>
            </a:bodyPr>
            <a:lstStyle/>
            <a:p>
              <a:pPr marL="114300" lvl="1" indent="-114300" algn="l" defTabSz="622300">
                <a:lnSpc>
                  <a:spcPct val="90000"/>
                </a:lnSpc>
                <a:spcBef>
                  <a:spcPct val="0"/>
                </a:spcBef>
                <a:spcAft>
                  <a:spcPct val="15000"/>
                </a:spcAft>
                <a:buChar char="•"/>
              </a:pPr>
              <a:r>
                <a:rPr lang="en-ID" sz="1400" kern="1200" dirty="0" err="1"/>
                <a:t>Pasal</a:t>
              </a:r>
              <a:r>
                <a:rPr lang="en-ID" sz="1400" kern="1200" dirty="0"/>
                <a:t> 1 </a:t>
              </a:r>
              <a:r>
                <a:rPr lang="en-ID" sz="1400" kern="1200" dirty="0" err="1"/>
                <a:t>butir</a:t>
              </a:r>
              <a:r>
                <a:rPr lang="en-ID" sz="1400" kern="1200" dirty="0"/>
                <a:t> 2. </a:t>
              </a:r>
              <a:r>
                <a:rPr lang="en-ID" sz="1400" kern="1200" dirty="0" err="1"/>
                <a:t>Dosen</a:t>
              </a:r>
              <a:r>
                <a:rPr lang="en-ID" sz="1400" kern="1200" dirty="0"/>
                <a:t> </a:t>
              </a:r>
              <a:r>
                <a:rPr lang="en-ID" sz="1400" kern="1200" dirty="0" err="1"/>
                <a:t>hendaknya</a:t>
              </a:r>
              <a:r>
                <a:rPr lang="en-ID" sz="1400" kern="1200" dirty="0"/>
                <a:t> </a:t>
              </a:r>
              <a:r>
                <a:rPr lang="en-ID" sz="1400" kern="1200" dirty="0" err="1"/>
                <a:t>mampu</a:t>
              </a:r>
              <a:r>
                <a:rPr lang="en-ID" sz="1400" kern="1200" dirty="0"/>
                <a:t> </a:t>
              </a:r>
              <a:r>
                <a:rPr lang="en-ID" sz="1400" kern="1200" dirty="0" err="1"/>
                <a:t>melaksanakan</a:t>
              </a:r>
              <a:r>
                <a:rPr lang="en-ID" sz="1400" kern="1200" dirty="0"/>
                <a:t> </a:t>
              </a:r>
              <a:r>
                <a:rPr lang="en-ID" sz="1400" kern="1200" dirty="0" err="1"/>
                <a:t>tugasnya</a:t>
              </a:r>
              <a:r>
                <a:rPr lang="en-ID" sz="1400" kern="1200" dirty="0"/>
                <a:t> </a:t>
              </a:r>
              <a:r>
                <a:rPr lang="en-ID" sz="1400" kern="1200" dirty="0" err="1"/>
                <a:t>sebagai</a:t>
              </a:r>
              <a:r>
                <a:rPr lang="en-ID" sz="1400" kern="1200" dirty="0"/>
                <a:t> </a:t>
              </a:r>
              <a:r>
                <a:rPr lang="en-ID" sz="1400" kern="1200" dirty="0" err="1"/>
                <a:t>pendidik</a:t>
              </a:r>
              <a:r>
                <a:rPr lang="en-ID" sz="1400" kern="1200" dirty="0"/>
                <a:t> dan </a:t>
              </a:r>
              <a:r>
                <a:rPr lang="en-ID" sz="1400" kern="1200" dirty="0" err="1"/>
                <a:t>ilmuwan</a:t>
              </a:r>
              <a:r>
                <a:rPr lang="en-ID" sz="1400" kern="1200" dirty="0"/>
                <a:t> yang professional </a:t>
              </a:r>
              <a:endParaRPr lang="en-US" sz="1400" kern="1200" dirty="0"/>
            </a:p>
          </p:txBody>
        </p:sp>
        <p:sp>
          <p:nvSpPr>
            <p:cNvPr id="14" name="Freeform 13">
              <a:extLst>
                <a:ext uri="{FF2B5EF4-FFF2-40B4-BE49-F238E27FC236}">
                  <a16:creationId xmlns:a16="http://schemas.microsoft.com/office/drawing/2014/main" id="{D28D216A-1999-FD48-9B6D-33B5BA4B130A}"/>
                </a:ext>
              </a:extLst>
            </p:cNvPr>
            <p:cNvSpPr/>
            <p:nvPr/>
          </p:nvSpPr>
          <p:spPr>
            <a:xfrm>
              <a:off x="2895600" y="2054910"/>
              <a:ext cx="2743200" cy="526237"/>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marL="0" lvl="0" indent="0" algn="l" defTabSz="800100">
                <a:lnSpc>
                  <a:spcPct val="90000"/>
                </a:lnSpc>
                <a:spcBef>
                  <a:spcPct val="0"/>
                </a:spcBef>
                <a:spcAft>
                  <a:spcPct val="35000"/>
                </a:spcAft>
                <a:buNone/>
              </a:pPr>
              <a:r>
                <a:rPr lang="en-ID" sz="1800" kern="1200"/>
                <a:t>UU 14/2005</a:t>
              </a:r>
            </a:p>
          </p:txBody>
        </p:sp>
        <p:sp>
          <p:nvSpPr>
            <p:cNvPr id="15" name="Freeform 14">
              <a:extLst>
                <a:ext uri="{FF2B5EF4-FFF2-40B4-BE49-F238E27FC236}">
                  <a16:creationId xmlns:a16="http://schemas.microsoft.com/office/drawing/2014/main" id="{07A4833E-551E-A147-9716-5C62BB2A0E11}"/>
                </a:ext>
              </a:extLst>
            </p:cNvPr>
            <p:cNvSpPr/>
            <p:nvPr/>
          </p:nvSpPr>
          <p:spPr>
            <a:xfrm>
              <a:off x="2895600" y="3307447"/>
              <a:ext cx="5584372" cy="1102500"/>
            </a:xfrm>
            <a:custGeom>
              <a:avLst/>
              <a:gdLst>
                <a:gd name="connsiteX0" fmla="*/ 0 w 6096000"/>
                <a:gd name="connsiteY0" fmla="*/ 0 h 1102500"/>
                <a:gd name="connsiteX1" fmla="*/ 6096000 w 6096000"/>
                <a:gd name="connsiteY1" fmla="*/ 0 h 1102500"/>
                <a:gd name="connsiteX2" fmla="*/ 6096000 w 6096000"/>
                <a:gd name="connsiteY2" fmla="*/ 1102500 h 1102500"/>
                <a:gd name="connsiteX3" fmla="*/ 0 w 6096000"/>
                <a:gd name="connsiteY3" fmla="*/ 1102500 h 1102500"/>
                <a:gd name="connsiteX4" fmla="*/ 0 w 6096000"/>
                <a:gd name="connsiteY4" fmla="*/ 0 h 110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102500">
                  <a:moveTo>
                    <a:pt x="0" y="0"/>
                  </a:moveTo>
                  <a:lnTo>
                    <a:pt x="6096000" y="0"/>
                  </a:lnTo>
                  <a:lnTo>
                    <a:pt x="6096000" y="1102500"/>
                  </a:lnTo>
                  <a:lnTo>
                    <a:pt x="0" y="1102500"/>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6000" tIns="396000" rIns="0" bIns="0" numCol="1" spcCol="1270" anchor="t" anchorCtr="0">
              <a:noAutofit/>
            </a:bodyPr>
            <a:lstStyle/>
            <a:p>
              <a:pPr marL="114300" lvl="1" indent="-114300" algn="l" defTabSz="622300">
                <a:lnSpc>
                  <a:spcPct val="90000"/>
                </a:lnSpc>
                <a:spcBef>
                  <a:spcPct val="0"/>
                </a:spcBef>
                <a:spcAft>
                  <a:spcPct val="15000"/>
                </a:spcAft>
                <a:buChar char="•"/>
              </a:pPr>
              <a:r>
                <a:rPr lang="en-ID" sz="1400" kern="1200" dirty="0" err="1"/>
                <a:t>Dosen</a:t>
              </a:r>
              <a:r>
                <a:rPr lang="en-ID" sz="1400" kern="1200" dirty="0"/>
                <a:t> </a:t>
              </a:r>
              <a:r>
                <a:rPr lang="en-ID" sz="1400" kern="1200" dirty="0" err="1"/>
                <a:t>harus</a:t>
              </a:r>
              <a:r>
                <a:rPr lang="en-ID" sz="1400" kern="1200" dirty="0"/>
                <a:t> </a:t>
              </a:r>
              <a:r>
                <a:rPr lang="en-ID" sz="1400" kern="1200" dirty="0" err="1"/>
                <a:t>memiliki</a:t>
              </a:r>
              <a:r>
                <a:rPr lang="en-ID" sz="1400" kern="1200" dirty="0"/>
                <a:t> </a:t>
              </a:r>
              <a:r>
                <a:rPr lang="en-ID" sz="1400" kern="1200" dirty="0" err="1"/>
                <a:t>tiga</a:t>
              </a:r>
              <a:r>
                <a:rPr lang="en-ID" sz="1400" kern="1200" dirty="0"/>
                <a:t> </a:t>
              </a:r>
              <a:r>
                <a:rPr lang="en-ID" sz="1400" kern="1200" dirty="0" err="1"/>
                <a:t>kompetensi</a:t>
              </a:r>
              <a:r>
                <a:rPr lang="en-ID" sz="1400" kern="1200" dirty="0"/>
                <a:t>, </a:t>
              </a:r>
              <a:r>
                <a:rPr lang="en-ID" sz="1400" kern="1200" dirty="0" err="1"/>
                <a:t>yaitu</a:t>
              </a:r>
              <a:r>
                <a:rPr lang="en-ID" sz="1400" kern="1200" dirty="0"/>
                <a:t> </a:t>
              </a:r>
              <a:r>
                <a:rPr lang="en-ID" sz="1400" kern="1200" dirty="0" err="1"/>
                <a:t>penguasaan</a:t>
              </a:r>
              <a:r>
                <a:rPr lang="en-ID" sz="1400" kern="1200" dirty="0"/>
                <a:t> </a:t>
              </a:r>
              <a:r>
                <a:rPr lang="en-ID" sz="1400" kern="1200" dirty="0" err="1"/>
                <a:t>bidang</a:t>
              </a:r>
              <a:r>
                <a:rPr lang="en-ID" sz="1400" kern="1200" dirty="0"/>
                <a:t> </a:t>
              </a:r>
              <a:r>
                <a:rPr lang="en-ID" sz="1400" kern="1200" dirty="0" err="1"/>
                <a:t>ilmu</a:t>
              </a:r>
              <a:r>
                <a:rPr lang="en-ID" sz="1400" kern="1200" dirty="0"/>
                <a:t>, </a:t>
              </a:r>
              <a:r>
                <a:rPr lang="en-ID" sz="1400" kern="1200" dirty="0" err="1"/>
                <a:t>ketrampilan</a:t>
              </a:r>
              <a:r>
                <a:rPr lang="en-ID" sz="1400" kern="1200" dirty="0"/>
                <a:t> </a:t>
              </a:r>
              <a:r>
                <a:rPr lang="en-ID" sz="1400" kern="1200" dirty="0" err="1"/>
                <a:t>kurikulum</a:t>
              </a:r>
              <a:r>
                <a:rPr lang="en-ID" sz="1400" kern="1200" dirty="0"/>
                <a:t> dan </a:t>
              </a:r>
              <a:r>
                <a:rPr lang="en-ID" sz="1400" kern="1200" dirty="0" err="1"/>
                <a:t>ketrampilan</a:t>
              </a:r>
              <a:r>
                <a:rPr lang="en-ID" sz="1400" kern="1200" dirty="0"/>
                <a:t> </a:t>
              </a:r>
              <a:r>
                <a:rPr lang="en-ID" sz="1400" kern="1200" dirty="0" err="1"/>
                <a:t>pedagogis</a:t>
              </a:r>
              <a:r>
                <a:rPr lang="en-ID" sz="1400" kern="1200" dirty="0"/>
                <a:t> (</a:t>
              </a:r>
              <a:r>
                <a:rPr lang="en-ID" sz="1400" kern="1200" dirty="0" err="1"/>
                <a:t>pembelajaran</a:t>
              </a:r>
              <a:r>
                <a:rPr lang="en-ID" sz="1400" kern="1200" dirty="0"/>
                <a:t> dan </a:t>
              </a:r>
              <a:r>
                <a:rPr lang="en-ID" sz="1400" kern="1200" dirty="0" err="1"/>
                <a:t>pengembangan</a:t>
              </a:r>
              <a:r>
                <a:rPr lang="en-ID" sz="1400" kern="1200" dirty="0"/>
                <a:t> </a:t>
              </a:r>
              <a:r>
                <a:rPr lang="en-ID" sz="1400" kern="1200" dirty="0" err="1"/>
                <a:t>cara</a:t>
              </a:r>
              <a:r>
                <a:rPr lang="en-ID" sz="1400" kern="1200" dirty="0"/>
                <a:t> </a:t>
              </a:r>
              <a:r>
                <a:rPr lang="en-ID" sz="1400" kern="1200" dirty="0" err="1"/>
                <a:t>mensikapi</a:t>
              </a:r>
              <a:r>
                <a:rPr lang="en-ID" sz="1400" kern="1200" dirty="0"/>
                <a:t> </a:t>
              </a:r>
              <a:r>
                <a:rPr lang="en-ID" sz="1400" kern="1200" dirty="0" err="1"/>
                <a:t>pemahaman</a:t>
              </a:r>
              <a:r>
                <a:rPr lang="en-ID" sz="1400" kern="1200" dirty="0"/>
                <a:t> </a:t>
              </a:r>
              <a:r>
                <a:rPr lang="en-ID" sz="1400" kern="1200" dirty="0" err="1"/>
                <a:t>materi</a:t>
              </a:r>
              <a:r>
                <a:rPr lang="en-ID" sz="1400" kern="1200" dirty="0"/>
                <a:t> ajar)</a:t>
              </a:r>
              <a:endParaRPr lang="en-US" sz="1400" kern="1200" dirty="0"/>
            </a:p>
          </p:txBody>
        </p:sp>
        <p:sp>
          <p:nvSpPr>
            <p:cNvPr id="16" name="Freeform 15">
              <a:extLst>
                <a:ext uri="{FF2B5EF4-FFF2-40B4-BE49-F238E27FC236}">
                  <a16:creationId xmlns:a16="http://schemas.microsoft.com/office/drawing/2014/main" id="{BCDB07EE-7D08-574D-8ED0-88ABB2BC9871}"/>
                </a:ext>
              </a:extLst>
            </p:cNvPr>
            <p:cNvSpPr/>
            <p:nvPr/>
          </p:nvSpPr>
          <p:spPr>
            <a:xfrm>
              <a:off x="2895600" y="3190747"/>
              <a:ext cx="2743200" cy="477414"/>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marL="0" lvl="0" indent="0" algn="l" defTabSz="800100">
                <a:lnSpc>
                  <a:spcPct val="90000"/>
                </a:lnSpc>
                <a:spcBef>
                  <a:spcPct val="0"/>
                </a:spcBef>
                <a:spcAft>
                  <a:spcPct val="35000"/>
                </a:spcAft>
                <a:buNone/>
              </a:pPr>
              <a:r>
                <a:rPr lang="en-ID" sz="1800" kern="1200" dirty="0"/>
                <a:t>KPPTJP </a:t>
              </a:r>
              <a:r>
                <a:rPr lang="en-ID" sz="1800" kern="1200" dirty="0" err="1"/>
                <a:t>Dikti</a:t>
              </a:r>
              <a:r>
                <a:rPr lang="en-ID" sz="1800" kern="1200" dirty="0"/>
                <a:t> 1996- 2005 </a:t>
              </a:r>
              <a:endParaRPr lang="en-US" sz="1800" kern="1200" dirty="0"/>
            </a:p>
          </p:txBody>
        </p:sp>
      </p:grpSp>
    </p:spTree>
    <p:extLst>
      <p:ext uri="{BB962C8B-B14F-4D97-AF65-F5344CB8AC3E}">
        <p14:creationId xmlns:p14="http://schemas.microsoft.com/office/powerpoint/2010/main" val="6774268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7" name="Teardrop 16">
            <a:extLst>
              <a:ext uri="{FF2B5EF4-FFF2-40B4-BE49-F238E27FC236}">
                <a16:creationId xmlns:a16="http://schemas.microsoft.com/office/drawing/2014/main" id="{142D461F-1030-8E41-A7A6-ADA59C313F73}"/>
              </a:ext>
            </a:extLst>
          </p:cNvPr>
          <p:cNvSpPr/>
          <p:nvPr/>
        </p:nvSpPr>
        <p:spPr>
          <a:xfrm flipH="1">
            <a:off x="0" y="-21801"/>
            <a:ext cx="5715000" cy="5006056"/>
          </a:xfrm>
          <a:prstGeom prst="teardrop">
            <a:avLst/>
          </a:prstGeom>
          <a:blipFill>
            <a:blip r:embed="rId2">
              <a:alphaModFix amt="35000"/>
              <a:extLst>
                <a:ext uri="{BEBA8EAE-BF5A-486C-A8C5-ECC9F3942E4B}">
                  <a14:imgProps xmlns:a14="http://schemas.microsoft.com/office/drawing/2010/main">
                    <a14:imgLayer r:embed="rId3">
                      <a14:imgEffect>
                        <a14:colorTemperature colorTemp="47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p:cNvSpPr>
            <a:spLocks noGrp="1"/>
          </p:cNvSpPr>
          <p:nvPr>
            <p:ph type="title"/>
          </p:nvPr>
        </p:nvSpPr>
        <p:spPr>
          <a:xfrm>
            <a:off x="3621651" y="-95250"/>
            <a:ext cx="4365172" cy="1085850"/>
          </a:xfrm>
        </p:spPr>
        <p:txBody>
          <a:bodyPr>
            <a:normAutofit/>
          </a:bodyPr>
          <a:lstStyle/>
          <a:p>
            <a:pPr>
              <a:spcBef>
                <a:spcPts val="0"/>
              </a:spcBef>
            </a:pPr>
            <a:r>
              <a:rPr lang="en-US" sz="3000" b="1" dirty="0">
                <a:solidFill>
                  <a:schemeClr val="accent1">
                    <a:lumMod val="50000"/>
                  </a:schemeClr>
                </a:solidFill>
                <a:latin typeface="Calibri" panose="020F0502020204030204" pitchFamily="34" charset="0"/>
                <a:cs typeface="Calibri" panose="020F0502020204030204" pitchFamily="34" charset="0"/>
              </a:rPr>
              <a:t>PELATIHAN AA PEKERTI</a:t>
            </a:r>
            <a:endParaRPr lang="en-US" sz="4050" dirty="0">
              <a:solidFill>
                <a:schemeClr val="accent1">
                  <a:lumMod val="50000"/>
                </a:schemeClr>
              </a:solidFill>
              <a:latin typeface="Calibri" panose="020F0502020204030204" pitchFamily="34" charset="0"/>
              <a:cs typeface="Calibri" panose="020F0502020204030204" pitchFamily="34" charset="0"/>
            </a:endParaRPr>
          </a:p>
        </p:txBody>
      </p:sp>
      <p:pic>
        <p:nvPicPr>
          <p:cNvPr id="7" name="Picture 2" descr="C:\Users\Toshiba\Pictures\2019-08-23_09095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298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95D749A1-8CB9-4F47-8D03-1EF98014481B}"/>
              </a:ext>
            </a:extLst>
          </p:cNvPr>
          <p:cNvGrpSpPr/>
          <p:nvPr/>
        </p:nvGrpSpPr>
        <p:grpSpPr>
          <a:xfrm>
            <a:off x="3276600" y="742950"/>
            <a:ext cx="5584372" cy="3809999"/>
            <a:chOff x="2895600" y="948098"/>
            <a:chExt cx="5584372" cy="3461849"/>
          </a:xfrm>
        </p:grpSpPr>
        <p:sp>
          <p:nvSpPr>
            <p:cNvPr id="5" name="Freeform 4">
              <a:extLst>
                <a:ext uri="{FF2B5EF4-FFF2-40B4-BE49-F238E27FC236}">
                  <a16:creationId xmlns:a16="http://schemas.microsoft.com/office/drawing/2014/main" id="{82CDE3BF-D068-3044-8644-E904785BBAEF}"/>
                </a:ext>
              </a:extLst>
            </p:cNvPr>
            <p:cNvSpPr/>
            <p:nvPr/>
          </p:nvSpPr>
          <p:spPr>
            <a:xfrm>
              <a:off x="2895600" y="1242828"/>
              <a:ext cx="5584372" cy="882298"/>
            </a:xfrm>
            <a:custGeom>
              <a:avLst/>
              <a:gdLst>
                <a:gd name="connsiteX0" fmla="*/ 0 w 6096000"/>
                <a:gd name="connsiteY0" fmla="*/ 0 h 458202"/>
                <a:gd name="connsiteX1" fmla="*/ 6096000 w 6096000"/>
                <a:gd name="connsiteY1" fmla="*/ 0 h 458202"/>
                <a:gd name="connsiteX2" fmla="*/ 6096000 w 6096000"/>
                <a:gd name="connsiteY2" fmla="*/ 458202 h 458202"/>
                <a:gd name="connsiteX3" fmla="*/ 0 w 6096000"/>
                <a:gd name="connsiteY3" fmla="*/ 458202 h 458202"/>
                <a:gd name="connsiteX4" fmla="*/ 0 w 6096000"/>
                <a:gd name="connsiteY4" fmla="*/ 0 h 45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58202">
                  <a:moveTo>
                    <a:pt x="0" y="0"/>
                  </a:moveTo>
                  <a:lnTo>
                    <a:pt x="6096000" y="0"/>
                  </a:lnTo>
                  <a:lnTo>
                    <a:pt x="6096000" y="458202"/>
                  </a:lnTo>
                  <a:lnTo>
                    <a:pt x="0" y="458202"/>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166624" rIns="473117" bIns="99568" numCol="1" spcCol="1270" anchor="t" anchorCtr="0">
              <a:noAutofit/>
            </a:bodyPr>
            <a:lstStyle/>
            <a:p>
              <a:pPr marL="114300" lvl="1" indent="-114300" defTabSz="622300">
                <a:lnSpc>
                  <a:spcPct val="90000"/>
                </a:lnSpc>
                <a:spcBef>
                  <a:spcPct val="0"/>
                </a:spcBef>
                <a:spcAft>
                  <a:spcPct val="15000"/>
                </a:spcAft>
                <a:buChar char="•"/>
              </a:pPr>
              <a:r>
                <a:rPr lang="en-ID" sz="1400" dirty="0"/>
                <a:t>Applied Approach</a:t>
              </a:r>
            </a:p>
            <a:p>
              <a:pPr marL="114300" lvl="1" indent="-114300" defTabSz="622300">
                <a:lnSpc>
                  <a:spcPct val="90000"/>
                </a:lnSpc>
                <a:spcBef>
                  <a:spcPct val="0"/>
                </a:spcBef>
                <a:spcAft>
                  <a:spcPct val="15000"/>
                </a:spcAft>
                <a:buChar char="•"/>
              </a:pPr>
              <a:r>
                <a:rPr lang="en-ID" sz="1400" dirty="0"/>
                <a:t> </a:t>
              </a:r>
              <a:r>
                <a:rPr lang="en-ID" sz="1400" dirty="0" err="1"/>
                <a:t>dosen</a:t>
              </a:r>
              <a:r>
                <a:rPr lang="en-ID" sz="1400" dirty="0"/>
                <a:t> senior: </a:t>
              </a:r>
              <a:r>
                <a:rPr lang="en-ID" sz="1400" dirty="0" err="1"/>
                <a:t>memiliki</a:t>
              </a:r>
              <a:r>
                <a:rPr lang="en-ID" sz="1400" dirty="0"/>
                <a:t> </a:t>
              </a:r>
              <a:r>
                <a:rPr lang="en-ID" sz="1400" dirty="0" err="1"/>
                <a:t>wawasan</a:t>
              </a:r>
              <a:r>
                <a:rPr lang="en-ID" sz="1400" dirty="0"/>
                <a:t> dan </a:t>
              </a:r>
              <a:r>
                <a:rPr lang="en-ID" sz="1400" dirty="0" err="1"/>
                <a:t>ketrampilan</a:t>
              </a:r>
              <a:r>
                <a:rPr lang="en-ID" sz="1400" dirty="0"/>
                <a:t> </a:t>
              </a:r>
              <a:r>
                <a:rPr lang="en-ID" sz="1400" dirty="0" err="1"/>
                <a:t>untuk</a:t>
              </a:r>
              <a:r>
                <a:rPr lang="en-ID" sz="1400" dirty="0"/>
                <a:t> </a:t>
              </a:r>
              <a:r>
                <a:rPr lang="en-ID" sz="1400" dirty="0" err="1"/>
                <a:t>mengembangkan</a:t>
              </a:r>
              <a:r>
                <a:rPr lang="en-ID" sz="1400" dirty="0"/>
                <a:t> AA </a:t>
              </a:r>
              <a:r>
                <a:rPr lang="en-ID" sz="1400" dirty="0" err="1"/>
                <a:t>kualitas</a:t>
              </a:r>
              <a:r>
                <a:rPr lang="en-ID" sz="1400" dirty="0"/>
                <a:t> proses </a:t>
              </a:r>
              <a:r>
                <a:rPr lang="en-ID" sz="1400" dirty="0" err="1"/>
                <a:t>belajar</a:t>
              </a:r>
              <a:r>
                <a:rPr lang="en-ID" sz="1400" dirty="0"/>
                <a:t> dan </a:t>
              </a:r>
              <a:r>
                <a:rPr lang="en-ID" sz="1400" dirty="0" err="1"/>
                <a:t>hasil</a:t>
              </a:r>
              <a:r>
                <a:rPr lang="en-ID" sz="1400" dirty="0"/>
                <a:t> </a:t>
              </a:r>
              <a:r>
                <a:rPr lang="en-ID" sz="1400" dirty="0" err="1"/>
                <a:t>belajar</a:t>
              </a:r>
              <a:r>
                <a:rPr lang="en-ID" sz="1400" dirty="0"/>
                <a:t> </a:t>
              </a:r>
              <a:r>
                <a:rPr lang="en-ID" sz="1400" dirty="0" err="1"/>
                <a:t>mahasiswa</a:t>
              </a:r>
              <a:r>
                <a:rPr lang="en-ID" sz="1400" dirty="0"/>
                <a:t>.</a:t>
              </a:r>
              <a:endParaRPr lang="en-ID" sz="1400" kern="1200" dirty="0"/>
            </a:p>
          </p:txBody>
        </p:sp>
        <p:sp>
          <p:nvSpPr>
            <p:cNvPr id="12" name="Freeform 11">
              <a:extLst>
                <a:ext uri="{FF2B5EF4-FFF2-40B4-BE49-F238E27FC236}">
                  <a16:creationId xmlns:a16="http://schemas.microsoft.com/office/drawing/2014/main" id="{6AF210D4-94A1-FF41-A885-1540E8B5207A}"/>
                </a:ext>
              </a:extLst>
            </p:cNvPr>
            <p:cNvSpPr/>
            <p:nvPr/>
          </p:nvSpPr>
          <p:spPr>
            <a:xfrm>
              <a:off x="2895600" y="948098"/>
              <a:ext cx="2743200" cy="393424"/>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solidFill>
              <a:schemeClr val="accent1">
                <a:lumMod val="60000"/>
                <a:lumOff val="40000"/>
              </a:schemeClr>
            </a:solidFill>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AA</a:t>
              </a:r>
            </a:p>
          </p:txBody>
        </p:sp>
        <p:sp>
          <p:nvSpPr>
            <p:cNvPr id="13" name="Freeform 12">
              <a:extLst>
                <a:ext uri="{FF2B5EF4-FFF2-40B4-BE49-F238E27FC236}">
                  <a16:creationId xmlns:a16="http://schemas.microsoft.com/office/drawing/2014/main" id="{ADD1B4F6-CD24-FF4F-AFD8-E3B5FE5FA1ED}"/>
                </a:ext>
              </a:extLst>
            </p:cNvPr>
            <p:cNvSpPr/>
            <p:nvPr/>
          </p:nvSpPr>
          <p:spPr>
            <a:xfrm>
              <a:off x="2895600" y="2382222"/>
              <a:ext cx="5584372" cy="804816"/>
            </a:xfrm>
            <a:custGeom>
              <a:avLst/>
              <a:gdLst>
                <a:gd name="connsiteX0" fmla="*/ 0 w 6096000"/>
                <a:gd name="connsiteY0" fmla="*/ 0 h 732325"/>
                <a:gd name="connsiteX1" fmla="*/ 6096000 w 6096000"/>
                <a:gd name="connsiteY1" fmla="*/ 0 h 732325"/>
                <a:gd name="connsiteX2" fmla="*/ 6096000 w 6096000"/>
                <a:gd name="connsiteY2" fmla="*/ 732325 h 732325"/>
                <a:gd name="connsiteX3" fmla="*/ 0 w 6096000"/>
                <a:gd name="connsiteY3" fmla="*/ 732325 h 732325"/>
                <a:gd name="connsiteX4" fmla="*/ 0 w 6096000"/>
                <a:gd name="connsiteY4" fmla="*/ 0 h 73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732325">
                  <a:moveTo>
                    <a:pt x="0" y="0"/>
                  </a:moveTo>
                  <a:lnTo>
                    <a:pt x="6096000" y="0"/>
                  </a:lnTo>
                  <a:lnTo>
                    <a:pt x="6096000" y="732325"/>
                  </a:lnTo>
                  <a:lnTo>
                    <a:pt x="0" y="732325"/>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0000" tIns="251999" rIns="473117" bIns="99568" numCol="1" spcCol="1270" anchor="t" anchorCtr="0">
              <a:noAutofit/>
            </a:bodyPr>
            <a:lstStyle/>
            <a:p>
              <a:pPr marL="114300" lvl="1" indent="-114300" defTabSz="622300">
                <a:lnSpc>
                  <a:spcPct val="90000"/>
                </a:lnSpc>
                <a:spcBef>
                  <a:spcPct val="0"/>
                </a:spcBef>
                <a:spcAft>
                  <a:spcPct val="15000"/>
                </a:spcAft>
                <a:buChar char="•"/>
              </a:pPr>
              <a:r>
                <a:rPr lang="en-ID" sz="1400" dirty="0" err="1"/>
                <a:t>Peningkatan</a:t>
              </a:r>
              <a:r>
                <a:rPr lang="en-ID" sz="1400" dirty="0"/>
                <a:t> </a:t>
              </a:r>
              <a:r>
                <a:rPr lang="en-ID" sz="1400" dirty="0" err="1"/>
                <a:t>Ketrampilan</a:t>
              </a:r>
              <a:r>
                <a:rPr lang="en-ID" sz="1400" dirty="0"/>
                <a:t> </a:t>
              </a:r>
              <a:r>
                <a:rPr lang="en-ID" sz="1400" dirty="0" err="1"/>
                <a:t>dasar</a:t>
              </a:r>
              <a:r>
                <a:rPr lang="en-ID" sz="1400" dirty="0"/>
                <a:t> Teknik </a:t>
              </a:r>
              <a:r>
                <a:rPr lang="en-ID" sz="1400" dirty="0" err="1"/>
                <a:t>Instruksional</a:t>
              </a:r>
              <a:r>
                <a:rPr lang="en-ID" sz="1400" dirty="0"/>
                <a:t> • </a:t>
              </a:r>
              <a:r>
                <a:rPr lang="en-ID" sz="1400" dirty="0" err="1"/>
                <a:t>dosen</a:t>
              </a:r>
              <a:r>
                <a:rPr lang="en-ID" sz="1400" dirty="0"/>
                <a:t> </a:t>
              </a:r>
              <a:r>
                <a:rPr lang="en-ID" sz="1400" dirty="0" err="1"/>
                <a:t>pemula</a:t>
              </a:r>
              <a:r>
                <a:rPr lang="en-ID" sz="1400" dirty="0"/>
                <a:t>: </a:t>
              </a:r>
              <a:r>
                <a:rPr lang="en-ID" sz="1400" dirty="0" err="1"/>
                <a:t>menguasai</a:t>
              </a:r>
              <a:r>
                <a:rPr lang="en-ID" sz="1400" dirty="0"/>
                <a:t> </a:t>
              </a:r>
              <a:r>
                <a:rPr lang="en-ID" sz="1400" dirty="0" err="1"/>
                <a:t>konsep-konsep</a:t>
              </a:r>
              <a:r>
                <a:rPr lang="en-ID" sz="1400" dirty="0"/>
                <a:t> </a:t>
              </a:r>
              <a:r>
                <a:rPr lang="en-ID" sz="1400" dirty="0" err="1"/>
                <a:t>dasar</a:t>
              </a:r>
              <a:r>
                <a:rPr lang="en-ID" sz="1400" dirty="0"/>
                <a:t> </a:t>
              </a:r>
              <a:r>
                <a:rPr lang="en-ID" sz="1400" dirty="0" err="1"/>
                <a:t>dalam</a:t>
              </a:r>
              <a:r>
                <a:rPr lang="en-ID" sz="1400" dirty="0"/>
                <a:t> </a:t>
              </a:r>
              <a:r>
                <a:rPr lang="en-ID" sz="1400" dirty="0" err="1"/>
                <a:t>pembelajaran</a:t>
              </a:r>
              <a:r>
                <a:rPr lang="en-ID" sz="1400" dirty="0"/>
                <a:t> dan </a:t>
              </a:r>
              <a:r>
                <a:rPr lang="en-ID" sz="1400" dirty="0" err="1"/>
                <a:t>Pekerti</a:t>
              </a:r>
              <a:r>
                <a:rPr lang="en-ID" sz="1400" dirty="0"/>
                <a:t> </a:t>
              </a:r>
              <a:r>
                <a:rPr lang="en-ID" sz="1400" dirty="0" err="1"/>
                <a:t>memiliki</a:t>
              </a:r>
              <a:r>
                <a:rPr lang="en-ID" sz="1400" dirty="0"/>
                <a:t> </a:t>
              </a:r>
              <a:r>
                <a:rPr lang="en-ID" sz="1400" dirty="0" err="1"/>
                <a:t>kemampuan</a:t>
              </a:r>
              <a:r>
                <a:rPr lang="en-ID" sz="1400" dirty="0"/>
                <a:t> </a:t>
              </a:r>
              <a:r>
                <a:rPr lang="en-ID" sz="1400" dirty="0" err="1"/>
                <a:t>mengajar</a:t>
              </a:r>
              <a:r>
                <a:rPr lang="en-ID" sz="1400" dirty="0"/>
                <a:t> yang </a:t>
              </a:r>
              <a:r>
                <a:rPr lang="en-ID" sz="1400" dirty="0" err="1"/>
                <a:t>memadai</a:t>
              </a:r>
              <a:endParaRPr lang="en-US" sz="1400" kern="1200" dirty="0"/>
            </a:p>
          </p:txBody>
        </p:sp>
        <p:sp>
          <p:nvSpPr>
            <p:cNvPr id="14" name="Freeform 13">
              <a:extLst>
                <a:ext uri="{FF2B5EF4-FFF2-40B4-BE49-F238E27FC236}">
                  <a16:creationId xmlns:a16="http://schemas.microsoft.com/office/drawing/2014/main" id="{D28D216A-1999-FD48-9B6D-33B5BA4B130A}"/>
                </a:ext>
              </a:extLst>
            </p:cNvPr>
            <p:cNvSpPr/>
            <p:nvPr/>
          </p:nvSpPr>
          <p:spPr>
            <a:xfrm>
              <a:off x="2895600" y="2189321"/>
              <a:ext cx="2743200" cy="393425"/>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solidFill>
              <a:schemeClr val="accent1">
                <a:lumMod val="60000"/>
                <a:lumOff val="40000"/>
              </a:schemeClr>
            </a:solidFill>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marL="0" lvl="0" indent="0" algn="l" defTabSz="800100">
                <a:lnSpc>
                  <a:spcPct val="90000"/>
                </a:lnSpc>
                <a:spcBef>
                  <a:spcPct val="0"/>
                </a:spcBef>
                <a:spcAft>
                  <a:spcPct val="35000"/>
                </a:spcAft>
                <a:buNone/>
              </a:pPr>
              <a:r>
                <a:rPr lang="en-ID" sz="1800" kern="1200" dirty="0">
                  <a:solidFill>
                    <a:schemeClr val="tx1"/>
                  </a:solidFill>
                </a:rPr>
                <a:t>PEKERTI</a:t>
              </a:r>
            </a:p>
          </p:txBody>
        </p:sp>
        <p:sp>
          <p:nvSpPr>
            <p:cNvPr id="15" name="Freeform 14">
              <a:extLst>
                <a:ext uri="{FF2B5EF4-FFF2-40B4-BE49-F238E27FC236}">
                  <a16:creationId xmlns:a16="http://schemas.microsoft.com/office/drawing/2014/main" id="{07A4833E-551E-A147-9716-5C62BB2A0E11}"/>
                </a:ext>
              </a:extLst>
            </p:cNvPr>
            <p:cNvSpPr/>
            <p:nvPr/>
          </p:nvSpPr>
          <p:spPr>
            <a:xfrm>
              <a:off x="2895600" y="3419962"/>
              <a:ext cx="5584372" cy="989985"/>
            </a:xfrm>
            <a:custGeom>
              <a:avLst/>
              <a:gdLst>
                <a:gd name="connsiteX0" fmla="*/ 0 w 6096000"/>
                <a:gd name="connsiteY0" fmla="*/ 0 h 1102500"/>
                <a:gd name="connsiteX1" fmla="*/ 6096000 w 6096000"/>
                <a:gd name="connsiteY1" fmla="*/ 0 h 1102500"/>
                <a:gd name="connsiteX2" fmla="*/ 6096000 w 6096000"/>
                <a:gd name="connsiteY2" fmla="*/ 1102500 h 1102500"/>
                <a:gd name="connsiteX3" fmla="*/ 0 w 6096000"/>
                <a:gd name="connsiteY3" fmla="*/ 1102500 h 1102500"/>
                <a:gd name="connsiteX4" fmla="*/ 0 w 6096000"/>
                <a:gd name="connsiteY4" fmla="*/ 0 h 110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102500">
                  <a:moveTo>
                    <a:pt x="0" y="0"/>
                  </a:moveTo>
                  <a:lnTo>
                    <a:pt x="6096000" y="0"/>
                  </a:lnTo>
                  <a:lnTo>
                    <a:pt x="6096000" y="1102500"/>
                  </a:lnTo>
                  <a:lnTo>
                    <a:pt x="0" y="1102500"/>
                  </a:lnTo>
                  <a:lnTo>
                    <a:pt x="0" y="0"/>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6000" tIns="396000" rIns="0" bIns="0" numCol="1" spcCol="1270" anchor="t" anchorCtr="0">
              <a:noAutofit/>
            </a:bodyPr>
            <a:lstStyle/>
            <a:p>
              <a:pPr marL="114300" lvl="1" indent="-114300" defTabSz="622300">
                <a:lnSpc>
                  <a:spcPct val="90000"/>
                </a:lnSpc>
                <a:spcBef>
                  <a:spcPct val="0"/>
                </a:spcBef>
                <a:spcAft>
                  <a:spcPct val="15000"/>
                </a:spcAft>
                <a:buChar char="•"/>
              </a:pPr>
              <a:r>
                <a:rPr lang="en-ID" sz="1400" dirty="0" err="1"/>
                <a:t>pelatihan</a:t>
              </a:r>
              <a:r>
                <a:rPr lang="en-ID" sz="1400" dirty="0"/>
                <a:t> </a:t>
              </a:r>
              <a:r>
                <a:rPr lang="en-ID" sz="1400" dirty="0" err="1"/>
                <a:t>dalam</a:t>
              </a:r>
              <a:r>
                <a:rPr lang="en-ID" sz="1400" dirty="0"/>
                <a:t> </a:t>
              </a:r>
              <a:r>
                <a:rPr lang="en-ID" sz="1400" dirty="0" err="1"/>
                <a:t>rangka</a:t>
              </a:r>
              <a:r>
                <a:rPr lang="en-ID" sz="1400" dirty="0"/>
                <a:t> </a:t>
              </a:r>
              <a:r>
                <a:rPr lang="en-ID" sz="1400" dirty="0" err="1"/>
                <a:t>peningkatan</a:t>
              </a:r>
              <a:r>
                <a:rPr lang="en-ID" sz="1400" dirty="0"/>
                <a:t> </a:t>
              </a:r>
              <a:r>
                <a:rPr lang="en-ID" sz="1400" dirty="0" err="1"/>
                <a:t>kompetensi</a:t>
              </a:r>
              <a:r>
                <a:rPr lang="en-ID" sz="1400" dirty="0"/>
                <a:t> professional </a:t>
              </a:r>
              <a:r>
                <a:rPr lang="en-ID" sz="1400" dirty="0" err="1"/>
                <a:t>dosen</a:t>
              </a:r>
              <a:r>
                <a:rPr lang="en-ID" sz="1400" dirty="0"/>
                <a:t> </a:t>
              </a:r>
              <a:r>
                <a:rPr lang="en-ID" sz="1400" dirty="0" err="1"/>
                <a:t>dalam</a:t>
              </a:r>
              <a:r>
                <a:rPr lang="en-ID" sz="1400" dirty="0"/>
                <a:t> </a:t>
              </a:r>
              <a:r>
                <a:rPr lang="en-ID" sz="1400" dirty="0" err="1"/>
                <a:t>memangku</a:t>
              </a:r>
              <a:r>
                <a:rPr lang="en-ID" sz="1400" dirty="0"/>
                <a:t> </a:t>
              </a:r>
              <a:r>
                <a:rPr lang="en-ID" sz="1400" dirty="0" err="1"/>
                <a:t>jabatan</a:t>
              </a:r>
              <a:r>
                <a:rPr lang="en-ID" sz="1400" dirty="0"/>
                <a:t> </a:t>
              </a:r>
              <a:r>
                <a:rPr lang="en-ID" sz="1400" dirty="0" err="1"/>
                <a:t>funsional</a:t>
              </a:r>
              <a:r>
                <a:rPr lang="en-ID" sz="1400" dirty="0"/>
                <a:t>, </a:t>
              </a:r>
              <a:r>
                <a:rPr lang="en-ID" sz="1400" dirty="0" err="1"/>
                <a:t>terutama</a:t>
              </a:r>
              <a:r>
                <a:rPr lang="en-ID" sz="1400" dirty="0"/>
                <a:t> </a:t>
              </a:r>
              <a:r>
                <a:rPr lang="en-ID" sz="1400" dirty="0" err="1"/>
                <a:t>dalam</a:t>
              </a:r>
              <a:r>
                <a:rPr lang="en-ID" sz="1400" dirty="0"/>
                <a:t> </a:t>
              </a:r>
              <a:r>
                <a:rPr lang="en-ID" sz="1400" dirty="0" err="1"/>
                <a:t>peningkatan</a:t>
              </a:r>
              <a:r>
                <a:rPr lang="en-ID" sz="1400" dirty="0"/>
                <a:t> </a:t>
              </a:r>
              <a:r>
                <a:rPr lang="en-ID" sz="1400" dirty="0" err="1"/>
                <a:t>ketrampilan</a:t>
              </a:r>
              <a:r>
                <a:rPr lang="en-ID" sz="1400" dirty="0"/>
                <a:t> </a:t>
              </a:r>
              <a:r>
                <a:rPr lang="en-ID" sz="1400" dirty="0" err="1"/>
                <a:t>Fungsi</a:t>
              </a:r>
              <a:r>
                <a:rPr lang="en-ID" sz="1400" dirty="0"/>
                <a:t> </a:t>
              </a:r>
              <a:r>
                <a:rPr lang="en-ID" sz="1400" dirty="0" err="1"/>
                <a:t>pedagogis</a:t>
              </a:r>
              <a:endParaRPr lang="en-US" sz="1400" kern="1200" dirty="0"/>
            </a:p>
          </p:txBody>
        </p:sp>
        <p:sp>
          <p:nvSpPr>
            <p:cNvPr id="16" name="Freeform 15">
              <a:extLst>
                <a:ext uri="{FF2B5EF4-FFF2-40B4-BE49-F238E27FC236}">
                  <a16:creationId xmlns:a16="http://schemas.microsoft.com/office/drawing/2014/main" id="{BCDB07EE-7D08-574D-8ED0-88ABB2BC9871}"/>
                </a:ext>
              </a:extLst>
            </p:cNvPr>
            <p:cNvSpPr/>
            <p:nvPr/>
          </p:nvSpPr>
          <p:spPr>
            <a:xfrm>
              <a:off x="2895600" y="3255044"/>
              <a:ext cx="2743200" cy="393296"/>
            </a:xfrm>
            <a:custGeom>
              <a:avLst/>
              <a:gdLst>
                <a:gd name="connsiteX0" fmla="*/ 0 w 4267200"/>
                <a:gd name="connsiteY0" fmla="*/ 98402 h 590400"/>
                <a:gd name="connsiteX1" fmla="*/ 98402 w 4267200"/>
                <a:gd name="connsiteY1" fmla="*/ 0 h 590400"/>
                <a:gd name="connsiteX2" fmla="*/ 4168798 w 4267200"/>
                <a:gd name="connsiteY2" fmla="*/ 0 h 590400"/>
                <a:gd name="connsiteX3" fmla="*/ 4267200 w 4267200"/>
                <a:gd name="connsiteY3" fmla="*/ 98402 h 590400"/>
                <a:gd name="connsiteX4" fmla="*/ 4267200 w 4267200"/>
                <a:gd name="connsiteY4" fmla="*/ 491998 h 590400"/>
                <a:gd name="connsiteX5" fmla="*/ 4168798 w 4267200"/>
                <a:gd name="connsiteY5" fmla="*/ 590400 h 590400"/>
                <a:gd name="connsiteX6" fmla="*/ 98402 w 4267200"/>
                <a:gd name="connsiteY6" fmla="*/ 590400 h 590400"/>
                <a:gd name="connsiteX7" fmla="*/ 0 w 4267200"/>
                <a:gd name="connsiteY7" fmla="*/ 491998 h 590400"/>
                <a:gd name="connsiteX8" fmla="*/ 0 w 42672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590400">
                  <a:moveTo>
                    <a:pt x="0" y="98402"/>
                  </a:moveTo>
                  <a:cubicBezTo>
                    <a:pt x="0" y="44056"/>
                    <a:pt x="44056" y="0"/>
                    <a:pt x="98402" y="0"/>
                  </a:cubicBezTo>
                  <a:lnTo>
                    <a:pt x="4168798" y="0"/>
                  </a:lnTo>
                  <a:cubicBezTo>
                    <a:pt x="4223144" y="0"/>
                    <a:pt x="4267200" y="44056"/>
                    <a:pt x="4267200" y="98402"/>
                  </a:cubicBezTo>
                  <a:lnTo>
                    <a:pt x="4267200" y="491998"/>
                  </a:lnTo>
                  <a:cubicBezTo>
                    <a:pt x="4267200" y="546344"/>
                    <a:pt x="4223144" y="590400"/>
                    <a:pt x="4168798" y="590400"/>
                  </a:cubicBezTo>
                  <a:lnTo>
                    <a:pt x="98402" y="590400"/>
                  </a:lnTo>
                  <a:cubicBezTo>
                    <a:pt x="44056" y="590400"/>
                    <a:pt x="0" y="546344"/>
                    <a:pt x="0" y="491998"/>
                  </a:cubicBezTo>
                  <a:lnTo>
                    <a:pt x="0" y="98402"/>
                  </a:lnTo>
                  <a:close/>
                </a:path>
              </a:pathLst>
            </a:custGeom>
            <a:solidFill>
              <a:schemeClr val="accent1">
                <a:lumMod val="60000"/>
                <a:lumOff val="40000"/>
              </a:schemeClr>
            </a:solidFill>
            <a:ln>
              <a:noFill/>
            </a:ln>
            <a:effectLst>
              <a:outerShdw blurRad="50800" dist="38100" dir="2700000" sx="102000" sy="102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111" tIns="28821" rIns="190111" bIns="28821" numCol="1" spcCol="1270" anchor="ctr" anchorCtr="0">
              <a:noAutofit/>
            </a:bodyPr>
            <a:lstStyle/>
            <a:p>
              <a:pPr lvl="0" defTabSz="800100">
                <a:lnSpc>
                  <a:spcPct val="90000"/>
                </a:lnSpc>
                <a:spcBef>
                  <a:spcPct val="0"/>
                </a:spcBef>
                <a:spcAft>
                  <a:spcPct val="35000"/>
                </a:spcAft>
              </a:pPr>
              <a:r>
                <a:rPr lang="en-ID" dirty="0">
                  <a:solidFill>
                    <a:schemeClr val="tx1"/>
                  </a:solidFill>
                </a:rPr>
                <a:t>FUNGSI</a:t>
              </a:r>
              <a:endParaRPr lang="en-US" sz="1800" kern="1200" dirty="0">
                <a:solidFill>
                  <a:schemeClr val="tx1"/>
                </a:solidFill>
              </a:endParaRPr>
            </a:p>
          </p:txBody>
        </p:sp>
      </p:grpSp>
    </p:spTree>
    <p:extLst>
      <p:ext uri="{BB962C8B-B14F-4D97-AF65-F5344CB8AC3E}">
        <p14:creationId xmlns:p14="http://schemas.microsoft.com/office/powerpoint/2010/main" val="17262916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Teardrop 8"/>
          <p:cNvSpPr/>
          <p:nvPr/>
        </p:nvSpPr>
        <p:spPr>
          <a:xfrm flipH="1">
            <a:off x="0" y="-21801"/>
            <a:ext cx="5715000" cy="5006056"/>
          </a:xfrm>
          <a:prstGeom prst="teardrop">
            <a:avLst/>
          </a:prstGeom>
          <a:blipFill>
            <a:blip r:embed="rId3">
              <a:alphaModFix amt="35000"/>
              <a:extLst>
                <a:ext uri="{BEBA8EAE-BF5A-486C-A8C5-ECC9F3942E4B}">
                  <a14:imgProps xmlns:a14="http://schemas.microsoft.com/office/drawing/2010/main">
                    <a14:imgLayer r:embed="rId4">
                      <a14:imgEffect>
                        <a14:colorTemperature colorTemp="47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p:cNvSpPr>
            <a:spLocks noGrp="1"/>
          </p:cNvSpPr>
          <p:nvPr>
            <p:ph type="title"/>
          </p:nvPr>
        </p:nvSpPr>
        <p:spPr>
          <a:xfrm>
            <a:off x="2895600" y="-171450"/>
            <a:ext cx="6512949" cy="1085850"/>
          </a:xfrm>
        </p:spPr>
        <p:txBody>
          <a:bodyPr>
            <a:normAutofit/>
          </a:bodyPr>
          <a:lstStyle/>
          <a:p>
            <a:pPr algn="l">
              <a:spcBef>
                <a:spcPts val="0"/>
              </a:spcBef>
            </a:pPr>
            <a:r>
              <a:rPr lang="en-US" sz="3000" b="1" dirty="0">
                <a:solidFill>
                  <a:schemeClr val="tx1"/>
                </a:solidFill>
                <a:latin typeface="Calibri" panose="020F0502020204030204" pitchFamily="34" charset="0"/>
                <a:cs typeface="Calibri" panose="020F0502020204030204" pitchFamily="34" charset="0"/>
              </a:rPr>
              <a:t>PENGEMBANGAN AA DAN PEKERTI</a:t>
            </a:r>
            <a:endParaRPr lang="en-US" sz="4050" dirty="0">
              <a:solidFill>
                <a:schemeClr val="tx1"/>
              </a:solidFill>
              <a:latin typeface="Calibri" panose="020F0502020204030204" pitchFamily="34" charset="0"/>
              <a:cs typeface="Calibri" panose="020F0502020204030204" pitchFamily="34" charset="0"/>
            </a:endParaRPr>
          </a:p>
        </p:txBody>
      </p:sp>
      <p:pic>
        <p:nvPicPr>
          <p:cNvPr id="7" name="Picture 2" descr="C:\Users\Toshiba\Pictures\2019-08-23_09095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0298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5A0D4D97-F99A-BD42-B673-D778CA0B83C7}"/>
              </a:ext>
            </a:extLst>
          </p:cNvPr>
          <p:cNvGrpSpPr/>
          <p:nvPr/>
        </p:nvGrpSpPr>
        <p:grpSpPr>
          <a:xfrm>
            <a:off x="2857500" y="802961"/>
            <a:ext cx="6019801" cy="3673789"/>
            <a:chOff x="2895600" y="807772"/>
            <a:chExt cx="6019801" cy="3673789"/>
          </a:xfrm>
        </p:grpSpPr>
        <p:grpSp>
          <p:nvGrpSpPr>
            <p:cNvPr id="24" name="Group 23">
              <a:extLst>
                <a:ext uri="{FF2B5EF4-FFF2-40B4-BE49-F238E27FC236}">
                  <a16:creationId xmlns:a16="http://schemas.microsoft.com/office/drawing/2014/main" id="{0545E75D-9057-2943-91C8-AD0FE7844FB8}"/>
                </a:ext>
              </a:extLst>
            </p:cNvPr>
            <p:cNvGrpSpPr/>
            <p:nvPr/>
          </p:nvGrpSpPr>
          <p:grpSpPr>
            <a:xfrm>
              <a:off x="3200400" y="857440"/>
              <a:ext cx="5715001" cy="3624121"/>
              <a:chOff x="3200400" y="857440"/>
              <a:chExt cx="5715001" cy="3624121"/>
            </a:xfrm>
          </p:grpSpPr>
          <p:grpSp>
            <p:nvGrpSpPr>
              <p:cNvPr id="3" name="Group 2">
                <a:extLst>
                  <a:ext uri="{FF2B5EF4-FFF2-40B4-BE49-F238E27FC236}">
                    <a16:creationId xmlns:a16="http://schemas.microsoft.com/office/drawing/2014/main" id="{9242233A-6FCF-4D4F-970B-1E1BBF1AC58A}"/>
                  </a:ext>
                </a:extLst>
              </p:cNvPr>
              <p:cNvGrpSpPr/>
              <p:nvPr/>
            </p:nvGrpSpPr>
            <p:grpSpPr>
              <a:xfrm>
                <a:off x="3200400" y="857440"/>
                <a:ext cx="5715001" cy="2297279"/>
                <a:chOff x="3200400" y="857440"/>
                <a:chExt cx="5715001" cy="2297279"/>
              </a:xfrm>
            </p:grpSpPr>
            <p:sp>
              <p:nvSpPr>
                <p:cNvPr id="17" name="Freeform 16">
                  <a:extLst>
                    <a:ext uri="{FF2B5EF4-FFF2-40B4-BE49-F238E27FC236}">
                      <a16:creationId xmlns:a16="http://schemas.microsoft.com/office/drawing/2014/main" id="{22D91AE8-18D8-C94A-AE7C-E8E2F586D97C}"/>
                    </a:ext>
                  </a:extLst>
                </p:cNvPr>
                <p:cNvSpPr/>
                <p:nvPr/>
              </p:nvSpPr>
              <p:spPr>
                <a:xfrm>
                  <a:off x="3200400" y="857440"/>
                  <a:ext cx="5715001" cy="554021"/>
                </a:xfrm>
                <a:custGeom>
                  <a:avLst/>
                  <a:gdLst>
                    <a:gd name="connsiteX0" fmla="*/ 0 w 5514013"/>
                    <a:gd name="connsiteY0" fmla="*/ 0 h 762761"/>
                    <a:gd name="connsiteX1" fmla="*/ 5514013 w 5514013"/>
                    <a:gd name="connsiteY1" fmla="*/ 0 h 762761"/>
                    <a:gd name="connsiteX2" fmla="*/ 5514013 w 5514013"/>
                    <a:gd name="connsiteY2" fmla="*/ 762761 h 762761"/>
                    <a:gd name="connsiteX3" fmla="*/ 0 w 5514013"/>
                    <a:gd name="connsiteY3" fmla="*/ 762761 h 762761"/>
                    <a:gd name="connsiteX4" fmla="*/ 0 w 5514013"/>
                    <a:gd name="connsiteY4" fmla="*/ 0 h 76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013" h="762761">
                      <a:moveTo>
                        <a:pt x="0" y="0"/>
                      </a:moveTo>
                      <a:lnTo>
                        <a:pt x="5514013" y="0"/>
                      </a:lnTo>
                      <a:lnTo>
                        <a:pt x="5514013" y="762761"/>
                      </a:lnTo>
                      <a:lnTo>
                        <a:pt x="0" y="762761"/>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442" tIns="33020" rIns="33020" bIns="33020" numCol="1" spcCol="1270" anchor="ctr" anchorCtr="0">
                  <a:noAutofit/>
                </a:bodyPr>
                <a:lstStyle/>
                <a:p>
                  <a:pPr marL="0" lvl="0" indent="0" algn="l" defTabSz="577850">
                    <a:lnSpc>
                      <a:spcPct val="90000"/>
                    </a:lnSpc>
                    <a:spcBef>
                      <a:spcPct val="0"/>
                    </a:spcBef>
                    <a:spcAft>
                      <a:spcPct val="35000"/>
                    </a:spcAft>
                    <a:buNone/>
                  </a:pPr>
                  <a:r>
                    <a:rPr lang="en-ID" kern="1200" dirty="0">
                      <a:solidFill>
                        <a:schemeClr val="tx1"/>
                      </a:solidFill>
                    </a:rPr>
                    <a:t>Program AA </a:t>
                  </a:r>
                  <a:r>
                    <a:rPr lang="en-ID" kern="1200" dirty="0" err="1">
                      <a:solidFill>
                        <a:schemeClr val="tx1"/>
                      </a:solidFill>
                    </a:rPr>
                    <a:t>dikembangkan</a:t>
                  </a:r>
                  <a:r>
                    <a:rPr lang="en-ID" kern="1200" dirty="0">
                      <a:solidFill>
                        <a:schemeClr val="tx1"/>
                      </a:solidFill>
                    </a:rPr>
                    <a:t> </a:t>
                  </a:r>
                  <a:r>
                    <a:rPr lang="en-ID" kern="1200" dirty="0" err="1">
                      <a:solidFill>
                        <a:schemeClr val="tx1"/>
                      </a:solidFill>
                    </a:rPr>
                    <a:t>sejak</a:t>
                  </a:r>
                  <a:r>
                    <a:rPr lang="en-ID" kern="1200" dirty="0">
                      <a:solidFill>
                        <a:schemeClr val="tx1"/>
                      </a:solidFill>
                    </a:rPr>
                    <a:t> </a:t>
                  </a:r>
                  <a:r>
                    <a:rPr lang="en-ID" kern="1200" dirty="0" err="1">
                      <a:solidFill>
                        <a:schemeClr val="tx1"/>
                      </a:solidFill>
                    </a:rPr>
                    <a:t>tahun</a:t>
                  </a:r>
                  <a:r>
                    <a:rPr lang="en-ID" kern="1200" dirty="0">
                      <a:solidFill>
                        <a:schemeClr val="tx1"/>
                      </a:solidFill>
                    </a:rPr>
                    <a:t> 1987</a:t>
                  </a:r>
                  <a:endParaRPr lang="en-US" kern="1200" dirty="0">
                    <a:solidFill>
                      <a:schemeClr val="tx1"/>
                    </a:solidFill>
                  </a:endParaRPr>
                </a:p>
              </p:txBody>
            </p:sp>
            <p:sp>
              <p:nvSpPr>
                <p:cNvPr id="19" name="Freeform 18">
                  <a:extLst>
                    <a:ext uri="{FF2B5EF4-FFF2-40B4-BE49-F238E27FC236}">
                      <a16:creationId xmlns:a16="http://schemas.microsoft.com/office/drawing/2014/main" id="{509C66CF-FEC4-AF44-A659-F5587AC3638F}"/>
                    </a:ext>
                  </a:extLst>
                </p:cNvPr>
                <p:cNvSpPr/>
                <p:nvPr/>
              </p:nvSpPr>
              <p:spPr>
                <a:xfrm>
                  <a:off x="3200401" y="1504950"/>
                  <a:ext cx="5715000" cy="762761"/>
                </a:xfrm>
                <a:custGeom>
                  <a:avLst/>
                  <a:gdLst>
                    <a:gd name="connsiteX0" fmla="*/ 0 w 5236749"/>
                    <a:gd name="connsiteY0" fmla="*/ 0 h 762761"/>
                    <a:gd name="connsiteX1" fmla="*/ 5236749 w 5236749"/>
                    <a:gd name="connsiteY1" fmla="*/ 0 h 762761"/>
                    <a:gd name="connsiteX2" fmla="*/ 5236749 w 5236749"/>
                    <a:gd name="connsiteY2" fmla="*/ 762761 h 762761"/>
                    <a:gd name="connsiteX3" fmla="*/ 0 w 5236749"/>
                    <a:gd name="connsiteY3" fmla="*/ 762761 h 762761"/>
                    <a:gd name="connsiteX4" fmla="*/ 0 w 5236749"/>
                    <a:gd name="connsiteY4" fmla="*/ 0 h 76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6749" h="762761">
                      <a:moveTo>
                        <a:pt x="0" y="0"/>
                      </a:moveTo>
                      <a:lnTo>
                        <a:pt x="5236749" y="0"/>
                      </a:lnTo>
                      <a:lnTo>
                        <a:pt x="5236749" y="762761"/>
                      </a:lnTo>
                      <a:lnTo>
                        <a:pt x="0" y="762761"/>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442" tIns="33020" rIns="33020" bIns="33020" numCol="1" spcCol="1270" anchor="ctr" anchorCtr="0">
                  <a:noAutofit/>
                </a:bodyPr>
                <a:lstStyle/>
                <a:p>
                  <a:pPr marL="0" lvl="0" indent="0" algn="l" defTabSz="577850">
                    <a:lnSpc>
                      <a:spcPct val="90000"/>
                    </a:lnSpc>
                    <a:spcBef>
                      <a:spcPct val="0"/>
                    </a:spcBef>
                    <a:spcAft>
                      <a:spcPct val="35000"/>
                    </a:spcAft>
                    <a:buNone/>
                  </a:pPr>
                  <a:r>
                    <a:rPr lang="en-ID" kern="1200" dirty="0">
                      <a:solidFill>
                        <a:schemeClr val="tx1"/>
                      </a:solidFill>
                    </a:rPr>
                    <a:t>Program PEKERTI </a:t>
                  </a:r>
                  <a:r>
                    <a:rPr lang="en-ID" kern="1200" dirty="0" err="1">
                      <a:solidFill>
                        <a:schemeClr val="tx1"/>
                      </a:solidFill>
                    </a:rPr>
                    <a:t>dikembangkan</a:t>
                  </a:r>
                  <a:r>
                    <a:rPr lang="en-ID" kern="1200" dirty="0">
                      <a:solidFill>
                        <a:schemeClr val="tx1"/>
                      </a:solidFill>
                    </a:rPr>
                    <a:t> </a:t>
                  </a:r>
                  <a:r>
                    <a:rPr lang="en-ID" kern="1200" dirty="0" err="1">
                      <a:solidFill>
                        <a:schemeClr val="tx1"/>
                      </a:solidFill>
                    </a:rPr>
                    <a:t>sejak</a:t>
                  </a:r>
                  <a:r>
                    <a:rPr lang="en-ID" kern="1200" dirty="0">
                      <a:solidFill>
                        <a:schemeClr val="tx1"/>
                      </a:solidFill>
                    </a:rPr>
                    <a:t> </a:t>
                  </a:r>
                  <a:r>
                    <a:rPr lang="en-ID" kern="1200" dirty="0" err="1">
                      <a:solidFill>
                        <a:schemeClr val="tx1"/>
                      </a:solidFill>
                    </a:rPr>
                    <a:t>tahun</a:t>
                  </a:r>
                  <a:r>
                    <a:rPr lang="en-ID" kern="1200" dirty="0">
                      <a:solidFill>
                        <a:schemeClr val="tx1"/>
                      </a:solidFill>
                    </a:rPr>
                    <a:t> 1993</a:t>
                  </a:r>
                  <a:endParaRPr lang="en-US" kern="1200" dirty="0">
                    <a:solidFill>
                      <a:schemeClr val="tx1"/>
                    </a:solidFill>
                  </a:endParaRPr>
                </a:p>
              </p:txBody>
            </p:sp>
            <p:sp>
              <p:nvSpPr>
                <p:cNvPr id="21" name="Freeform 20">
                  <a:extLst>
                    <a:ext uri="{FF2B5EF4-FFF2-40B4-BE49-F238E27FC236}">
                      <a16:creationId xmlns:a16="http://schemas.microsoft.com/office/drawing/2014/main" id="{ECAF019C-73AA-F947-A4D9-ACD30456ACFC}"/>
                    </a:ext>
                  </a:extLst>
                </p:cNvPr>
                <p:cNvSpPr/>
                <p:nvPr/>
              </p:nvSpPr>
              <p:spPr>
                <a:xfrm>
                  <a:off x="3200401" y="2343150"/>
                  <a:ext cx="5715000" cy="811569"/>
                </a:xfrm>
                <a:custGeom>
                  <a:avLst/>
                  <a:gdLst>
                    <a:gd name="connsiteX0" fmla="*/ 0 w 5514013"/>
                    <a:gd name="connsiteY0" fmla="*/ 0 h 762761"/>
                    <a:gd name="connsiteX1" fmla="*/ 5514013 w 5514013"/>
                    <a:gd name="connsiteY1" fmla="*/ 0 h 762761"/>
                    <a:gd name="connsiteX2" fmla="*/ 5514013 w 5514013"/>
                    <a:gd name="connsiteY2" fmla="*/ 762761 h 762761"/>
                    <a:gd name="connsiteX3" fmla="*/ 0 w 5514013"/>
                    <a:gd name="connsiteY3" fmla="*/ 762761 h 762761"/>
                    <a:gd name="connsiteX4" fmla="*/ 0 w 5514013"/>
                    <a:gd name="connsiteY4" fmla="*/ 0 h 76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013" h="762761">
                      <a:moveTo>
                        <a:pt x="0" y="0"/>
                      </a:moveTo>
                      <a:lnTo>
                        <a:pt x="5514013" y="0"/>
                      </a:lnTo>
                      <a:lnTo>
                        <a:pt x="5514013" y="762761"/>
                      </a:lnTo>
                      <a:lnTo>
                        <a:pt x="0" y="762761"/>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442" tIns="33020" rIns="33020" bIns="33020" numCol="1" spcCol="1270" anchor="ctr" anchorCtr="0">
                  <a:noAutofit/>
                </a:bodyPr>
                <a:lstStyle/>
                <a:p>
                  <a:pPr marL="0" lvl="0" indent="0" algn="l" defTabSz="577850">
                    <a:lnSpc>
                      <a:spcPct val="90000"/>
                    </a:lnSpc>
                    <a:spcBef>
                      <a:spcPct val="0"/>
                    </a:spcBef>
                    <a:spcAft>
                      <a:spcPct val="35000"/>
                    </a:spcAft>
                    <a:buNone/>
                  </a:pPr>
                  <a:r>
                    <a:rPr lang="en-ID" kern="1200" dirty="0" err="1">
                      <a:solidFill>
                        <a:schemeClr val="tx1"/>
                      </a:solidFill>
                    </a:rPr>
                    <a:t>Perlu</a:t>
                  </a:r>
                  <a:r>
                    <a:rPr lang="en-ID" kern="1200" dirty="0">
                      <a:solidFill>
                        <a:schemeClr val="tx1"/>
                      </a:solidFill>
                    </a:rPr>
                    <a:t> </a:t>
                  </a:r>
                  <a:r>
                    <a:rPr lang="en-ID" kern="1200" dirty="0" err="1">
                      <a:solidFill>
                        <a:schemeClr val="tx1"/>
                      </a:solidFill>
                    </a:rPr>
                    <a:t>adanya</a:t>
                  </a:r>
                  <a:r>
                    <a:rPr lang="en-ID" kern="1200" dirty="0">
                      <a:solidFill>
                        <a:schemeClr val="tx1"/>
                      </a:solidFill>
                    </a:rPr>
                    <a:t> </a:t>
                  </a:r>
                  <a:r>
                    <a:rPr lang="en-ID" kern="1200" dirty="0" err="1">
                      <a:solidFill>
                        <a:schemeClr val="tx1"/>
                      </a:solidFill>
                    </a:rPr>
                    <a:t>perubahan</a:t>
                  </a:r>
                  <a:r>
                    <a:rPr lang="en-ID" kern="1200" dirty="0">
                      <a:solidFill>
                        <a:schemeClr val="tx1"/>
                      </a:solidFill>
                    </a:rPr>
                    <a:t> dan </a:t>
                  </a:r>
                  <a:r>
                    <a:rPr lang="en-ID" kern="1200" dirty="0" err="1">
                      <a:solidFill>
                        <a:schemeClr val="tx1"/>
                      </a:solidFill>
                    </a:rPr>
                    <a:t>adaptasi</a:t>
                  </a:r>
                  <a:r>
                    <a:rPr lang="en-ID" kern="1200" dirty="0">
                      <a:solidFill>
                        <a:schemeClr val="tx1"/>
                      </a:solidFill>
                    </a:rPr>
                    <a:t> yang </a:t>
                  </a:r>
                  <a:r>
                    <a:rPr lang="en-ID" kern="1200" dirty="0" err="1">
                      <a:solidFill>
                        <a:schemeClr val="tx1"/>
                      </a:solidFill>
                    </a:rPr>
                    <a:t>dilakukan</a:t>
                  </a:r>
                  <a:r>
                    <a:rPr lang="en-ID" kern="1200" dirty="0">
                      <a:solidFill>
                        <a:schemeClr val="tx1"/>
                      </a:solidFill>
                    </a:rPr>
                    <a:t> </a:t>
                  </a:r>
                  <a:r>
                    <a:rPr lang="en-ID" kern="1200" dirty="0" err="1">
                      <a:solidFill>
                        <a:schemeClr val="tx1"/>
                      </a:solidFill>
                    </a:rPr>
                    <a:t>terhadap</a:t>
                  </a:r>
                  <a:r>
                    <a:rPr lang="en-ID" kern="1200" dirty="0">
                      <a:solidFill>
                        <a:schemeClr val="tx1"/>
                      </a:solidFill>
                    </a:rPr>
                    <a:t> program PEKERTI dan AA yang </a:t>
                  </a:r>
                  <a:r>
                    <a:rPr lang="en-ID" kern="1200" dirty="0" err="1">
                      <a:solidFill>
                        <a:schemeClr val="tx1"/>
                      </a:solidFill>
                    </a:rPr>
                    <a:t>terstandar</a:t>
                  </a:r>
                  <a:r>
                    <a:rPr lang="en-ID" kern="1200" dirty="0">
                      <a:solidFill>
                        <a:schemeClr val="tx1"/>
                      </a:solidFill>
                    </a:rPr>
                    <a:t>.</a:t>
                  </a:r>
                  <a:endParaRPr lang="en-US" kern="1200" dirty="0">
                    <a:solidFill>
                      <a:schemeClr val="tx1"/>
                    </a:solidFill>
                  </a:endParaRPr>
                </a:p>
              </p:txBody>
            </p:sp>
          </p:grpSp>
          <p:sp>
            <p:nvSpPr>
              <p:cNvPr id="23" name="Freeform 22">
                <a:extLst>
                  <a:ext uri="{FF2B5EF4-FFF2-40B4-BE49-F238E27FC236}">
                    <a16:creationId xmlns:a16="http://schemas.microsoft.com/office/drawing/2014/main" id="{50A6B587-52BE-604A-8DA1-BF754C3BADB5}"/>
                  </a:ext>
                </a:extLst>
              </p:cNvPr>
              <p:cNvSpPr/>
              <p:nvPr/>
            </p:nvSpPr>
            <p:spPr>
              <a:xfrm>
                <a:off x="3200400" y="3230975"/>
                <a:ext cx="5715001" cy="1250586"/>
              </a:xfrm>
              <a:custGeom>
                <a:avLst/>
                <a:gdLst>
                  <a:gd name="connsiteX0" fmla="*/ 0 w 5236749"/>
                  <a:gd name="connsiteY0" fmla="*/ 0 h 762761"/>
                  <a:gd name="connsiteX1" fmla="*/ 5236749 w 5236749"/>
                  <a:gd name="connsiteY1" fmla="*/ 0 h 762761"/>
                  <a:gd name="connsiteX2" fmla="*/ 5236749 w 5236749"/>
                  <a:gd name="connsiteY2" fmla="*/ 762761 h 762761"/>
                  <a:gd name="connsiteX3" fmla="*/ 0 w 5236749"/>
                  <a:gd name="connsiteY3" fmla="*/ 762761 h 762761"/>
                  <a:gd name="connsiteX4" fmla="*/ 0 w 5236749"/>
                  <a:gd name="connsiteY4" fmla="*/ 0 h 76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6749" h="762761">
                    <a:moveTo>
                      <a:pt x="0" y="0"/>
                    </a:moveTo>
                    <a:lnTo>
                      <a:pt x="5236749" y="0"/>
                    </a:lnTo>
                    <a:lnTo>
                      <a:pt x="5236749" y="762761"/>
                    </a:lnTo>
                    <a:lnTo>
                      <a:pt x="0" y="762761"/>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5442" tIns="33020" rIns="33020" bIns="33020" numCol="1" spcCol="1270" anchor="ctr" anchorCtr="0">
                <a:noAutofit/>
              </a:bodyPr>
              <a:lstStyle/>
              <a:p>
                <a:pPr lvl="0" defTabSz="577850">
                  <a:lnSpc>
                    <a:spcPct val="90000"/>
                  </a:lnSpc>
                  <a:spcBef>
                    <a:spcPct val="0"/>
                  </a:spcBef>
                  <a:spcAft>
                    <a:spcPct val="35000"/>
                  </a:spcAft>
                </a:pPr>
                <a:r>
                  <a:rPr lang="en-ID" kern="1200" dirty="0" err="1">
                    <a:solidFill>
                      <a:schemeClr val="tx1"/>
                    </a:solidFill>
                  </a:rPr>
                  <a:t>Kemenristek</a:t>
                </a:r>
                <a:r>
                  <a:rPr lang="en-ID" dirty="0" err="1">
                    <a:solidFill>
                      <a:schemeClr val="tx1"/>
                    </a:solidFill>
                  </a:rPr>
                  <a:t>dikti</a:t>
                </a:r>
                <a:r>
                  <a:rPr lang="en-ID" dirty="0">
                    <a:solidFill>
                      <a:schemeClr val="tx1"/>
                    </a:solidFill>
                  </a:rPr>
                  <a:t> </a:t>
                </a:r>
                <a:r>
                  <a:rPr lang="en-ID" dirty="0" err="1">
                    <a:solidFill>
                      <a:schemeClr val="tx1"/>
                    </a:solidFill>
                  </a:rPr>
                  <a:t>menyusun</a:t>
                </a:r>
                <a:r>
                  <a:rPr lang="en-ID" dirty="0">
                    <a:solidFill>
                      <a:schemeClr val="tx1"/>
                    </a:solidFill>
                  </a:rPr>
                  <a:t> program </a:t>
                </a:r>
                <a:r>
                  <a:rPr lang="en-ID" dirty="0" err="1">
                    <a:solidFill>
                      <a:schemeClr val="tx1"/>
                    </a:solidFill>
                  </a:rPr>
                  <a:t>pelatihan</a:t>
                </a:r>
                <a:r>
                  <a:rPr lang="en-ID" dirty="0">
                    <a:solidFill>
                      <a:schemeClr val="tx1"/>
                    </a:solidFill>
                  </a:rPr>
                  <a:t> </a:t>
                </a:r>
                <a:r>
                  <a:rPr lang="en-ID" dirty="0" err="1">
                    <a:solidFill>
                      <a:schemeClr val="tx1"/>
                    </a:solidFill>
                  </a:rPr>
                  <a:t>dosen</a:t>
                </a:r>
                <a:r>
                  <a:rPr lang="en-ID" dirty="0">
                    <a:solidFill>
                      <a:schemeClr val="tx1"/>
                    </a:solidFill>
                  </a:rPr>
                  <a:t> professional agar program </a:t>
                </a:r>
                <a:r>
                  <a:rPr lang="en-ID" dirty="0" err="1">
                    <a:solidFill>
                      <a:schemeClr val="tx1"/>
                    </a:solidFill>
                  </a:rPr>
                  <a:t>tersebut</a:t>
                </a:r>
                <a:r>
                  <a:rPr lang="en-ID" dirty="0">
                    <a:solidFill>
                      <a:schemeClr val="tx1"/>
                    </a:solidFill>
                  </a:rPr>
                  <a:t> </a:t>
                </a:r>
                <a:r>
                  <a:rPr lang="en-ID" dirty="0" err="1">
                    <a:solidFill>
                      <a:schemeClr val="tx1"/>
                    </a:solidFill>
                  </a:rPr>
                  <a:t>lebih</a:t>
                </a:r>
                <a:r>
                  <a:rPr lang="en-ID" dirty="0">
                    <a:solidFill>
                      <a:schemeClr val="tx1"/>
                    </a:solidFill>
                  </a:rPr>
                  <a:t> </a:t>
                </a:r>
                <a:r>
                  <a:rPr lang="en-ID" dirty="0" err="1">
                    <a:solidFill>
                      <a:schemeClr val="tx1"/>
                    </a:solidFill>
                  </a:rPr>
                  <a:t>efektif</a:t>
                </a:r>
                <a:r>
                  <a:rPr lang="en-ID" dirty="0">
                    <a:solidFill>
                      <a:schemeClr val="tx1"/>
                    </a:solidFill>
                  </a:rPr>
                  <a:t> dan </a:t>
                </a:r>
                <a:r>
                  <a:rPr lang="en-ID" dirty="0" err="1">
                    <a:solidFill>
                      <a:schemeClr val="tx1"/>
                    </a:solidFill>
                  </a:rPr>
                  <a:t>lebih</a:t>
                </a:r>
                <a:r>
                  <a:rPr lang="en-ID" dirty="0">
                    <a:solidFill>
                      <a:schemeClr val="tx1"/>
                    </a:solidFill>
                  </a:rPr>
                  <a:t> </a:t>
                </a:r>
                <a:r>
                  <a:rPr lang="en-ID" dirty="0" err="1">
                    <a:solidFill>
                      <a:schemeClr val="tx1"/>
                    </a:solidFill>
                  </a:rPr>
                  <a:t>dapat</a:t>
                </a:r>
                <a:r>
                  <a:rPr lang="en-ID" dirty="0">
                    <a:solidFill>
                      <a:schemeClr val="tx1"/>
                    </a:solidFill>
                  </a:rPr>
                  <a:t> </a:t>
                </a:r>
                <a:r>
                  <a:rPr lang="en-ID" dirty="0" err="1">
                    <a:solidFill>
                      <a:schemeClr val="tx1"/>
                    </a:solidFill>
                  </a:rPr>
                  <a:t>mengakomodasikan</a:t>
                </a:r>
                <a:r>
                  <a:rPr lang="en-ID" dirty="0">
                    <a:solidFill>
                      <a:schemeClr val="tx1"/>
                    </a:solidFill>
                  </a:rPr>
                  <a:t> </a:t>
                </a:r>
                <a:r>
                  <a:rPr lang="en-ID" dirty="0" err="1">
                    <a:solidFill>
                      <a:schemeClr val="tx1"/>
                    </a:solidFill>
                  </a:rPr>
                  <a:t>kebutuhan</a:t>
                </a:r>
                <a:r>
                  <a:rPr lang="en-ID" dirty="0">
                    <a:solidFill>
                      <a:schemeClr val="tx1"/>
                    </a:solidFill>
                  </a:rPr>
                  <a:t> </a:t>
                </a:r>
                <a:r>
                  <a:rPr lang="en-ID" dirty="0" err="1">
                    <a:solidFill>
                      <a:schemeClr val="tx1"/>
                    </a:solidFill>
                  </a:rPr>
                  <a:t>masing-masing</a:t>
                </a:r>
                <a:r>
                  <a:rPr lang="en-ID" dirty="0">
                    <a:solidFill>
                      <a:schemeClr val="tx1"/>
                    </a:solidFill>
                  </a:rPr>
                  <a:t> </a:t>
                </a:r>
                <a:r>
                  <a:rPr lang="en-ID" dirty="0" err="1">
                    <a:solidFill>
                      <a:schemeClr val="tx1"/>
                    </a:solidFill>
                  </a:rPr>
                  <a:t>perguruan</a:t>
                </a:r>
                <a:r>
                  <a:rPr lang="en-ID" dirty="0">
                    <a:solidFill>
                      <a:schemeClr val="tx1"/>
                    </a:solidFill>
                  </a:rPr>
                  <a:t> </a:t>
                </a:r>
                <a:r>
                  <a:rPr lang="en-ID" dirty="0" err="1">
                    <a:solidFill>
                      <a:schemeClr val="tx1"/>
                    </a:solidFill>
                  </a:rPr>
                  <a:t>tinggi</a:t>
                </a:r>
                <a:r>
                  <a:rPr lang="en-ID" dirty="0">
                    <a:solidFill>
                      <a:schemeClr val="tx1"/>
                    </a:solidFill>
                  </a:rPr>
                  <a:t> </a:t>
                </a:r>
                <a:r>
                  <a:rPr lang="en-ID" dirty="0" err="1">
                    <a:solidFill>
                      <a:schemeClr val="tx1"/>
                    </a:solidFill>
                  </a:rPr>
                  <a:t>menggunakan</a:t>
                </a:r>
                <a:r>
                  <a:rPr lang="en-ID" dirty="0">
                    <a:solidFill>
                      <a:schemeClr val="tx1"/>
                    </a:solidFill>
                  </a:rPr>
                  <a:t> Blended Learning.</a:t>
                </a:r>
                <a:endParaRPr lang="en-US" kern="1200" dirty="0">
                  <a:solidFill>
                    <a:schemeClr val="tx1"/>
                  </a:solidFill>
                </a:endParaRPr>
              </a:p>
            </p:txBody>
          </p:sp>
        </p:grpSp>
        <p:sp>
          <p:nvSpPr>
            <p:cNvPr id="25" name="Rounded Rectangle 24">
              <a:extLst>
                <a:ext uri="{FF2B5EF4-FFF2-40B4-BE49-F238E27FC236}">
                  <a16:creationId xmlns:a16="http://schemas.microsoft.com/office/drawing/2014/main" id="{20364174-29AF-FF4E-A945-CF4DDEF66D95}"/>
                </a:ext>
              </a:extLst>
            </p:cNvPr>
            <p:cNvSpPr/>
            <p:nvPr/>
          </p:nvSpPr>
          <p:spPr>
            <a:xfrm>
              <a:off x="2895600" y="807772"/>
              <a:ext cx="741637" cy="596982"/>
            </a:xfrm>
            <a:prstGeom prst="roundRect">
              <a:avLst/>
            </a:prstGeom>
            <a:solidFill>
              <a:schemeClr val="bg1"/>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p>
          </p:txBody>
        </p:sp>
        <p:sp>
          <p:nvSpPr>
            <p:cNvPr id="26" name="Rounded Rectangle 25">
              <a:extLst>
                <a:ext uri="{FF2B5EF4-FFF2-40B4-BE49-F238E27FC236}">
                  <a16:creationId xmlns:a16="http://schemas.microsoft.com/office/drawing/2014/main" id="{907B4D4E-B839-554B-9B9C-AAD3C768F0BF}"/>
                </a:ext>
              </a:extLst>
            </p:cNvPr>
            <p:cNvSpPr/>
            <p:nvPr/>
          </p:nvSpPr>
          <p:spPr>
            <a:xfrm>
              <a:off x="2895600" y="1482427"/>
              <a:ext cx="741637" cy="785283"/>
            </a:xfrm>
            <a:prstGeom prst="roundRect">
              <a:avLst/>
            </a:prstGeom>
            <a:solidFill>
              <a:schemeClr val="bg1"/>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sp>
          <p:nvSpPr>
            <p:cNvPr id="27" name="Rounded Rectangle 26">
              <a:extLst>
                <a:ext uri="{FF2B5EF4-FFF2-40B4-BE49-F238E27FC236}">
                  <a16:creationId xmlns:a16="http://schemas.microsoft.com/office/drawing/2014/main" id="{A411E5A0-3AE5-2A44-8426-0020AFB9F776}"/>
                </a:ext>
              </a:extLst>
            </p:cNvPr>
            <p:cNvSpPr/>
            <p:nvPr/>
          </p:nvSpPr>
          <p:spPr>
            <a:xfrm>
              <a:off x="2895600" y="2326901"/>
              <a:ext cx="741637" cy="864569"/>
            </a:xfrm>
            <a:prstGeom prst="roundRect">
              <a:avLst/>
            </a:prstGeom>
            <a:solidFill>
              <a:schemeClr val="bg1"/>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28" name="Rounded Rectangle 27">
              <a:extLst>
                <a:ext uri="{FF2B5EF4-FFF2-40B4-BE49-F238E27FC236}">
                  <a16:creationId xmlns:a16="http://schemas.microsoft.com/office/drawing/2014/main" id="{AEF56A1F-5FFD-344F-B440-14EC9342130F}"/>
                </a:ext>
              </a:extLst>
            </p:cNvPr>
            <p:cNvSpPr/>
            <p:nvPr/>
          </p:nvSpPr>
          <p:spPr>
            <a:xfrm>
              <a:off x="2895600" y="3226893"/>
              <a:ext cx="741637" cy="1254668"/>
            </a:xfrm>
            <a:prstGeom prst="roundRect">
              <a:avLst/>
            </a:prstGeom>
            <a:solidFill>
              <a:schemeClr val="bg1"/>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p>
          </p:txBody>
        </p:sp>
      </p:grpSp>
    </p:spTree>
    <p:extLst>
      <p:ext uri="{BB962C8B-B14F-4D97-AF65-F5344CB8AC3E}">
        <p14:creationId xmlns:p14="http://schemas.microsoft.com/office/powerpoint/2010/main" val="562059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title"/>
          </p:nvPr>
        </p:nvSpPr>
        <p:spPr>
          <a:xfrm>
            <a:off x="304800" y="1680737"/>
            <a:ext cx="4495800" cy="1782025"/>
          </a:xfrm>
        </p:spPr>
        <p:txBody>
          <a:bodyPr>
            <a:noAutofit/>
          </a:bodyPr>
          <a:lstStyle/>
          <a:p>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
            </a:r>
            <a:br>
              <a:rPr lang="en-IN" sz="3200" dirty="0">
                <a:solidFill>
                  <a:schemeClr val="accent1">
                    <a:lumMod val="50000"/>
                  </a:schemeClr>
                </a:solidFill>
                <a:latin typeface="Calibri" panose="020F0502020204030204" pitchFamily="34" charset="0"/>
                <a:cs typeface="Calibri" panose="020F0502020204030204" pitchFamily="34" charset="0"/>
              </a:rPr>
            </a:br>
            <a:r>
              <a:rPr lang="en-IN" sz="3200" dirty="0">
                <a:solidFill>
                  <a:schemeClr val="accent1">
                    <a:lumMod val="50000"/>
                  </a:schemeClr>
                </a:solidFill>
                <a:latin typeface="Calibri" panose="020F0502020204030204" pitchFamily="34" charset="0"/>
                <a:cs typeface="Calibri" panose="020F0502020204030204" pitchFamily="34" charset="0"/>
              </a:rPr>
              <a:t>PROGRAM PELATIHAN DOSEN PROFESIONAL</a:t>
            </a:r>
            <a:br>
              <a:rPr lang="en-IN" sz="3200" dirty="0">
                <a:solidFill>
                  <a:schemeClr val="accent1">
                    <a:lumMod val="50000"/>
                  </a:schemeClr>
                </a:solidFill>
                <a:latin typeface="Calibri" panose="020F0502020204030204" pitchFamily="34" charset="0"/>
                <a:cs typeface="Calibri" panose="020F0502020204030204" pitchFamily="34" charset="0"/>
              </a:rPr>
            </a:br>
            <a:endParaRPr lang="en-US" sz="3200" dirty="0">
              <a:latin typeface="Arial" pitchFamily="34" charset="0"/>
              <a:cs typeface="Arial" pitchFamily="34" charset="0"/>
            </a:endParaRPr>
          </a:p>
        </p:txBody>
      </p:sp>
    </p:spTree>
    <p:extLst>
      <p:ext uri="{BB962C8B-B14F-4D97-AF65-F5344CB8AC3E}">
        <p14:creationId xmlns:p14="http://schemas.microsoft.com/office/powerpoint/2010/main" val="36752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87718" y="351943"/>
            <a:ext cx="8891477" cy="4533427"/>
            <a:chOff x="-851525" y="727026"/>
            <a:chExt cx="11855302" cy="6044568"/>
          </a:xfrm>
        </p:grpSpPr>
        <p:sp>
          <p:nvSpPr>
            <p:cNvPr id="6" name="Rectangle 5"/>
            <p:cNvSpPr/>
            <p:nvPr/>
          </p:nvSpPr>
          <p:spPr>
            <a:xfrm>
              <a:off x="155944" y="727026"/>
              <a:ext cx="9144000" cy="5991178"/>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851525" y="1386704"/>
              <a:ext cx="11855302" cy="31355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51525" y="4526882"/>
              <a:ext cx="11855302" cy="223271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3125833" y="3399036"/>
              <a:ext cx="5726680" cy="677108"/>
              <a:chOff x="2971800" y="3741748"/>
              <a:chExt cx="5726680" cy="677108"/>
            </a:xfrm>
          </p:grpSpPr>
          <p:cxnSp>
            <p:nvCxnSpPr>
              <p:cNvPr id="10" name="Straight Arrow Connector 9"/>
              <p:cNvCxnSpPr/>
              <p:nvPr/>
            </p:nvCxnSpPr>
            <p:spPr>
              <a:xfrm>
                <a:off x="2971800" y="4047649"/>
                <a:ext cx="5726680" cy="192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70105" y="3741748"/>
                <a:ext cx="4930069" cy="677108"/>
              </a:xfrm>
              <a:prstGeom prst="rect">
                <a:avLst/>
              </a:prstGeom>
              <a:noFill/>
            </p:spPr>
            <p:txBody>
              <a:bodyPr wrap="non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Penelitian &amp; </a:t>
                </a:r>
                <a:r>
                  <a:rPr kumimoji="0" lang="en-US" sz="1350" b="1" i="0" u="none" strike="noStrike" kern="1200" cap="none" spc="0" normalizeH="0" baseline="0" noProof="0" dirty="0" err="1">
                    <a:ln>
                      <a:noFill/>
                    </a:ln>
                    <a:solidFill>
                      <a:prstClr val="black"/>
                    </a:solidFill>
                    <a:effectLst/>
                    <a:uLnTx/>
                    <a:uFillTx/>
                    <a:latin typeface="Calibri"/>
                    <a:ea typeface="+mn-ea"/>
                    <a:cs typeface="+mn-cs"/>
                  </a:rPr>
                  <a:t>Abdimas</a:t>
                </a:r>
                <a:r>
                  <a:rPr kumimoji="0" lang="en-US" sz="1350" b="1" i="0" u="none" strike="noStrike" kern="1200" cap="none" spc="0" normalizeH="0" baseline="0" noProof="0" dirty="0">
                    <a:ln>
                      <a:noFill/>
                    </a:ln>
                    <a:solidFill>
                      <a:prstClr val="black"/>
                    </a:solidFill>
                    <a:effectLst/>
                    <a:uLnTx/>
                    <a:uFillTx/>
                    <a:latin typeface="Calibri"/>
                    <a:ea typeface="+mn-ea"/>
                    <a:cs typeface="+mn-cs"/>
                  </a:rPr>
                  <a:t> &amp; </a:t>
                </a:r>
                <a:r>
                  <a:rPr kumimoji="0" lang="en-US" sz="1350" b="1" i="0" u="none" strike="noStrike" kern="1200" cap="none" spc="0" normalizeH="0" baseline="0" noProof="0" dirty="0" err="1">
                    <a:ln>
                      <a:noFill/>
                    </a:ln>
                    <a:solidFill>
                      <a:prstClr val="black"/>
                    </a:solidFill>
                    <a:effectLst/>
                    <a:uLnTx/>
                    <a:uFillTx/>
                    <a:latin typeface="Calibri"/>
                    <a:ea typeface="+mn-ea"/>
                    <a:cs typeface="+mn-cs"/>
                  </a:rPr>
                  <a:t>Inovasi</a:t>
                </a:r>
                <a:endParaRPr kumimoji="0" lang="en-US" sz="13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Ketua</a:t>
                </a:r>
                <a:r>
                  <a:rPr kumimoji="0" lang="en-US" sz="1350" b="0" i="0" u="none" strike="noStrike" kern="1200" cap="none" spc="0" normalizeH="0" baseline="0" noProof="0" dirty="0">
                    <a:ln>
                      <a:noFill/>
                    </a:ln>
                    <a:solidFill>
                      <a:prstClr val="black"/>
                    </a:solidFill>
                    <a:effectLst/>
                    <a:uLnTx/>
                    <a:uFillTx/>
                    <a:latin typeface="Calibri"/>
                    <a:ea typeface="+mn-ea"/>
                    <a:cs typeface="+mn-cs"/>
                  </a:rPr>
                  <a:t> Penelitian minimal S3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atau</a:t>
                </a:r>
                <a:r>
                  <a:rPr kumimoji="0" lang="en-US" sz="1350" b="0" i="0" u="none" strike="noStrike" kern="1200" cap="none" spc="0" normalizeH="0" baseline="0" noProof="0" dirty="0">
                    <a:ln>
                      <a:noFill/>
                    </a:ln>
                    <a:solidFill>
                      <a:prstClr val="black"/>
                    </a:solidFill>
                    <a:effectLst/>
                    <a:uLnTx/>
                    <a:uFillTx/>
                    <a:latin typeface="Calibri"/>
                    <a:ea typeface="+mn-ea"/>
                    <a:cs typeface="+mn-cs"/>
                  </a:rPr>
                  <a:t> S2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Lektor</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Kepala</a:t>
                </a:r>
                <a:endParaRPr kumimoji="0" lang="en-GB" sz="135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TextBox 11"/>
            <p:cNvSpPr txBox="1"/>
            <p:nvPr/>
          </p:nvSpPr>
          <p:spPr>
            <a:xfrm>
              <a:off x="4291023" y="2130993"/>
              <a:ext cx="4561490" cy="1251484"/>
            </a:xfrm>
            <a:prstGeom prst="upArrowCallout">
              <a:avLst/>
            </a:prstGeom>
            <a:solidFill>
              <a:srgbClr val="00B050">
                <a:alpha val="49000"/>
              </a:srgbClr>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tIns="0" bIns="81000"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Dapat</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Memegang</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Jabatan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Struktural</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sebagai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Tugas</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Tambahan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p:cNvGrpSpPr/>
            <p:nvPr/>
          </p:nvGrpSpPr>
          <p:grpSpPr>
            <a:xfrm>
              <a:off x="5488033" y="797723"/>
              <a:ext cx="3505200" cy="553996"/>
              <a:chOff x="5334000" y="1140435"/>
              <a:chExt cx="3505200" cy="553996"/>
            </a:xfrm>
          </p:grpSpPr>
          <p:sp>
            <p:nvSpPr>
              <p:cNvPr id="14" name="TextBox 13"/>
              <p:cNvSpPr txBox="1"/>
              <p:nvPr/>
            </p:nvSpPr>
            <p:spPr>
              <a:xfrm>
                <a:off x="5412857" y="1140435"/>
                <a:ext cx="3313301" cy="553996"/>
              </a:xfrm>
              <a:prstGeom prst="rect">
                <a:avLst/>
              </a:prstGeom>
              <a:noFill/>
            </p:spPr>
            <p:txBody>
              <a:bodyPr wrap="non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Calibri"/>
                    <a:ea typeface="+mn-ea"/>
                    <a:cs typeface="+mn-cs"/>
                  </a:rPr>
                  <a:t>Dosen</a:t>
                </a:r>
                <a:r>
                  <a:rPr kumimoji="0" lang="en-US" sz="1050" b="1" i="0" u="none" strike="noStrike" kern="1200" cap="none" spc="0" normalizeH="0" baseline="0" noProof="0" dirty="0">
                    <a:ln>
                      <a:noFill/>
                    </a:ln>
                    <a:solidFill>
                      <a:prstClr val="black"/>
                    </a:solidFill>
                    <a:effectLst/>
                    <a:uLnTx/>
                    <a:uFillTx/>
                    <a:latin typeface="Calibri"/>
                    <a:ea typeface="+mn-ea"/>
                    <a:cs typeface="+mn-cs"/>
                  </a:rPr>
                  <a:t> Senior</a:t>
                </a: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a:ea typeface="+mn-ea"/>
                    <a:cs typeface="+mn-cs"/>
                  </a:rPr>
                  <a:t>membimbing</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mahasiswa</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dan</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dosen</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muda</a:t>
                </a: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Straight Arrow Connector 14"/>
              <p:cNvCxnSpPr/>
              <p:nvPr/>
            </p:nvCxnSpPr>
            <p:spPr>
              <a:xfrm>
                <a:off x="5334000" y="1424052"/>
                <a:ext cx="3505200" cy="0"/>
              </a:xfrm>
              <a:prstGeom prst="straightConnector1">
                <a:avLst/>
              </a:prstGeom>
              <a:ln w="57150">
                <a:solidFill>
                  <a:schemeClr val="accent6">
                    <a:lumMod val="75000"/>
                  </a:schemeClr>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90213" y="801802"/>
              <a:ext cx="4897820" cy="553996"/>
              <a:chOff x="436180" y="1144514"/>
              <a:chExt cx="4897820" cy="553996"/>
            </a:xfrm>
          </p:grpSpPr>
          <p:sp>
            <p:nvSpPr>
              <p:cNvPr id="17" name="TextBox 16"/>
              <p:cNvSpPr txBox="1"/>
              <p:nvPr/>
            </p:nvSpPr>
            <p:spPr>
              <a:xfrm>
                <a:off x="609600" y="1144514"/>
                <a:ext cx="3571307" cy="553996"/>
              </a:xfrm>
              <a:prstGeom prst="rect">
                <a:avLst/>
              </a:prstGeom>
              <a:noFill/>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Calibri"/>
                    <a:ea typeface="+mn-ea"/>
                    <a:cs typeface="+mn-cs"/>
                  </a:rPr>
                  <a:t>Dosen</a:t>
                </a:r>
                <a:r>
                  <a:rPr kumimoji="0" lang="en-US" sz="1050" b="1" i="0" u="none" strike="noStrike" kern="1200" cap="none" spc="0" normalizeH="0" baseline="0" noProof="0" dirty="0">
                    <a:ln>
                      <a:noFill/>
                    </a:ln>
                    <a:solidFill>
                      <a:prstClr val="black"/>
                    </a:solidFill>
                    <a:effectLst/>
                    <a:uLnTx/>
                    <a:uFillTx/>
                    <a:latin typeface="Calibri"/>
                    <a:ea typeface="+mn-ea"/>
                    <a:cs typeface="+mn-cs"/>
                  </a:rPr>
                  <a:t> Muda</a:t>
                </a: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a:ea typeface="+mn-ea"/>
                    <a:cs typeface="+mn-cs"/>
                  </a:rPr>
                  <a:t>membimbing</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mahasiswa</a:t>
                </a: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 name="Straight Arrow Connector 17"/>
              <p:cNvCxnSpPr/>
              <p:nvPr/>
            </p:nvCxnSpPr>
            <p:spPr>
              <a:xfrm>
                <a:off x="436180" y="1408554"/>
                <a:ext cx="4897820" cy="0"/>
              </a:xfrm>
              <a:prstGeom prst="straightConnector1">
                <a:avLst/>
              </a:prstGeom>
              <a:ln w="57150">
                <a:solidFill>
                  <a:srgbClr val="00B0F0"/>
                </a:solid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0">
                <a:schemeClr val="accent4"/>
              </a:fillRef>
              <a:effectRef idx="0">
                <a:schemeClr val="accent4"/>
              </a:effectRef>
              <a:fontRef idx="minor">
                <a:schemeClr val="tx1"/>
              </a:fontRef>
            </p:style>
          </p:cxnSp>
        </p:grpSp>
        <p:grpSp>
          <p:nvGrpSpPr>
            <p:cNvPr id="19" name="Group 18">
              <a:extLst>
                <a:ext uri="{FF2B5EF4-FFF2-40B4-BE49-F238E27FC236}">
                  <a16:creationId xmlns:a16="http://schemas.microsoft.com/office/drawing/2014/main" id="{C99FB2B3-38C8-44D7-B922-5A614F9EF025}"/>
                </a:ext>
              </a:extLst>
            </p:cNvPr>
            <p:cNvGrpSpPr/>
            <p:nvPr/>
          </p:nvGrpSpPr>
          <p:grpSpPr>
            <a:xfrm>
              <a:off x="330183" y="4049961"/>
              <a:ext cx="8847879" cy="2721633"/>
              <a:chOff x="176150" y="4237898"/>
              <a:chExt cx="8847879" cy="2800182"/>
            </a:xfrm>
          </p:grpSpPr>
          <p:sp>
            <p:nvSpPr>
              <p:cNvPr id="20" name="TextBox 19"/>
              <p:cNvSpPr txBox="1"/>
              <p:nvPr/>
            </p:nvSpPr>
            <p:spPr>
              <a:xfrm>
                <a:off x="179989" y="4705625"/>
                <a:ext cx="4398581" cy="411657"/>
              </a:xfrm>
              <a:prstGeom prst="rect">
                <a:avLst/>
              </a:prstGeom>
              <a:solidFill>
                <a:srgbClr val="FFFF00"/>
              </a:solidFill>
              <a:ln>
                <a:noFill/>
              </a:ln>
            </p:spPr>
            <p:txBody>
              <a:bodyPr wrap="square" lIns="135000"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Dosen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Profesional</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Pratama</a:t>
                </a:r>
                <a:endParaRPr kumimoji="0" lang="en-GB"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3962400" y="4422248"/>
                <a:ext cx="2694590" cy="696650"/>
              </a:xfrm>
              <a:prstGeom prst="rect">
                <a:avLst/>
              </a:prstGeom>
              <a:solidFill>
                <a:srgbClr val="00B050">
                  <a:alpha val="60000"/>
                </a:srgbClr>
              </a:solidFill>
              <a:ln>
                <a:noFill/>
              </a:ln>
            </p:spPr>
            <p:txBody>
              <a:bodyPr wrap="square" rIns="162000"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Dosen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Profesional</a:t>
                </a:r>
                <a:r>
                  <a:rPr kumimoji="0" lang="en-US" sz="1350" b="0" i="0" u="none" strike="noStrike" kern="1200" cap="none" spc="0" normalizeH="0" baseline="0" noProof="0" dirty="0">
                    <a:ln>
                      <a:noFill/>
                    </a:ln>
                    <a:solidFill>
                      <a:prstClr val="black"/>
                    </a:solidFill>
                    <a:effectLst/>
                    <a:uLnTx/>
                    <a:uFillTx/>
                    <a:latin typeface="Calibri"/>
                    <a:ea typeface="+mn-ea"/>
                    <a:cs typeface="+mn-cs"/>
                  </a:rPr>
                  <a:t> Madya</a:t>
                </a:r>
                <a:endParaRPr kumimoji="0" lang="en-GB"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6123591" y="4237898"/>
                <a:ext cx="2899424" cy="869192"/>
              </a:xfrm>
              <a:prstGeom prst="rect">
                <a:avLst/>
              </a:prstGeom>
              <a:solidFill>
                <a:srgbClr val="0070C0">
                  <a:alpha val="53000"/>
                </a:srgbClr>
              </a:solidFill>
              <a:ln>
                <a:noFill/>
              </a:ln>
            </p:spPr>
            <p:txBody>
              <a:bodyPr wrap="square" tIns="108000" bIns="108000"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Pelatihan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Dosen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Profesional</a:t>
                </a:r>
                <a:r>
                  <a:rPr kumimoji="0" lang="en-US" sz="1350" b="0" i="0" u="none" strike="noStrike" kern="1200" cap="none" spc="0" normalizeH="0" baseline="0" noProof="0" dirty="0">
                    <a:ln>
                      <a:noFill/>
                    </a:ln>
                    <a:solidFill>
                      <a:prstClr val="white"/>
                    </a:solidFill>
                    <a:effectLst/>
                    <a:uLnTx/>
                    <a:uFillTx/>
                    <a:latin typeface="Calibri"/>
                    <a:ea typeface="+mn-ea"/>
                    <a:cs typeface="+mn-cs"/>
                  </a:rPr>
                  <a:t> Utama</a:t>
                </a: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181005" y="5086653"/>
                <a:ext cx="8843024" cy="411657"/>
              </a:xfrm>
              <a:prstGeom prst="rect">
                <a:avLst/>
              </a:prstGeom>
              <a:solidFill>
                <a:srgbClr val="37888B"/>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Pembelajaran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Penelitian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Inovasi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untuk</a:t>
                </a:r>
                <a:r>
                  <a:rPr kumimoji="0" lang="en-US" sz="1350" b="0" i="0" u="none" strike="noStrike" kern="1200" cap="none" spc="0" normalizeH="0" baseline="0" noProof="0" dirty="0">
                    <a:ln>
                      <a:noFill/>
                    </a:ln>
                    <a:solidFill>
                      <a:prstClr val="white"/>
                    </a:solidFill>
                    <a:effectLst/>
                    <a:uLnTx/>
                    <a:uFillTx/>
                    <a:latin typeface="Calibri"/>
                    <a:ea typeface="+mn-ea"/>
                    <a:cs typeface="+mn-cs"/>
                  </a:rPr>
                  <a:t> Masyarakat dan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Manajemen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Perguruan</a:t>
                </a:r>
                <a:r>
                  <a:rPr kumimoji="0" lang="en-US" sz="1350" b="0" i="0" u="none" strike="noStrike" kern="1200" cap="none" spc="0" normalizeH="0" baseline="0" noProof="0" dirty="0">
                    <a:ln>
                      <a:noFill/>
                    </a:ln>
                    <a:solidFill>
                      <a:prstClr val="white"/>
                    </a:solidFill>
                    <a:effectLst/>
                    <a:uLnTx/>
                    <a:uFillTx/>
                    <a:latin typeface="Calibri"/>
                    <a:ea typeface="+mn-ea"/>
                    <a:cs typeface="+mn-cs"/>
                  </a:rPr>
                  <a:t> Tinggi</a:t>
                </a: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3962399" y="5851158"/>
                <a:ext cx="5060615" cy="411657"/>
              </a:xfrm>
              <a:prstGeom prst="rect">
                <a:avLst/>
              </a:prstGeom>
              <a:solidFill>
                <a:srgbClr val="EF7138"/>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Manajemen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Perguruan</a:t>
                </a:r>
                <a:r>
                  <a:rPr kumimoji="0" lang="en-US" sz="1350" b="0" i="0" u="none" strike="noStrike" kern="1200" cap="none" spc="0" normalizeH="0" baseline="0" noProof="0" dirty="0">
                    <a:ln>
                      <a:noFill/>
                    </a:ln>
                    <a:solidFill>
                      <a:prstClr val="white"/>
                    </a:solidFill>
                    <a:effectLst/>
                    <a:uLnTx/>
                    <a:uFillTx/>
                    <a:latin typeface="Calibri"/>
                    <a:ea typeface="+mn-ea"/>
                    <a:cs typeface="+mn-cs"/>
                  </a:rPr>
                  <a:t> Tinggi,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Kepemimpinan</a:t>
                </a: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181005" y="5485146"/>
                <a:ext cx="8831375" cy="411657"/>
              </a:xfrm>
              <a:prstGeom prst="rect">
                <a:avLst/>
              </a:prstGeom>
              <a:solidFill>
                <a:srgbClr val="6BCDCD"/>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id-ID" sz="1350" b="0" i="0" u="none" strike="noStrike" kern="1200" cap="none" spc="0" normalizeH="0" baseline="0" noProof="0" dirty="0">
                    <a:ln>
                      <a:noFill/>
                    </a:ln>
                    <a:solidFill>
                      <a:prstClr val="black"/>
                    </a:solidFill>
                    <a:effectLst/>
                    <a:uLnTx/>
                    <a:uFillTx/>
                    <a:latin typeface="Calibri"/>
                    <a:ea typeface="+mn-ea"/>
                    <a:cs typeface="+mn-cs"/>
                  </a:rPr>
                  <a:t>Pendalaman Materi Profesionalisme Dosen</a:t>
                </a:r>
                <a:endParaRPr kumimoji="0" lang="en-GB"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3962398" y="6236586"/>
                <a:ext cx="5060615" cy="411657"/>
              </a:xfrm>
              <a:prstGeom prst="rect">
                <a:avLst/>
              </a:prstGeom>
              <a:solidFill>
                <a:srgbClr val="90DC9E"/>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Manajemen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Inovasi</a:t>
                </a:r>
                <a:endParaRPr kumimoji="0" lang="en-GB"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264B4B23-3F43-4305-BECF-04811FDC43B7}"/>
                  </a:ext>
                </a:extLst>
              </p:cNvPr>
              <p:cNvSpPr txBox="1"/>
              <p:nvPr/>
            </p:nvSpPr>
            <p:spPr>
              <a:xfrm>
                <a:off x="176150" y="4339737"/>
                <a:ext cx="2626546" cy="411657"/>
              </a:xfrm>
              <a:prstGeom prst="rect">
                <a:avLst/>
              </a:prstGeom>
              <a:solidFill>
                <a:srgbClr val="FF0000">
                  <a:alpha val="76000"/>
                </a:srgbClr>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FEF951"/>
                    </a:solidFill>
                    <a:effectLst/>
                    <a:uLnTx/>
                    <a:uFillTx/>
                    <a:latin typeface="Calibri"/>
                    <a:ea typeface="+mn-ea"/>
                    <a:cs typeface="+mn-cs"/>
                  </a:rPr>
                  <a:t>Pelatihan</a:t>
                </a:r>
                <a:r>
                  <a:rPr kumimoji="0" lang="en-US" sz="1350" b="0" i="0" u="none" strike="noStrike" kern="1200" cap="none" spc="0" normalizeH="0" baseline="0" noProof="0" dirty="0">
                    <a:ln>
                      <a:noFill/>
                    </a:ln>
                    <a:solidFill>
                      <a:srgbClr val="FEF951"/>
                    </a:solidFill>
                    <a:effectLst/>
                    <a:uLnTx/>
                    <a:uFillTx/>
                    <a:latin typeface="Calibri"/>
                    <a:ea typeface="+mn-ea"/>
                    <a:cs typeface="+mn-cs"/>
                  </a:rPr>
                  <a:t> Dasar CPNS</a:t>
                </a:r>
                <a:endParaRPr kumimoji="0" lang="en-GB" sz="1350" b="0" i="0" u="none" strike="noStrike" kern="1200" cap="none" spc="0" normalizeH="0" baseline="0" noProof="0" dirty="0">
                  <a:ln>
                    <a:noFill/>
                  </a:ln>
                  <a:solidFill>
                    <a:srgbClr val="FEF951"/>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A183C5EE-4D45-4B50-A141-DD8986EDDBB0}"/>
                  </a:ext>
                </a:extLst>
              </p:cNvPr>
              <p:cNvSpPr txBox="1"/>
              <p:nvPr/>
            </p:nvSpPr>
            <p:spPr>
              <a:xfrm>
                <a:off x="3962398" y="6626423"/>
                <a:ext cx="5060615" cy="411657"/>
              </a:xfrm>
              <a:prstGeom prst="rect">
                <a:avLst/>
              </a:prstGeom>
              <a:solidFill>
                <a:schemeClr val="accent6">
                  <a:lumMod val="75000"/>
                </a:schemeClr>
              </a:solidFill>
              <a:ln>
                <a:noFill/>
              </a:ln>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Manajemen</a:t>
                </a:r>
                <a:r>
                  <a:rPr kumimoji="0" lang="en-US" sz="1350" b="0" i="0" u="none" strike="noStrike" kern="1200" cap="none" spc="0" normalizeH="0" baseline="0" noProof="0" dirty="0">
                    <a:ln>
                      <a:noFill/>
                    </a:ln>
                    <a:solidFill>
                      <a:prstClr val="white"/>
                    </a:solidFill>
                    <a:effectLst/>
                    <a:uLnTx/>
                    <a:uFillTx/>
                    <a:latin typeface="Calibri"/>
                    <a:ea typeface="+mn-ea"/>
                    <a:cs typeface="+mn-cs"/>
                  </a:rPr>
                  <a:t> STP (</a:t>
                </a:r>
                <a:r>
                  <a:rPr kumimoji="0" lang="en-US" sz="1350" b="0" i="1" u="none" strike="noStrike" kern="1200" cap="none" spc="0" normalizeH="0" baseline="0" noProof="0" dirty="0">
                    <a:ln>
                      <a:noFill/>
                    </a:ln>
                    <a:solidFill>
                      <a:prstClr val="white"/>
                    </a:solidFill>
                    <a:effectLst/>
                    <a:uLnTx/>
                    <a:uFillTx/>
                    <a:latin typeface="Calibri"/>
                    <a:ea typeface="+mn-ea"/>
                    <a:cs typeface="+mn-cs"/>
                  </a:rPr>
                  <a:t>Science Technology Park</a:t>
                </a:r>
                <a:r>
                  <a:rPr kumimoji="0" lang="en-US" sz="1350" b="0" i="0" u="none" strike="noStrike" kern="1200" cap="none" spc="0" normalizeH="0" baseline="0" noProof="0" dirty="0">
                    <a:ln>
                      <a:noFill/>
                    </a:ln>
                    <a:solidFill>
                      <a:prstClr val="white"/>
                    </a:solidFill>
                    <a:effectLst/>
                    <a:uLnTx/>
                    <a:uFillTx/>
                    <a:latin typeface="Calibri"/>
                    <a:ea typeface="+mn-ea"/>
                    <a:cs typeface="+mn-cs"/>
                  </a:rPr>
                  <a:t>)</a:t>
                </a:r>
                <a:endParaRPr kumimoji="0" lang="en-GB" sz="1350" b="0" i="0" u="none" strike="noStrike" kern="1200" cap="none" spc="0" normalizeH="0" baseline="0" noProof="0" dirty="0">
                  <a:ln>
                    <a:noFill/>
                  </a:ln>
                  <a:solidFill>
                    <a:prstClr val="white"/>
                  </a:solidFill>
                  <a:effectLst/>
                  <a:uLnTx/>
                  <a:uFillTx/>
                  <a:latin typeface="Calibri"/>
                  <a:ea typeface="+mn-ea"/>
                  <a:cs typeface="+mn-cs"/>
                </a:endParaRPr>
              </a:p>
            </p:txBody>
          </p:sp>
        </p:grpSp>
      </p:grpSp>
      <p:pic>
        <p:nvPicPr>
          <p:cNvPr id="30" name="Picture 2" descr="C:\Users\Toshiba\Pictures\2019-08-23_0909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2723"/>
            <a:ext cx="9144000" cy="32077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2041673" y="840626"/>
            <a:ext cx="4457662" cy="1631350"/>
            <a:chOff x="2474262" y="1087368"/>
            <a:chExt cx="5943549" cy="2175133"/>
          </a:xfrm>
        </p:grpSpPr>
        <p:sp>
          <p:nvSpPr>
            <p:cNvPr id="34" name="L-Shape 33"/>
            <p:cNvSpPr/>
            <p:nvPr/>
          </p:nvSpPr>
          <p:spPr>
            <a:xfrm rot="5400000">
              <a:off x="2692934" y="2067678"/>
              <a:ext cx="658675" cy="1096020"/>
            </a:xfrm>
            <a:prstGeom prst="corner">
              <a:avLst>
                <a:gd name="adj1" fmla="val 16120"/>
                <a:gd name="adj2" fmla="val 16110"/>
              </a:avLst>
            </a:prstGeom>
            <a:solidFill>
              <a:srgbClr val="FEF951"/>
            </a:solidFill>
            <a:ln>
              <a:noFill/>
            </a:ln>
            <a:effectLst>
              <a:outerShdw blurRad="50800" dist="38100" dir="8100000" algn="tr" rotWithShape="0">
                <a:prstClr val="black">
                  <a:alpha val="40000"/>
                </a:prstClr>
              </a:outerShdw>
            </a:effectLst>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5" name="Freeform 34"/>
            <p:cNvSpPr/>
            <p:nvPr/>
          </p:nvSpPr>
          <p:spPr>
            <a:xfrm>
              <a:off x="2582985" y="2395152"/>
              <a:ext cx="989493" cy="867349"/>
            </a:xfrm>
            <a:custGeom>
              <a:avLst/>
              <a:gdLst>
                <a:gd name="connsiteX0" fmla="*/ 0 w 989493"/>
                <a:gd name="connsiteY0" fmla="*/ 0 h 867349"/>
                <a:gd name="connsiteX1" fmla="*/ 989493 w 989493"/>
                <a:gd name="connsiteY1" fmla="*/ 0 h 867349"/>
                <a:gd name="connsiteX2" fmla="*/ 989493 w 989493"/>
                <a:gd name="connsiteY2" fmla="*/ 867349 h 867349"/>
                <a:gd name="connsiteX3" fmla="*/ 0 w 989493"/>
                <a:gd name="connsiteY3" fmla="*/ 867349 h 867349"/>
                <a:gd name="connsiteX4" fmla="*/ 0 w 989493"/>
                <a:gd name="connsiteY4" fmla="*/ 0 h 86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93" h="867349">
                  <a:moveTo>
                    <a:pt x="0" y="0"/>
                  </a:moveTo>
                  <a:lnTo>
                    <a:pt x="989493" y="0"/>
                  </a:lnTo>
                  <a:lnTo>
                    <a:pt x="989493" y="867349"/>
                  </a:lnTo>
                  <a:lnTo>
                    <a:pt x="0" y="86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Instruktur</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6" name="Isosceles Triangle 35"/>
            <p:cNvSpPr/>
            <p:nvPr/>
          </p:nvSpPr>
          <p:spPr>
            <a:xfrm>
              <a:off x="3385782" y="1986988"/>
              <a:ext cx="186696" cy="186696"/>
            </a:xfrm>
            <a:prstGeom prst="triangle">
              <a:avLst>
                <a:gd name="adj" fmla="val 100000"/>
              </a:avLst>
            </a:prstGeom>
            <a:solidFill>
              <a:srgbClr val="FEF951"/>
            </a:solidFill>
            <a:ln>
              <a:noFill/>
            </a:ln>
            <a:effectLst>
              <a:outerShdw blurRad="50800" dist="38100" dir="8100000" algn="tr" rotWithShape="0">
                <a:prstClr val="black">
                  <a:alpha val="40000"/>
                </a:prstClr>
              </a:outerShdw>
            </a:effectLst>
          </p:spPr>
          <p:style>
            <a:lnRef idx="2">
              <a:schemeClr val="accent5">
                <a:hueOff val="98431"/>
                <a:satOff val="5286"/>
                <a:lumOff val="-1912"/>
                <a:alphaOff val="0"/>
              </a:schemeClr>
            </a:lnRef>
            <a:fillRef idx="1">
              <a:schemeClr val="accent5">
                <a:hueOff val="98431"/>
                <a:satOff val="5286"/>
                <a:lumOff val="-1912"/>
                <a:alphaOff val="0"/>
              </a:schemeClr>
            </a:fillRef>
            <a:effectRef idx="0">
              <a:schemeClr val="accent5">
                <a:hueOff val="98431"/>
                <a:satOff val="5286"/>
                <a:lumOff val="-1912"/>
                <a:alphaOff val="0"/>
              </a:schemeClr>
            </a:effectRef>
            <a:fontRef idx="minor">
              <a:schemeClr val="lt1"/>
            </a:fontRef>
          </p:style>
        </p:sp>
        <p:sp>
          <p:nvSpPr>
            <p:cNvPr id="37" name="L-Shape 36"/>
            <p:cNvSpPr/>
            <p:nvPr/>
          </p:nvSpPr>
          <p:spPr>
            <a:xfrm rot="5400000">
              <a:off x="3904267" y="1767932"/>
              <a:ext cx="658675" cy="1096020"/>
            </a:xfrm>
            <a:prstGeom prst="corner">
              <a:avLst>
                <a:gd name="adj1" fmla="val 16120"/>
                <a:gd name="adj2" fmla="val 16110"/>
              </a:avLst>
            </a:prstGeom>
            <a:solidFill>
              <a:srgbClr val="FEF951"/>
            </a:solidFill>
            <a:ln>
              <a:noFill/>
            </a:ln>
            <a:effectLst>
              <a:outerShdw blurRad="50800" dist="38100" dir="8100000" algn="tr" rotWithShape="0">
                <a:prstClr val="black">
                  <a:alpha val="40000"/>
                </a:prstClr>
              </a:outerShdw>
            </a:effectLst>
          </p:spPr>
          <p:style>
            <a:lnRef idx="2">
              <a:schemeClr val="accent5">
                <a:hueOff val="196863"/>
                <a:satOff val="10572"/>
                <a:lumOff val="-3823"/>
                <a:alphaOff val="0"/>
              </a:schemeClr>
            </a:lnRef>
            <a:fillRef idx="1">
              <a:schemeClr val="accent5">
                <a:hueOff val="196863"/>
                <a:satOff val="10572"/>
                <a:lumOff val="-3823"/>
                <a:alphaOff val="0"/>
              </a:schemeClr>
            </a:fillRef>
            <a:effectRef idx="0">
              <a:schemeClr val="accent5">
                <a:hueOff val="196863"/>
                <a:satOff val="10572"/>
                <a:lumOff val="-3823"/>
                <a:alphaOff val="0"/>
              </a:schemeClr>
            </a:effectRef>
            <a:fontRef idx="minor">
              <a:schemeClr val="lt1"/>
            </a:fontRef>
          </p:style>
        </p:sp>
        <p:sp>
          <p:nvSpPr>
            <p:cNvPr id="38" name="Freeform 37"/>
            <p:cNvSpPr/>
            <p:nvPr/>
          </p:nvSpPr>
          <p:spPr>
            <a:xfrm>
              <a:off x="3794318" y="2095406"/>
              <a:ext cx="989493" cy="867349"/>
            </a:xfrm>
            <a:custGeom>
              <a:avLst/>
              <a:gdLst>
                <a:gd name="connsiteX0" fmla="*/ 0 w 989493"/>
                <a:gd name="connsiteY0" fmla="*/ 0 h 867349"/>
                <a:gd name="connsiteX1" fmla="*/ 989493 w 989493"/>
                <a:gd name="connsiteY1" fmla="*/ 0 h 867349"/>
                <a:gd name="connsiteX2" fmla="*/ 989493 w 989493"/>
                <a:gd name="connsiteY2" fmla="*/ 867349 h 867349"/>
                <a:gd name="connsiteX3" fmla="*/ 0 w 989493"/>
                <a:gd name="connsiteY3" fmla="*/ 867349 h 867349"/>
                <a:gd name="connsiteX4" fmla="*/ 0 w 989493"/>
                <a:gd name="connsiteY4" fmla="*/ 0 h 86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93" h="867349">
                  <a:moveTo>
                    <a:pt x="0" y="0"/>
                  </a:moveTo>
                  <a:lnTo>
                    <a:pt x="989493" y="0"/>
                  </a:lnTo>
                  <a:lnTo>
                    <a:pt x="989493" y="867349"/>
                  </a:lnTo>
                  <a:lnTo>
                    <a:pt x="0" y="86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Asisten</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Ahli</a:t>
              </a:r>
            </a:p>
          </p:txBody>
        </p:sp>
        <p:sp>
          <p:nvSpPr>
            <p:cNvPr id="39" name="Isosceles Triangle 38"/>
            <p:cNvSpPr/>
            <p:nvPr/>
          </p:nvSpPr>
          <p:spPr>
            <a:xfrm>
              <a:off x="4597115" y="1687242"/>
              <a:ext cx="186696" cy="186696"/>
            </a:xfrm>
            <a:prstGeom prst="triangle">
              <a:avLst>
                <a:gd name="adj" fmla="val 100000"/>
              </a:avLst>
            </a:prstGeom>
            <a:solidFill>
              <a:srgbClr val="FEF951"/>
            </a:solidFill>
            <a:ln>
              <a:noFill/>
            </a:ln>
            <a:effectLst>
              <a:outerShdw blurRad="50800" dist="38100" dir="8100000" algn="tr" rotWithShape="0">
                <a:prstClr val="black">
                  <a:alpha val="40000"/>
                </a:prstClr>
              </a:outerShdw>
            </a:effectLst>
          </p:spPr>
          <p:style>
            <a:lnRef idx="2">
              <a:schemeClr val="accent5">
                <a:hueOff val="295294"/>
                <a:satOff val="15858"/>
                <a:lumOff val="-5735"/>
                <a:alphaOff val="0"/>
              </a:schemeClr>
            </a:lnRef>
            <a:fillRef idx="1">
              <a:schemeClr val="accent5">
                <a:hueOff val="295294"/>
                <a:satOff val="15858"/>
                <a:lumOff val="-5735"/>
                <a:alphaOff val="0"/>
              </a:schemeClr>
            </a:fillRef>
            <a:effectRef idx="0">
              <a:schemeClr val="accent5">
                <a:hueOff val="295294"/>
                <a:satOff val="15858"/>
                <a:lumOff val="-5735"/>
                <a:alphaOff val="0"/>
              </a:schemeClr>
            </a:effectRef>
            <a:fontRef idx="minor">
              <a:schemeClr val="lt1"/>
            </a:fontRef>
          </p:style>
        </p:sp>
        <p:sp>
          <p:nvSpPr>
            <p:cNvPr id="40" name="L-Shape 39"/>
            <p:cNvSpPr/>
            <p:nvPr/>
          </p:nvSpPr>
          <p:spPr>
            <a:xfrm rot="5400000">
              <a:off x="5115601" y="1468187"/>
              <a:ext cx="658675" cy="1096020"/>
            </a:xfrm>
            <a:prstGeom prst="corner">
              <a:avLst>
                <a:gd name="adj1" fmla="val 16120"/>
                <a:gd name="adj2" fmla="val 16110"/>
              </a:avLst>
            </a:prstGeom>
            <a:solidFill>
              <a:srgbClr val="92D050"/>
            </a:solidFill>
            <a:ln>
              <a:noFill/>
            </a:ln>
            <a:effectLst>
              <a:outerShdw blurRad="50800" dist="38100" dir="8100000" algn="tr" rotWithShape="0">
                <a:prstClr val="black">
                  <a:alpha val="40000"/>
                </a:prstClr>
              </a:outerShdw>
            </a:effectLst>
          </p:spPr>
          <p:style>
            <a:lnRef idx="2">
              <a:schemeClr val="accent5">
                <a:hueOff val="393725"/>
                <a:satOff val="21144"/>
                <a:lumOff val="-7647"/>
                <a:alphaOff val="0"/>
              </a:schemeClr>
            </a:lnRef>
            <a:fillRef idx="1">
              <a:schemeClr val="accent5">
                <a:hueOff val="393725"/>
                <a:satOff val="21144"/>
                <a:lumOff val="-7647"/>
                <a:alphaOff val="0"/>
              </a:schemeClr>
            </a:fillRef>
            <a:effectRef idx="0">
              <a:schemeClr val="accent5">
                <a:hueOff val="393725"/>
                <a:satOff val="21144"/>
                <a:lumOff val="-7647"/>
                <a:alphaOff val="0"/>
              </a:schemeClr>
            </a:effectRef>
            <a:fontRef idx="minor">
              <a:schemeClr val="lt1"/>
            </a:fontRef>
          </p:style>
        </p:sp>
        <p:sp>
          <p:nvSpPr>
            <p:cNvPr id="41" name="Freeform 40"/>
            <p:cNvSpPr/>
            <p:nvPr/>
          </p:nvSpPr>
          <p:spPr>
            <a:xfrm>
              <a:off x="5005652" y="1795661"/>
              <a:ext cx="989493" cy="867349"/>
            </a:xfrm>
            <a:custGeom>
              <a:avLst/>
              <a:gdLst>
                <a:gd name="connsiteX0" fmla="*/ 0 w 989493"/>
                <a:gd name="connsiteY0" fmla="*/ 0 h 867349"/>
                <a:gd name="connsiteX1" fmla="*/ 989493 w 989493"/>
                <a:gd name="connsiteY1" fmla="*/ 0 h 867349"/>
                <a:gd name="connsiteX2" fmla="*/ 989493 w 989493"/>
                <a:gd name="connsiteY2" fmla="*/ 867349 h 867349"/>
                <a:gd name="connsiteX3" fmla="*/ 0 w 989493"/>
                <a:gd name="connsiteY3" fmla="*/ 867349 h 867349"/>
                <a:gd name="connsiteX4" fmla="*/ 0 w 989493"/>
                <a:gd name="connsiteY4" fmla="*/ 0 h 86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93" h="867349">
                  <a:moveTo>
                    <a:pt x="0" y="0"/>
                  </a:moveTo>
                  <a:lnTo>
                    <a:pt x="989493" y="0"/>
                  </a:lnTo>
                  <a:lnTo>
                    <a:pt x="989493" y="867349"/>
                  </a:lnTo>
                  <a:lnTo>
                    <a:pt x="0" y="86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Lektor</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42" name="Isosceles Triangle 41"/>
            <p:cNvSpPr/>
            <p:nvPr/>
          </p:nvSpPr>
          <p:spPr>
            <a:xfrm>
              <a:off x="5808448" y="1387496"/>
              <a:ext cx="186696" cy="186696"/>
            </a:xfrm>
            <a:prstGeom prst="triangle">
              <a:avLst>
                <a:gd name="adj" fmla="val 100000"/>
              </a:avLst>
            </a:prstGeom>
            <a:solidFill>
              <a:srgbClr val="92D050"/>
            </a:solidFill>
            <a:ln>
              <a:noFill/>
            </a:ln>
            <a:effectLst>
              <a:outerShdw blurRad="50800" dist="38100" dir="8100000" algn="tr" rotWithShape="0">
                <a:prstClr val="black">
                  <a:alpha val="40000"/>
                </a:prstClr>
              </a:outerShdw>
            </a:effectLst>
          </p:spPr>
          <p:style>
            <a:lnRef idx="2">
              <a:schemeClr val="accent5">
                <a:hueOff val="492157"/>
                <a:satOff val="26430"/>
                <a:lumOff val="-9559"/>
                <a:alphaOff val="0"/>
              </a:schemeClr>
            </a:lnRef>
            <a:fillRef idx="1">
              <a:schemeClr val="accent5">
                <a:hueOff val="492157"/>
                <a:satOff val="26430"/>
                <a:lumOff val="-9559"/>
                <a:alphaOff val="0"/>
              </a:schemeClr>
            </a:fillRef>
            <a:effectRef idx="0">
              <a:schemeClr val="accent5">
                <a:hueOff val="492157"/>
                <a:satOff val="26430"/>
                <a:lumOff val="-9559"/>
                <a:alphaOff val="0"/>
              </a:schemeClr>
            </a:effectRef>
            <a:fontRef idx="minor">
              <a:schemeClr val="lt1"/>
            </a:fontRef>
          </p:style>
        </p:sp>
        <p:sp>
          <p:nvSpPr>
            <p:cNvPr id="43" name="L-Shape 42"/>
            <p:cNvSpPr/>
            <p:nvPr/>
          </p:nvSpPr>
          <p:spPr>
            <a:xfrm rot="5400000">
              <a:off x="6326934" y="1168441"/>
              <a:ext cx="658675" cy="1096020"/>
            </a:xfrm>
            <a:prstGeom prst="corner">
              <a:avLst>
                <a:gd name="adj1" fmla="val 16120"/>
                <a:gd name="adj2" fmla="val 16110"/>
              </a:avLst>
            </a:prstGeom>
            <a:solidFill>
              <a:srgbClr val="92D050"/>
            </a:solidFill>
            <a:ln>
              <a:noFill/>
            </a:ln>
            <a:effectLst>
              <a:outerShdw blurRad="50800" dist="38100" dir="8100000" algn="tr" rotWithShape="0">
                <a:prstClr val="black">
                  <a:alpha val="40000"/>
                </a:prstClr>
              </a:outerShdw>
            </a:effectLst>
          </p:spPr>
          <p:style>
            <a:lnRef idx="2">
              <a:schemeClr val="accent5">
                <a:hueOff val="590588"/>
                <a:satOff val="31716"/>
                <a:lumOff val="-11470"/>
                <a:alphaOff val="0"/>
              </a:schemeClr>
            </a:lnRef>
            <a:fillRef idx="1">
              <a:schemeClr val="accent5">
                <a:hueOff val="590588"/>
                <a:satOff val="31716"/>
                <a:lumOff val="-11470"/>
                <a:alphaOff val="0"/>
              </a:schemeClr>
            </a:fillRef>
            <a:effectRef idx="0">
              <a:schemeClr val="accent5">
                <a:hueOff val="590588"/>
                <a:satOff val="31716"/>
                <a:lumOff val="-11470"/>
                <a:alphaOff val="0"/>
              </a:schemeClr>
            </a:effectRef>
            <a:fontRef idx="minor">
              <a:schemeClr val="lt1"/>
            </a:fontRef>
          </p:style>
        </p:sp>
        <p:sp>
          <p:nvSpPr>
            <p:cNvPr id="44" name="Freeform 43"/>
            <p:cNvSpPr/>
            <p:nvPr/>
          </p:nvSpPr>
          <p:spPr>
            <a:xfrm>
              <a:off x="6216985" y="1495915"/>
              <a:ext cx="989493" cy="867349"/>
            </a:xfrm>
            <a:custGeom>
              <a:avLst/>
              <a:gdLst>
                <a:gd name="connsiteX0" fmla="*/ 0 w 989493"/>
                <a:gd name="connsiteY0" fmla="*/ 0 h 867349"/>
                <a:gd name="connsiteX1" fmla="*/ 989493 w 989493"/>
                <a:gd name="connsiteY1" fmla="*/ 0 h 867349"/>
                <a:gd name="connsiteX2" fmla="*/ 989493 w 989493"/>
                <a:gd name="connsiteY2" fmla="*/ 867349 h 867349"/>
                <a:gd name="connsiteX3" fmla="*/ 0 w 989493"/>
                <a:gd name="connsiteY3" fmla="*/ 867349 h 867349"/>
                <a:gd name="connsiteX4" fmla="*/ 0 w 989493"/>
                <a:gd name="connsiteY4" fmla="*/ 0 h 86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93" h="867349">
                  <a:moveTo>
                    <a:pt x="0" y="0"/>
                  </a:moveTo>
                  <a:lnTo>
                    <a:pt x="989493" y="0"/>
                  </a:lnTo>
                  <a:lnTo>
                    <a:pt x="989493" y="867349"/>
                  </a:lnTo>
                  <a:lnTo>
                    <a:pt x="0" y="86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Lektor</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Kepala</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45" name="Isosceles Triangle 44"/>
            <p:cNvSpPr/>
            <p:nvPr/>
          </p:nvSpPr>
          <p:spPr>
            <a:xfrm>
              <a:off x="7019781" y="1087751"/>
              <a:ext cx="186696" cy="186696"/>
            </a:xfrm>
            <a:prstGeom prst="triangle">
              <a:avLst>
                <a:gd name="adj" fmla="val 100000"/>
              </a:avLst>
            </a:prstGeom>
            <a:effectLst>
              <a:outerShdw blurRad="50800" dist="38100" dir="8100000" algn="tr" rotWithShape="0">
                <a:prstClr val="black">
                  <a:alpha val="40000"/>
                </a:prstClr>
              </a:outerShdw>
            </a:effectLst>
          </p:spPr>
          <p:style>
            <a:lnRef idx="2">
              <a:schemeClr val="accent5">
                <a:hueOff val="689019"/>
                <a:satOff val="37002"/>
                <a:lumOff val="-13382"/>
                <a:alphaOff val="0"/>
              </a:schemeClr>
            </a:lnRef>
            <a:fillRef idx="1">
              <a:schemeClr val="accent5">
                <a:hueOff val="689019"/>
                <a:satOff val="37002"/>
                <a:lumOff val="-13382"/>
                <a:alphaOff val="0"/>
              </a:schemeClr>
            </a:fillRef>
            <a:effectRef idx="0">
              <a:schemeClr val="accent5">
                <a:hueOff val="689019"/>
                <a:satOff val="37002"/>
                <a:lumOff val="-13382"/>
                <a:alphaOff val="0"/>
              </a:schemeClr>
            </a:effectRef>
            <a:fontRef idx="minor">
              <a:schemeClr val="lt1"/>
            </a:fontRef>
          </p:style>
        </p:sp>
        <p:sp>
          <p:nvSpPr>
            <p:cNvPr id="46" name="L-Shape 45"/>
            <p:cNvSpPr/>
            <p:nvPr/>
          </p:nvSpPr>
          <p:spPr>
            <a:xfrm rot="5400000">
              <a:off x="7538267" y="868696"/>
              <a:ext cx="658675" cy="1096020"/>
            </a:xfrm>
            <a:prstGeom prst="corner">
              <a:avLst>
                <a:gd name="adj1" fmla="val 16120"/>
                <a:gd name="adj2" fmla="val 16110"/>
              </a:avLst>
            </a:prstGeom>
            <a:effectLst>
              <a:outerShdw blurRad="50800" dist="38100" dir="8100000" algn="tr" rotWithShape="0">
                <a:prstClr val="black">
                  <a:alpha val="40000"/>
                </a:prstClr>
              </a:outerShdw>
            </a:effectLst>
          </p:spPr>
          <p:style>
            <a:lnRef idx="2">
              <a:schemeClr val="accent5">
                <a:hueOff val="787451"/>
                <a:satOff val="42288"/>
                <a:lumOff val="-15294"/>
                <a:alphaOff val="0"/>
              </a:schemeClr>
            </a:lnRef>
            <a:fillRef idx="1">
              <a:schemeClr val="accent5">
                <a:hueOff val="787451"/>
                <a:satOff val="42288"/>
                <a:lumOff val="-15294"/>
                <a:alphaOff val="0"/>
              </a:schemeClr>
            </a:fillRef>
            <a:effectRef idx="0">
              <a:schemeClr val="accent5">
                <a:hueOff val="787451"/>
                <a:satOff val="42288"/>
                <a:lumOff val="-15294"/>
                <a:alphaOff val="0"/>
              </a:schemeClr>
            </a:effectRef>
            <a:fontRef idx="minor">
              <a:schemeClr val="lt1"/>
            </a:fontRef>
          </p:style>
        </p:sp>
        <p:sp>
          <p:nvSpPr>
            <p:cNvPr id="47" name="Freeform 46"/>
            <p:cNvSpPr/>
            <p:nvPr/>
          </p:nvSpPr>
          <p:spPr>
            <a:xfrm>
              <a:off x="7428318" y="1196169"/>
              <a:ext cx="989493" cy="867349"/>
            </a:xfrm>
            <a:custGeom>
              <a:avLst/>
              <a:gdLst>
                <a:gd name="connsiteX0" fmla="*/ 0 w 989493"/>
                <a:gd name="connsiteY0" fmla="*/ 0 h 867349"/>
                <a:gd name="connsiteX1" fmla="*/ 989493 w 989493"/>
                <a:gd name="connsiteY1" fmla="*/ 0 h 867349"/>
                <a:gd name="connsiteX2" fmla="*/ 989493 w 989493"/>
                <a:gd name="connsiteY2" fmla="*/ 867349 h 867349"/>
                <a:gd name="connsiteX3" fmla="*/ 0 w 989493"/>
                <a:gd name="connsiteY3" fmla="*/ 867349 h 867349"/>
                <a:gd name="connsiteX4" fmla="*/ 0 w 989493"/>
                <a:gd name="connsiteY4" fmla="*/ 0 h 86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93" h="867349">
                  <a:moveTo>
                    <a:pt x="0" y="0"/>
                  </a:moveTo>
                  <a:lnTo>
                    <a:pt x="989493" y="0"/>
                  </a:lnTo>
                  <a:lnTo>
                    <a:pt x="989493" y="867349"/>
                  </a:lnTo>
                  <a:lnTo>
                    <a:pt x="0" y="86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Guru </a:t>
              </a: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a:ea typeface="+mn-ea"/>
                  <a:cs typeface="+mn-cs"/>
                </a:rPr>
                <a:t>Besar</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32" name="Title 1"/>
          <p:cNvSpPr>
            <a:spLocks noGrp="1"/>
          </p:cNvSpPr>
          <p:nvPr>
            <p:ph type="title"/>
          </p:nvPr>
        </p:nvSpPr>
        <p:spPr>
          <a:xfrm>
            <a:off x="251642" y="21366"/>
            <a:ext cx="6302265" cy="514350"/>
          </a:xfrm>
        </p:spPr>
        <p:txBody>
          <a:bodyPr>
            <a:normAutofit fontScale="90000"/>
          </a:bodyPr>
          <a:lstStyle/>
          <a:p>
            <a:r>
              <a:rPr lang="en-US" sz="2400" b="1" dirty="0"/>
              <a:t>PENJEJANGAN PELATIHAN DOSEN PROFESIONAL</a:t>
            </a:r>
            <a:endParaRPr lang="en-GB" sz="2400" b="1" dirty="0"/>
          </a:p>
        </p:txBody>
      </p:sp>
    </p:spTree>
    <p:extLst>
      <p:ext uri="{BB962C8B-B14F-4D97-AF65-F5344CB8AC3E}">
        <p14:creationId xmlns:p14="http://schemas.microsoft.com/office/powerpoint/2010/main" val="32607482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67BB85E-AC39-473C-861E-6A3159A10D28}"/>
              </a:ext>
            </a:extLst>
          </p:cNvPr>
          <p:cNvSpPr txBox="1">
            <a:spLocks/>
          </p:cNvSpPr>
          <p:nvPr/>
        </p:nvSpPr>
        <p:spPr>
          <a:xfrm>
            <a:off x="533400" y="1123950"/>
            <a:ext cx="3949505" cy="2681839"/>
          </a:xfrm>
          <a:prstGeom prst="rect">
            <a:avLst/>
          </a:prstGeom>
        </p:spPr>
        <p:txBody>
          <a:bodyPr vert="horz" lIns="68577" tIns="34289" rIns="68577" bIns="0"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defTabSz="685800"/>
            <a:r>
              <a:rPr lang="en-US" sz="3600" dirty="0">
                <a:solidFill>
                  <a:srgbClr val="3494BA">
                    <a:lumMod val="50000"/>
                  </a:srgbClr>
                </a:solidFill>
                <a:latin typeface="Calibri" panose="020F0502020204030204" pitchFamily="34" charset="0"/>
                <a:cs typeface="Calibri" panose="020F0502020204030204" pitchFamily="34" charset="0"/>
              </a:rPr>
              <a:t>STRUKTUR KOMPETENSI PROGRAM PELATIHAN DOSEN PROFESIONAL </a:t>
            </a:r>
            <a:endParaRPr lang="en-IN" sz="3600" dirty="0">
              <a:solidFill>
                <a:srgbClr val="3494BA">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473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3950196" y="1453663"/>
            <a:ext cx="998248" cy="3172766"/>
          </a:xfrm>
          <a:prstGeom prst="rect">
            <a:avLst/>
          </a:prstGeom>
          <a:solidFill>
            <a:srgbClr val="73D6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563">
              <a:solidFill>
                <a:prstClr val="white"/>
              </a:solidFill>
              <a:latin typeface="Calibri"/>
            </a:endParaRPr>
          </a:p>
        </p:txBody>
      </p:sp>
      <p:grpSp>
        <p:nvGrpSpPr>
          <p:cNvPr id="104" name="Group 103"/>
          <p:cNvGrpSpPr/>
          <p:nvPr/>
        </p:nvGrpSpPr>
        <p:grpSpPr>
          <a:xfrm>
            <a:off x="4031466" y="1637440"/>
            <a:ext cx="832667" cy="2843642"/>
            <a:chOff x="2211524" y="2509402"/>
            <a:chExt cx="1581048" cy="3198374"/>
          </a:xfrm>
        </p:grpSpPr>
        <p:sp>
          <p:nvSpPr>
            <p:cNvPr id="105" name="Rectangle 104"/>
            <p:cNvSpPr/>
            <p:nvPr/>
          </p:nvSpPr>
          <p:spPr>
            <a:xfrm>
              <a:off x="2327692" y="3763898"/>
              <a:ext cx="1311589" cy="4460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600" dirty="0" err="1">
                  <a:solidFill>
                    <a:prstClr val="black"/>
                  </a:solidFill>
                  <a:latin typeface="Calibri"/>
                  <a:ea typeface="Calibri" panose="020F0502020204030204" pitchFamily="34" charset="0"/>
                  <a:cs typeface="Times New Roman" panose="02020603050405020304" pitchFamily="18" charset="0"/>
                </a:rPr>
                <a:t>Merancang</a:t>
              </a:r>
              <a:r>
                <a:rPr lang="en-AU" sz="600" dirty="0">
                  <a:solidFill>
                    <a:prstClr val="black"/>
                  </a:solidFill>
                  <a:latin typeface="Calibri"/>
                  <a:ea typeface="Calibri" panose="020F0502020204030204" pitchFamily="34" charset="0"/>
                  <a:cs typeface="Times New Roman" panose="02020603050405020304" pitchFamily="18" charset="0"/>
                </a:rPr>
                <a:t> </a:t>
              </a:r>
              <a:r>
                <a:rPr lang="en-AU" sz="600" dirty="0" err="1">
                  <a:solidFill>
                    <a:prstClr val="black"/>
                  </a:solidFill>
                  <a:latin typeface="Calibri"/>
                  <a:ea typeface="Calibri" panose="020F0502020204030204" pitchFamily="34" charset="0"/>
                  <a:cs typeface="Times New Roman" panose="02020603050405020304" pitchFamily="18" charset="0"/>
                </a:rPr>
                <a:t>Karya</a:t>
              </a:r>
              <a:r>
                <a:rPr lang="en-AU" sz="600" dirty="0">
                  <a:solidFill>
                    <a:prstClr val="black"/>
                  </a:solidFill>
                  <a:latin typeface="Calibri"/>
                  <a:ea typeface="Calibri" panose="020F0502020204030204" pitchFamily="34" charset="0"/>
                  <a:cs typeface="Times New Roman" panose="02020603050405020304" pitchFamily="18" charset="0"/>
                </a:rPr>
                <a:t> </a:t>
              </a:r>
              <a:r>
                <a:rPr lang="en-AU" sz="600" dirty="0" err="1">
                  <a:solidFill>
                    <a:prstClr val="black"/>
                  </a:solidFill>
                  <a:latin typeface="Calibri"/>
                  <a:ea typeface="Calibri" panose="020F0502020204030204" pitchFamily="34" charset="0"/>
                  <a:cs typeface="Times New Roman" panose="02020603050405020304" pitchFamily="18" charset="0"/>
                </a:rPr>
                <a:t>Ilmiah</a:t>
              </a:r>
              <a:endParaRPr lang="en-US" sz="600" dirty="0">
                <a:solidFill>
                  <a:prstClr val="black"/>
                </a:solidFill>
                <a:latin typeface="Calibri"/>
                <a:ea typeface="Calibri" panose="020F0502020204030204" pitchFamily="34" charset="0"/>
                <a:cs typeface="Times New Roman" panose="02020603050405020304" pitchFamily="18" charset="0"/>
              </a:endParaRPr>
            </a:p>
          </p:txBody>
        </p:sp>
        <p:sp>
          <p:nvSpPr>
            <p:cNvPr id="106" name="Rectangle 105"/>
            <p:cNvSpPr/>
            <p:nvPr/>
          </p:nvSpPr>
          <p:spPr>
            <a:xfrm>
              <a:off x="2216989" y="4404164"/>
              <a:ext cx="1533525" cy="56764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600" dirty="0" err="1">
                  <a:solidFill>
                    <a:prstClr val="black"/>
                  </a:solidFill>
                  <a:latin typeface="Calibri"/>
                  <a:ea typeface="Calibri" panose="020F0502020204030204" pitchFamily="34" charset="0"/>
                  <a:cs typeface="Times New Roman" panose="02020603050405020304" pitchFamily="18" charset="0"/>
                </a:rPr>
                <a:t>Merancang</a:t>
              </a:r>
              <a:r>
                <a:rPr lang="en-AU" sz="600" dirty="0">
                  <a:solidFill>
                    <a:prstClr val="black"/>
                  </a:solidFill>
                  <a:latin typeface="Calibri"/>
                  <a:ea typeface="Calibri" panose="020F0502020204030204" pitchFamily="34" charset="0"/>
                  <a:cs typeface="Times New Roman" panose="02020603050405020304" pitchFamily="18" charset="0"/>
                </a:rPr>
                <a:t> </a:t>
              </a:r>
              <a:r>
                <a:rPr lang="en-AU" sz="600" dirty="0" err="1">
                  <a:solidFill>
                    <a:prstClr val="black"/>
                  </a:solidFill>
                  <a:latin typeface="Calibri"/>
                  <a:ea typeface="Calibri" panose="020F0502020204030204" pitchFamily="34" charset="0"/>
                  <a:cs typeface="Times New Roman" panose="02020603050405020304" pitchFamily="18" charset="0"/>
                </a:rPr>
                <a:t>Penelitian</a:t>
              </a:r>
              <a:r>
                <a:rPr lang="en-AU" sz="600" dirty="0">
                  <a:solidFill>
                    <a:prstClr val="black"/>
                  </a:solidFill>
                  <a:latin typeface="Calibri"/>
                  <a:ea typeface="Calibri" panose="020F0502020204030204" pitchFamily="34" charset="0"/>
                  <a:cs typeface="Times New Roman" panose="02020603050405020304" pitchFamily="18" charset="0"/>
                </a:rPr>
                <a:t> </a:t>
              </a:r>
              <a:endParaRPr lang="en-US" sz="600" dirty="0">
                <a:solidFill>
                  <a:prstClr val="black"/>
                </a:solidFill>
                <a:latin typeface="Calibri"/>
                <a:ea typeface="Calibri" panose="020F0502020204030204" pitchFamily="34" charset="0"/>
                <a:cs typeface="Times New Roman" panose="02020603050405020304" pitchFamily="18" charset="0"/>
              </a:endParaRPr>
            </a:p>
          </p:txBody>
        </p:sp>
        <p:cxnSp>
          <p:nvCxnSpPr>
            <p:cNvPr id="107" name="Straight Arrow Connector 106"/>
            <p:cNvCxnSpPr/>
            <p:nvPr/>
          </p:nvCxnSpPr>
          <p:spPr>
            <a:xfrm flipV="1">
              <a:off x="2993577" y="3589902"/>
              <a:ext cx="0" cy="1739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Rectangle 107"/>
            <p:cNvSpPr/>
            <p:nvPr/>
          </p:nvSpPr>
          <p:spPr>
            <a:xfrm>
              <a:off x="2323903" y="2509402"/>
              <a:ext cx="1377950" cy="62801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id-ID" sz="600" dirty="0">
                  <a:solidFill>
                    <a:prstClr val="black"/>
                  </a:solidFill>
                  <a:latin typeface="Calibri"/>
                  <a:ea typeface="Calibri" panose="020F0502020204030204" pitchFamily="34" charset="0"/>
                  <a:cs typeface="Times New Roman" panose="02020603050405020304" pitchFamily="18" charset="0"/>
                </a:rPr>
                <a:t>Mempublikasikan Karya Ilmiah</a:t>
              </a:r>
              <a:endParaRPr lang="en-US" sz="600" dirty="0">
                <a:solidFill>
                  <a:prstClr val="black"/>
                </a:solidFill>
                <a:latin typeface="Calibri"/>
                <a:ea typeface="Calibri" panose="020F0502020204030204" pitchFamily="34" charset="0"/>
                <a:cs typeface="Times New Roman" panose="02020603050405020304" pitchFamily="18" charset="0"/>
              </a:endParaRPr>
            </a:p>
          </p:txBody>
        </p:sp>
        <p:sp>
          <p:nvSpPr>
            <p:cNvPr id="109" name="Rectangle 108"/>
            <p:cNvSpPr/>
            <p:nvPr/>
          </p:nvSpPr>
          <p:spPr>
            <a:xfrm>
              <a:off x="2380890" y="3271901"/>
              <a:ext cx="1258391" cy="30162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600" dirty="0" err="1">
                  <a:solidFill>
                    <a:prstClr val="black"/>
                  </a:solidFill>
                  <a:latin typeface="Calibri"/>
                  <a:ea typeface="Calibri" panose="020F0502020204030204" pitchFamily="34" charset="0"/>
                  <a:cs typeface="Times New Roman" panose="02020603050405020304" pitchFamily="18" charset="0"/>
                </a:rPr>
                <a:t>Menganalisis</a:t>
              </a:r>
              <a:r>
                <a:rPr lang="en-AU" sz="600" dirty="0">
                  <a:solidFill>
                    <a:prstClr val="black"/>
                  </a:solidFill>
                  <a:latin typeface="Calibri"/>
                  <a:ea typeface="Calibri" panose="020F0502020204030204" pitchFamily="34" charset="0"/>
                  <a:cs typeface="Times New Roman" panose="02020603050405020304" pitchFamily="18" charset="0"/>
                </a:rPr>
                <a:t> </a:t>
              </a:r>
              <a:r>
                <a:rPr lang="en-AU" sz="600" dirty="0" err="1">
                  <a:solidFill>
                    <a:prstClr val="black"/>
                  </a:solidFill>
                  <a:latin typeface="Calibri"/>
                  <a:ea typeface="Calibri" panose="020F0502020204030204" pitchFamily="34" charset="0"/>
                  <a:cs typeface="Times New Roman" panose="02020603050405020304" pitchFamily="18" charset="0"/>
                </a:rPr>
                <a:t>Etika</a:t>
              </a:r>
              <a:r>
                <a:rPr lang="en-AU" sz="600" dirty="0">
                  <a:solidFill>
                    <a:prstClr val="black"/>
                  </a:solidFill>
                  <a:latin typeface="Calibri"/>
                  <a:ea typeface="Calibri" panose="020F0502020204030204" pitchFamily="34" charset="0"/>
                  <a:cs typeface="Times New Roman" panose="02020603050405020304" pitchFamily="18" charset="0"/>
                </a:rPr>
                <a:t> </a:t>
              </a:r>
              <a:r>
                <a:rPr lang="en-AU" sz="600" dirty="0" err="1">
                  <a:solidFill>
                    <a:prstClr val="black"/>
                  </a:solidFill>
                  <a:latin typeface="Calibri"/>
                  <a:ea typeface="Calibri" panose="020F0502020204030204" pitchFamily="34" charset="0"/>
                  <a:cs typeface="Times New Roman" panose="02020603050405020304" pitchFamily="18" charset="0"/>
                </a:rPr>
                <a:t>Publikasi</a:t>
              </a:r>
              <a:r>
                <a:rPr lang="en-AU" sz="600" dirty="0">
                  <a:solidFill>
                    <a:prstClr val="black"/>
                  </a:solidFill>
                  <a:latin typeface="Calibri"/>
                  <a:ea typeface="Calibri" panose="020F0502020204030204" pitchFamily="34" charset="0"/>
                  <a:cs typeface="Times New Roman" panose="02020603050405020304" pitchFamily="18" charset="0"/>
                </a:rPr>
                <a:t> *)</a:t>
              </a:r>
              <a:endParaRPr lang="en-US" sz="600" dirty="0">
                <a:solidFill>
                  <a:prstClr val="black"/>
                </a:solidFill>
                <a:latin typeface="Calibri"/>
                <a:ea typeface="Calibri" panose="020F0502020204030204" pitchFamily="34" charset="0"/>
                <a:cs typeface="Times New Roman" panose="02020603050405020304" pitchFamily="18" charset="0"/>
              </a:endParaRPr>
            </a:p>
          </p:txBody>
        </p:sp>
        <p:sp>
          <p:nvSpPr>
            <p:cNvPr id="110" name="Rectangle 109"/>
            <p:cNvSpPr/>
            <p:nvPr/>
          </p:nvSpPr>
          <p:spPr>
            <a:xfrm>
              <a:off x="2211524" y="5167087"/>
              <a:ext cx="1581048" cy="540689"/>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600" dirty="0" err="1">
                  <a:solidFill>
                    <a:prstClr val="black"/>
                  </a:solidFill>
                  <a:latin typeface="Calibri"/>
                  <a:ea typeface="Calibri" panose="020F0502020204030204" pitchFamily="34" charset="0"/>
                  <a:cs typeface="Times New Roman" panose="02020603050405020304" pitchFamily="18" charset="0"/>
                </a:rPr>
                <a:t>Menjelaskan</a:t>
              </a:r>
              <a:r>
                <a:rPr lang="en-AU" sz="600" dirty="0">
                  <a:solidFill>
                    <a:prstClr val="black"/>
                  </a:solidFill>
                  <a:latin typeface="Calibri"/>
                  <a:ea typeface="Calibri" panose="020F0502020204030204" pitchFamily="34" charset="0"/>
                  <a:cs typeface="Times New Roman" panose="02020603050405020304" pitchFamily="18" charset="0"/>
                </a:rPr>
                <a:t> </a:t>
              </a:r>
              <a:r>
                <a:rPr lang="id-ID" sz="600" dirty="0">
                  <a:solidFill>
                    <a:prstClr val="black"/>
                  </a:solidFill>
                  <a:latin typeface="Calibri"/>
                  <a:ea typeface="Calibri" panose="020F0502020204030204" pitchFamily="34" charset="0"/>
                  <a:cs typeface="Times New Roman" panose="02020603050405020304" pitchFamily="18" charset="0"/>
                </a:rPr>
                <a:t>kecenderungan, isu, dan kebijakan </a:t>
              </a:r>
              <a:r>
                <a:rPr lang="en-AU" sz="600" dirty="0" err="1">
                  <a:solidFill>
                    <a:prstClr val="black"/>
                  </a:solidFill>
                  <a:latin typeface="Calibri"/>
                  <a:ea typeface="Calibri" panose="020F0502020204030204" pitchFamily="34" charset="0"/>
                  <a:cs typeface="Times New Roman" panose="02020603050405020304" pitchFamily="18" charset="0"/>
                </a:rPr>
                <a:t>penelitian</a:t>
              </a:r>
              <a:endParaRPr lang="en-US" sz="600" dirty="0">
                <a:solidFill>
                  <a:prstClr val="black"/>
                </a:solidFill>
                <a:latin typeface="Calibri"/>
                <a:ea typeface="Calibri" panose="020F0502020204030204" pitchFamily="34" charset="0"/>
                <a:cs typeface="Times New Roman" panose="02020603050405020304" pitchFamily="18" charset="0"/>
              </a:endParaRPr>
            </a:p>
          </p:txBody>
        </p:sp>
        <p:cxnSp>
          <p:nvCxnSpPr>
            <p:cNvPr id="111" name="Straight Arrow Connector 110"/>
            <p:cNvCxnSpPr/>
            <p:nvPr/>
          </p:nvCxnSpPr>
          <p:spPr>
            <a:xfrm flipV="1">
              <a:off x="2984739" y="4980474"/>
              <a:ext cx="0" cy="185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2984739" y="4203469"/>
              <a:ext cx="0" cy="1911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2984739" y="3127604"/>
              <a:ext cx="0" cy="137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4998560" y="1453663"/>
            <a:ext cx="2824210" cy="3172766"/>
          </a:xfrm>
          <a:prstGeom prst="rect">
            <a:avLst/>
          </a:prstGeom>
          <a:solidFill>
            <a:srgbClr val="A2D2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563">
              <a:solidFill>
                <a:prstClr val="white"/>
              </a:solidFill>
              <a:latin typeface="Calibri"/>
            </a:endParaRPr>
          </a:p>
        </p:txBody>
      </p:sp>
      <p:grpSp>
        <p:nvGrpSpPr>
          <p:cNvPr id="86" name="Group 85"/>
          <p:cNvGrpSpPr/>
          <p:nvPr/>
        </p:nvGrpSpPr>
        <p:grpSpPr>
          <a:xfrm>
            <a:off x="5055448" y="1695678"/>
            <a:ext cx="2709391" cy="1517792"/>
            <a:chOff x="7364" y="262041"/>
            <a:chExt cx="5781657" cy="1745159"/>
          </a:xfrm>
        </p:grpSpPr>
        <p:sp>
          <p:nvSpPr>
            <p:cNvPr id="87" name="Text Box 30"/>
            <p:cNvSpPr txBox="1">
              <a:spLocks noChangeArrowheads="1"/>
            </p:cNvSpPr>
            <p:nvPr/>
          </p:nvSpPr>
          <p:spPr bwMode="auto">
            <a:xfrm>
              <a:off x="7364" y="378191"/>
              <a:ext cx="1315721" cy="866775"/>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PkM</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program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kegiatan</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layanan</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kepada</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masyarakat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88" name="Straight Arrow Connector 87"/>
            <p:cNvCxnSpPr/>
            <p:nvPr/>
          </p:nvCxnSpPr>
          <p:spPr>
            <a:xfrm flipV="1">
              <a:off x="2928791" y="1481094"/>
              <a:ext cx="0" cy="2210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9" name="Text Box 37"/>
            <p:cNvSpPr txBox="1">
              <a:spLocks noChangeArrowheads="1"/>
            </p:cNvSpPr>
            <p:nvPr/>
          </p:nvSpPr>
          <p:spPr bwMode="auto">
            <a:xfrm>
              <a:off x="1686235" y="1698590"/>
              <a:ext cx="2427606" cy="30861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Menjelaskan</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lingkup</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sasaran</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inovasi</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untuk</a:t>
              </a:r>
              <a:r>
                <a:rPr lang="en-AU" sz="6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masyarakat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0" name="Text Box 38"/>
            <p:cNvSpPr txBox="1">
              <a:spLocks noChangeArrowheads="1"/>
            </p:cNvSpPr>
            <p:nvPr/>
          </p:nvSpPr>
          <p:spPr bwMode="auto">
            <a:xfrm>
              <a:off x="1456057" y="378191"/>
              <a:ext cx="1277727" cy="86487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penerapan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IPTEKS</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1" name="Text Box 39"/>
            <p:cNvSpPr txBox="1">
              <a:spLocks noChangeArrowheads="1"/>
            </p:cNvSpPr>
            <p:nvPr/>
          </p:nvSpPr>
          <p:spPr bwMode="auto">
            <a:xfrm>
              <a:off x="2904953" y="378191"/>
              <a:ext cx="1332315" cy="86487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peningkatan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kapasitas</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masyarakat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 Box 40"/>
            <p:cNvSpPr txBox="1">
              <a:spLocks noChangeArrowheads="1"/>
            </p:cNvSpPr>
            <p:nvPr/>
          </p:nvSpPr>
          <p:spPr bwMode="auto">
            <a:xfrm>
              <a:off x="4346562" y="378191"/>
              <a:ext cx="1442459" cy="864870"/>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6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pemberdayaan</a:t>
              </a:r>
              <a:r>
                <a:rPr lang="en-AU" sz="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masyarakat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93" name="Straight Connector 92"/>
            <p:cNvCxnSpPr/>
            <p:nvPr/>
          </p:nvCxnSpPr>
          <p:spPr>
            <a:xfrm>
              <a:off x="733890" y="1479720"/>
              <a:ext cx="43373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727910" y="1251284"/>
              <a:ext cx="622" cy="23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2142336" y="1246041"/>
              <a:ext cx="621" cy="23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3562542" y="1246041"/>
              <a:ext cx="621" cy="23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5071518" y="1246041"/>
              <a:ext cx="621" cy="23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3539" y="266136"/>
              <a:ext cx="46676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83562" y="266159"/>
              <a:ext cx="621" cy="1157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2059699" y="266159"/>
              <a:ext cx="621" cy="1157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553705" y="262041"/>
              <a:ext cx="621" cy="1157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5151438" y="262041"/>
              <a:ext cx="621" cy="11570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76" name="Text Box 51"/>
          <p:cNvSpPr txBox="1">
            <a:spLocks noChangeArrowheads="1"/>
          </p:cNvSpPr>
          <p:nvPr/>
        </p:nvSpPr>
        <p:spPr bwMode="auto">
          <a:xfrm>
            <a:off x="1731416" y="294256"/>
            <a:ext cx="5441231" cy="823440"/>
          </a:xfrm>
          <a:prstGeom prst="rect">
            <a:avLst/>
          </a:prstGeom>
          <a:solidFill>
            <a:schemeClr val="accent3">
              <a:lumMod val="40000"/>
              <a:lumOff val="60000"/>
            </a:schemeClr>
          </a:solidFill>
          <a:ln w="9525">
            <a:noFill/>
            <a:miter lim="800000"/>
            <a:headEnd/>
            <a:tailEnd/>
          </a:ln>
        </p:spPr>
        <p:txBody>
          <a:bodyPr rot="0" vert="horz" wrap="square" lIns="68580" tIns="34290" rIns="68580" bIns="34290" anchor="t" anchorCtr="0" upright="1">
            <a:noAutofit/>
          </a:bodyPr>
          <a:lstStyle/>
          <a:p>
            <a:pPr algn="ctr" defTabSz="342887"/>
            <a:r>
              <a:rPr lang="en-US" b="1" dirty="0">
                <a:solidFill>
                  <a:srgbClr val="2683C6">
                    <a:lumMod val="50000"/>
                  </a:srgbClr>
                </a:solidFill>
                <a:latin typeface="Calibri" panose="020F0502020204030204" pitchFamily="34" charset="0"/>
                <a:ea typeface="Calibri" panose="020F0502020204030204" pitchFamily="34" charset="0"/>
                <a:cs typeface="Times New Roman" panose="02020603050405020304" pitchFamily="18" charset="0"/>
              </a:rPr>
              <a:t>STRUKTUR KOMPETENSI</a:t>
            </a:r>
            <a:endParaRPr lang="en-US" dirty="0">
              <a:solidFill>
                <a:srgbClr val="2683C6">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Setelah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mengikuti</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Pelatihan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Dosen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Profesional</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dosen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mampu</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merencanakan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menjalankan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dan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mengevaluasi</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program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dan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melakukan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penelitian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dan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pengabdian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kepada</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masyarakat</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yang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relevan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dengan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program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yang </a:t>
            </a:r>
            <a:r>
              <a:rPr lang="en-US" sz="9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diampu</a:t>
            </a:r>
            <a:r>
              <a:rPr 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77" name="Straight Connector 76"/>
          <p:cNvCxnSpPr/>
          <p:nvPr/>
        </p:nvCxnSpPr>
        <p:spPr>
          <a:xfrm>
            <a:off x="3527601" y="1256827"/>
            <a:ext cx="2828143" cy="0"/>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3527600" y="1256827"/>
            <a:ext cx="0" cy="359813"/>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H="1" flipV="1">
            <a:off x="4443337" y="1256827"/>
            <a:ext cx="2597" cy="373334"/>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flipV="1">
            <a:off x="6355743" y="1256827"/>
            <a:ext cx="0" cy="443012"/>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flipV="1">
            <a:off x="4445580" y="1117471"/>
            <a:ext cx="0" cy="1393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8E392EF5-CCFA-DA4E-B698-8A2537A7C627}"/>
              </a:ext>
            </a:extLst>
          </p:cNvPr>
          <p:cNvGrpSpPr/>
          <p:nvPr/>
        </p:nvGrpSpPr>
        <p:grpSpPr>
          <a:xfrm>
            <a:off x="1625917" y="1457482"/>
            <a:ext cx="2287652" cy="3168947"/>
            <a:chOff x="2167890" y="1943310"/>
            <a:chExt cx="3050202" cy="4225262"/>
          </a:xfrm>
        </p:grpSpPr>
        <p:sp>
          <p:nvSpPr>
            <p:cNvPr id="114" name="Rectangle 113"/>
            <p:cNvSpPr/>
            <p:nvPr/>
          </p:nvSpPr>
          <p:spPr>
            <a:xfrm>
              <a:off x="2167890" y="1943310"/>
              <a:ext cx="3050202" cy="4225262"/>
            </a:xfrm>
            <a:prstGeom prst="rect">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563">
                <a:solidFill>
                  <a:prstClr val="white"/>
                </a:solidFill>
                <a:latin typeface="Calibri"/>
              </a:endParaRPr>
            </a:p>
          </p:txBody>
        </p:sp>
        <p:grpSp>
          <p:nvGrpSpPr>
            <p:cNvPr id="115" name="Group 114"/>
            <p:cNvGrpSpPr/>
            <p:nvPr/>
          </p:nvGrpSpPr>
          <p:grpSpPr>
            <a:xfrm>
              <a:off x="2265412" y="2161066"/>
              <a:ext cx="2872231" cy="3892616"/>
              <a:chOff x="0" y="1278776"/>
              <a:chExt cx="3655532" cy="4290102"/>
            </a:xfrm>
          </p:grpSpPr>
          <p:grpSp>
            <p:nvGrpSpPr>
              <p:cNvPr id="116" name="Group 115"/>
              <p:cNvGrpSpPr/>
              <p:nvPr/>
            </p:nvGrpSpPr>
            <p:grpSpPr>
              <a:xfrm>
                <a:off x="0" y="1278776"/>
                <a:ext cx="3655532" cy="4290102"/>
                <a:chOff x="-31365" y="1344272"/>
                <a:chExt cx="3655923" cy="3189261"/>
              </a:xfrm>
            </p:grpSpPr>
            <p:sp>
              <p:nvSpPr>
                <p:cNvPr id="120" name="Text Box 11"/>
                <p:cNvSpPr txBox="1">
                  <a:spLocks noChangeArrowheads="1"/>
                </p:cNvSpPr>
                <p:nvPr/>
              </p:nvSpPr>
              <p:spPr bwMode="auto">
                <a:xfrm>
                  <a:off x="2595749" y="1345635"/>
                  <a:ext cx="1028809" cy="911221"/>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Melaksanakan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praktek</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yang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tepat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1" name="Text Box 12"/>
                <p:cNvSpPr txBox="1">
                  <a:spLocks noChangeArrowheads="1"/>
                </p:cNvSpPr>
                <p:nvPr/>
              </p:nvSpPr>
              <p:spPr bwMode="auto">
                <a:xfrm>
                  <a:off x="1223902" y="1348265"/>
                  <a:ext cx="1202125" cy="92416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Mengembangkan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instrumen</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penilaian</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berdasarkan</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prinsip-prinsip</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dasar</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asesmen</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hasil</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belajar</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2" name="Text Box 13"/>
                <p:cNvSpPr txBox="1">
                  <a:spLocks noChangeArrowheads="1"/>
                </p:cNvSpPr>
                <p:nvPr/>
              </p:nvSpPr>
              <p:spPr bwMode="auto">
                <a:xfrm>
                  <a:off x="-31365" y="1344272"/>
                  <a:ext cx="1120570" cy="904528"/>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Merancang</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program pembelajaran yang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memperhatikan</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prinsip</a:t>
                  </a:r>
                  <a:r>
                    <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pembelajaran</a:t>
                  </a: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3" name="Text Box 14"/>
                <p:cNvSpPr txBox="1">
                  <a:spLocks noChangeArrowheads="1"/>
                </p:cNvSpPr>
                <p:nvPr/>
              </p:nvSpPr>
              <p:spPr bwMode="auto">
                <a:xfrm>
                  <a:off x="1177420" y="3603801"/>
                  <a:ext cx="1645104" cy="929732"/>
                </a:xfrm>
                <a:prstGeom prst="rect">
                  <a:avLst/>
                </a:prstGeom>
                <a:solidFill>
                  <a:schemeClr val="bg1"/>
                </a:solidFill>
                <a:ln w="9525">
                  <a:solidFill>
                    <a:srgbClr val="000000"/>
                  </a:solidFill>
                  <a:miter lim="800000"/>
                  <a:headEnd/>
                  <a:tailEnd/>
                </a:ln>
              </p:spPr>
              <p:txBody>
                <a:bodyPr rot="0" vert="horz" wrap="square" lIns="68580" tIns="34290" rIns="68580" bIns="34290" anchor="t" anchorCtr="0" upright="1">
                  <a:noAutofit/>
                </a:bodyPr>
                <a:lstStyle/>
                <a:p>
                  <a:pPr marL="67628" algn="ctr" defTabSz="342887">
                    <a:lnSpc>
                      <a:spcPct val="107000"/>
                    </a:lnSpc>
                  </a:pP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Menjelaskan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tentang</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isu</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strategis</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pendidikan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tinggi</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di Indonesia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dahulu</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masa</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kini</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termasuk</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peningkatan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daya</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saing</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117" name="Elbow Connector 116"/>
              <p:cNvCxnSpPr>
                <a:cxnSpLocks/>
                <a:stCxn id="72" idx="0"/>
                <a:endCxn id="122" idx="2"/>
              </p:cNvCxnSpPr>
              <p:nvPr/>
            </p:nvCxnSpPr>
            <p:spPr>
              <a:xfrm rot="16200000" flipV="1">
                <a:off x="768436" y="2287311"/>
                <a:ext cx="1054886" cy="147130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V="1">
                <a:off x="1134898" y="1786943"/>
                <a:ext cx="12078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2475965" y="1786133"/>
                <a:ext cx="1459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flipV="1">
              <a:off x="3878198" y="4686157"/>
              <a:ext cx="0" cy="2374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2" name="Text Box 14"/>
            <p:cNvSpPr txBox="1">
              <a:spLocks noChangeArrowheads="1"/>
            </p:cNvSpPr>
            <p:nvPr/>
          </p:nvSpPr>
          <p:spPr bwMode="auto">
            <a:xfrm>
              <a:off x="3215515" y="4222226"/>
              <a:ext cx="1292229" cy="4693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Menjelaskan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tentang</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karakteristik</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pofesi</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etika</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dosen</a:t>
              </a:r>
              <a:r>
                <a:rPr lang="en-AU"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56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56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2" name="Picture 2" descr="C:\Users\Toshiba\Pictures\2019-08-23_0909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298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133" name="Rectangle 132"/>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134" name="Rectangle 133"/>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pic>
        <p:nvPicPr>
          <p:cNvPr id="11" name="Graphic 10" descr="Zoom in">
            <a:extLst>
              <a:ext uri="{FF2B5EF4-FFF2-40B4-BE49-F238E27FC236}">
                <a16:creationId xmlns:a16="http://schemas.microsoft.com/office/drawing/2014/main" id="{E4B6C2CE-D61F-BD48-B1DD-E4D690ECB1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215" y="2895439"/>
            <a:ext cx="499994" cy="499994"/>
          </a:xfrm>
          <a:prstGeom prst="rect">
            <a:avLst/>
          </a:prstGeom>
        </p:spPr>
      </p:pic>
      <p:pic>
        <p:nvPicPr>
          <p:cNvPr id="128" name="Graphic 127" descr="Zoom in">
            <a:extLst>
              <a:ext uri="{FF2B5EF4-FFF2-40B4-BE49-F238E27FC236}">
                <a16:creationId xmlns:a16="http://schemas.microsoft.com/office/drawing/2014/main" id="{C00BAFD6-4103-3147-B7EB-F5AE45FA30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138" y="4016702"/>
            <a:ext cx="499994" cy="499994"/>
          </a:xfrm>
          <a:prstGeom prst="rect">
            <a:avLst/>
          </a:prstGeom>
        </p:spPr>
      </p:pic>
      <p:pic>
        <p:nvPicPr>
          <p:cNvPr id="129" name="Graphic 128" descr="Zoom in">
            <a:extLst>
              <a:ext uri="{FF2B5EF4-FFF2-40B4-BE49-F238E27FC236}">
                <a16:creationId xmlns:a16="http://schemas.microsoft.com/office/drawing/2014/main" id="{368955DD-E68E-FB40-99C5-5619C502AB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927" y="3455258"/>
            <a:ext cx="499994" cy="499994"/>
          </a:xfrm>
          <a:prstGeom prst="rect">
            <a:avLst/>
          </a:prstGeom>
        </p:spPr>
      </p:pic>
      <p:grpSp>
        <p:nvGrpSpPr>
          <p:cNvPr id="6" name="Group 5">
            <a:extLst>
              <a:ext uri="{FF2B5EF4-FFF2-40B4-BE49-F238E27FC236}">
                <a16:creationId xmlns:a16="http://schemas.microsoft.com/office/drawing/2014/main" id="{1FA159C7-AE69-6F4E-9A55-8D91C13CFB71}"/>
              </a:ext>
            </a:extLst>
          </p:cNvPr>
          <p:cNvGrpSpPr/>
          <p:nvPr/>
        </p:nvGrpSpPr>
        <p:grpSpPr>
          <a:xfrm>
            <a:off x="-2588" y="-42080"/>
            <a:ext cx="3550991" cy="4968930"/>
            <a:chOff x="410248" y="36010"/>
            <a:chExt cx="3550991" cy="4968930"/>
          </a:xfrm>
        </p:grpSpPr>
        <p:grpSp>
          <p:nvGrpSpPr>
            <p:cNvPr id="57" name="Group 56">
              <a:extLst>
                <a:ext uri="{FF2B5EF4-FFF2-40B4-BE49-F238E27FC236}">
                  <a16:creationId xmlns:a16="http://schemas.microsoft.com/office/drawing/2014/main" id="{42CDB9F8-EE90-C848-96C3-BCD274202CAA}"/>
                </a:ext>
              </a:extLst>
            </p:cNvPr>
            <p:cNvGrpSpPr/>
            <p:nvPr/>
          </p:nvGrpSpPr>
          <p:grpSpPr>
            <a:xfrm>
              <a:off x="410248" y="91223"/>
              <a:ext cx="3550991" cy="4913717"/>
              <a:chOff x="2197162" y="1943310"/>
              <a:chExt cx="3053466" cy="4225262"/>
            </a:xfrm>
          </p:grpSpPr>
          <p:sp>
            <p:nvSpPr>
              <p:cNvPr id="58" name="Rectangle 57">
                <a:extLst>
                  <a:ext uri="{FF2B5EF4-FFF2-40B4-BE49-F238E27FC236}">
                    <a16:creationId xmlns:a16="http://schemas.microsoft.com/office/drawing/2014/main" id="{3BB7B792-9C5A-CD46-A190-261BB5ECD5E3}"/>
                  </a:ext>
                </a:extLst>
              </p:cNvPr>
              <p:cNvSpPr/>
              <p:nvPr/>
            </p:nvSpPr>
            <p:spPr>
              <a:xfrm>
                <a:off x="2200426" y="1943310"/>
                <a:ext cx="3050202" cy="4225262"/>
              </a:xfrm>
              <a:prstGeom prst="rect">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975" dirty="0">
                  <a:solidFill>
                    <a:prstClr val="white"/>
                  </a:solidFill>
                  <a:latin typeface="Calibri"/>
                </a:endParaRPr>
              </a:p>
            </p:txBody>
          </p:sp>
          <p:grpSp>
            <p:nvGrpSpPr>
              <p:cNvPr id="59" name="Group 58">
                <a:extLst>
                  <a:ext uri="{FF2B5EF4-FFF2-40B4-BE49-F238E27FC236}">
                    <a16:creationId xmlns:a16="http://schemas.microsoft.com/office/drawing/2014/main" id="{F396607C-189B-1D4E-8BF0-56A1983C26F5}"/>
                  </a:ext>
                </a:extLst>
              </p:cNvPr>
              <p:cNvGrpSpPr/>
              <p:nvPr/>
            </p:nvGrpSpPr>
            <p:grpSpPr>
              <a:xfrm>
                <a:off x="2197162" y="2161065"/>
                <a:ext cx="3051163" cy="3892617"/>
                <a:chOff x="-86862" y="1278775"/>
                <a:chExt cx="3883261" cy="4290103"/>
              </a:xfrm>
            </p:grpSpPr>
            <p:grpSp>
              <p:nvGrpSpPr>
                <p:cNvPr id="62" name="Group 61">
                  <a:extLst>
                    <a:ext uri="{FF2B5EF4-FFF2-40B4-BE49-F238E27FC236}">
                      <a16:creationId xmlns:a16="http://schemas.microsoft.com/office/drawing/2014/main" id="{C726B29D-E4A8-AF4A-AA29-52911E6A901F}"/>
                    </a:ext>
                  </a:extLst>
                </p:cNvPr>
                <p:cNvGrpSpPr/>
                <p:nvPr/>
              </p:nvGrpSpPr>
              <p:grpSpPr>
                <a:xfrm>
                  <a:off x="-86862" y="1278775"/>
                  <a:ext cx="3883261" cy="4290103"/>
                  <a:chOff x="-118237" y="1344271"/>
                  <a:chExt cx="3883677" cy="3189262"/>
                </a:xfrm>
              </p:grpSpPr>
              <p:sp>
                <p:nvSpPr>
                  <p:cNvPr id="66" name="Text Box 11">
                    <a:extLst>
                      <a:ext uri="{FF2B5EF4-FFF2-40B4-BE49-F238E27FC236}">
                        <a16:creationId xmlns:a16="http://schemas.microsoft.com/office/drawing/2014/main" id="{A28247FE-3022-0144-BE78-9A0CF4B47D2A}"/>
                      </a:ext>
                    </a:extLst>
                  </p:cNvPr>
                  <p:cNvSpPr txBox="1">
                    <a:spLocks noChangeArrowheads="1"/>
                  </p:cNvSpPr>
                  <p:nvPr/>
                </p:nvSpPr>
                <p:spPr bwMode="auto">
                  <a:xfrm>
                    <a:off x="2595748" y="1345635"/>
                    <a:ext cx="1169692" cy="102777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Melaksanakan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praktek</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pembelajaran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yang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tepat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 Box 12">
                    <a:extLst>
                      <a:ext uri="{FF2B5EF4-FFF2-40B4-BE49-F238E27FC236}">
                        <a16:creationId xmlns:a16="http://schemas.microsoft.com/office/drawing/2014/main" id="{8BBFB757-E1B6-CC43-BC4D-F8DE02651D73}"/>
                      </a:ext>
                    </a:extLst>
                  </p:cNvPr>
                  <p:cNvSpPr txBox="1">
                    <a:spLocks noChangeArrowheads="1"/>
                  </p:cNvSpPr>
                  <p:nvPr/>
                </p:nvSpPr>
                <p:spPr bwMode="auto">
                  <a:xfrm>
                    <a:off x="1202758" y="1348265"/>
                    <a:ext cx="1337887" cy="102777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Mengembangkan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instrumen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penilaian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berdasarkan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prinsip-prinsip</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dasar</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asesmen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hasil</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belajar</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8" name="Text Box 13">
                    <a:extLst>
                      <a:ext uri="{FF2B5EF4-FFF2-40B4-BE49-F238E27FC236}">
                        <a16:creationId xmlns:a16="http://schemas.microsoft.com/office/drawing/2014/main" id="{1871E38C-E5A4-EE4A-AB72-9E7E4553E1F1}"/>
                      </a:ext>
                    </a:extLst>
                  </p:cNvPr>
                  <p:cNvSpPr txBox="1">
                    <a:spLocks noChangeArrowheads="1"/>
                  </p:cNvSpPr>
                  <p:nvPr/>
                </p:nvSpPr>
                <p:spPr bwMode="auto">
                  <a:xfrm>
                    <a:off x="-118237" y="1344271"/>
                    <a:ext cx="1244776" cy="1022852"/>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Merancang</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program pembelajaran yang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memperhatikan</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prinsip</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pembelajaran</a:t>
                    </a:r>
                  </a:p>
                  <a:p>
                    <a:pPr algn="ctr" defTabSz="342887">
                      <a:lnSpc>
                        <a:spcPct val="107000"/>
                      </a:lnSpc>
                      <a:spcAft>
                        <a:spcPts val="600"/>
                      </a:spcAft>
                    </a:pP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9" name="Text Box 14">
                    <a:extLst>
                      <a:ext uri="{FF2B5EF4-FFF2-40B4-BE49-F238E27FC236}">
                        <a16:creationId xmlns:a16="http://schemas.microsoft.com/office/drawing/2014/main" id="{4F10A0AF-7617-924F-ACE4-4CFFA5CB91C8}"/>
                      </a:ext>
                    </a:extLst>
                  </p:cNvPr>
                  <p:cNvSpPr txBox="1">
                    <a:spLocks noChangeArrowheads="1"/>
                  </p:cNvSpPr>
                  <p:nvPr/>
                </p:nvSpPr>
                <p:spPr bwMode="auto">
                  <a:xfrm>
                    <a:off x="1120555" y="3463812"/>
                    <a:ext cx="1806069" cy="1069721"/>
                  </a:xfrm>
                  <a:prstGeom prst="rect">
                    <a:avLst/>
                  </a:prstGeom>
                  <a:solidFill>
                    <a:schemeClr val="bg1"/>
                  </a:solidFill>
                  <a:ln w="9525">
                    <a:solidFill>
                      <a:srgbClr val="000000"/>
                    </a:solidFill>
                    <a:miter lim="800000"/>
                    <a:headEnd/>
                    <a:tailEnd/>
                  </a:ln>
                </p:spPr>
                <p:txBody>
                  <a:bodyPr rot="0" vert="horz" wrap="square" lIns="68580" tIns="34290" rIns="68580" bIns="34290" anchor="t" anchorCtr="0" upright="1">
                    <a:noAutofit/>
                  </a:bodyPr>
                  <a:lstStyle/>
                  <a:p>
                    <a:pPr marL="67628" algn="ctr" defTabSz="342887">
                      <a:lnSpc>
                        <a:spcPct val="107000"/>
                      </a:lnSpc>
                    </a:pP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Menjelaskan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tentang</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isu</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strategis</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pendidikan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tinggi</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di Indonesia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dahulu</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masa</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kini</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termasuk</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peningkatan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daya</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saing</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342887">
                      <a:lnSpc>
                        <a:spcPct val="107000"/>
                      </a:lnSpc>
                      <a:spcAft>
                        <a:spcPts val="600"/>
                      </a:spcAft>
                    </a:pP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63" name="Elbow Connector 62">
                  <a:extLst>
                    <a:ext uri="{FF2B5EF4-FFF2-40B4-BE49-F238E27FC236}">
                      <a16:creationId xmlns:a16="http://schemas.microsoft.com/office/drawing/2014/main" id="{0CA6DBB0-04FE-6244-89CC-2FCB0746D120}"/>
                    </a:ext>
                  </a:extLst>
                </p:cNvPr>
                <p:cNvCxnSpPr>
                  <a:cxnSpLocks/>
                  <a:stCxn id="61" idx="0"/>
                  <a:endCxn id="68" idx="2"/>
                </p:cNvCxnSpPr>
                <p:nvPr/>
              </p:nvCxnSpPr>
              <p:spPr>
                <a:xfrm rot="16200000" flipV="1">
                  <a:off x="1008267" y="2181881"/>
                  <a:ext cx="573255" cy="151886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2D91AB9-4DF7-F443-8278-80E4472B4D30}"/>
                    </a:ext>
                  </a:extLst>
                </p:cNvPr>
                <p:cNvCxnSpPr/>
                <p:nvPr/>
              </p:nvCxnSpPr>
              <p:spPr>
                <a:xfrm flipV="1">
                  <a:off x="1134898" y="1786943"/>
                  <a:ext cx="12078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3908568-356E-E148-874B-1B276FD229E8}"/>
                    </a:ext>
                  </a:extLst>
                </p:cNvPr>
                <p:cNvCxnSpPr/>
                <p:nvPr/>
              </p:nvCxnSpPr>
              <p:spPr>
                <a:xfrm>
                  <a:off x="2549962" y="1786133"/>
                  <a:ext cx="145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F0805288-52DE-5040-91F7-391ED8DA0DFF}"/>
                  </a:ext>
                </a:extLst>
              </p:cNvPr>
              <p:cNvCxnSpPr/>
              <p:nvPr/>
            </p:nvCxnSpPr>
            <p:spPr>
              <a:xfrm flipV="1">
                <a:off x="3878198" y="4552132"/>
                <a:ext cx="0" cy="23743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61" name="Text Box 14">
                <a:extLst>
                  <a:ext uri="{FF2B5EF4-FFF2-40B4-BE49-F238E27FC236}">
                    <a16:creationId xmlns:a16="http://schemas.microsoft.com/office/drawing/2014/main" id="{5474000A-0BCD-894C-A736-6910A427D9DC}"/>
                  </a:ext>
                </a:extLst>
              </p:cNvPr>
              <p:cNvSpPr txBox="1">
                <a:spLocks noChangeArrowheads="1"/>
              </p:cNvSpPr>
              <p:nvPr/>
            </p:nvSpPr>
            <p:spPr bwMode="auto">
              <a:xfrm>
                <a:off x="3233427" y="3929638"/>
                <a:ext cx="1292229" cy="62883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pP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Menjelaskan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tentang</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karakteristik</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pofesi</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dan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etika</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dosen</a:t>
                </a:r>
                <a:r>
                  <a:rPr lang="en-AU"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id="{A9D01CFB-BB3A-1344-89F1-3E77528541EB}"/>
                </a:ext>
              </a:extLst>
            </p:cNvPr>
            <p:cNvSpPr txBox="1"/>
            <p:nvPr/>
          </p:nvSpPr>
          <p:spPr>
            <a:xfrm>
              <a:off x="1602639" y="36010"/>
              <a:ext cx="1685074" cy="369332"/>
            </a:xfrm>
            <a:prstGeom prst="rect">
              <a:avLst/>
            </a:prstGeom>
            <a:noFill/>
          </p:spPr>
          <p:txBody>
            <a:bodyPr wrap="square" rtlCol="0">
              <a:spAutoFit/>
            </a:bodyPr>
            <a:lstStyle/>
            <a:p>
              <a:r>
                <a:rPr lang="en-US" dirty="0"/>
                <a:t>PEMBELAJARAN</a:t>
              </a:r>
            </a:p>
          </p:txBody>
        </p:sp>
      </p:grpSp>
      <p:grpSp>
        <p:nvGrpSpPr>
          <p:cNvPr id="5" name="Group 4">
            <a:extLst>
              <a:ext uri="{FF2B5EF4-FFF2-40B4-BE49-F238E27FC236}">
                <a16:creationId xmlns:a16="http://schemas.microsoft.com/office/drawing/2014/main" id="{D2E5989A-E6EA-DC40-8F82-99359A112395}"/>
              </a:ext>
            </a:extLst>
          </p:cNvPr>
          <p:cNvGrpSpPr/>
          <p:nvPr/>
        </p:nvGrpSpPr>
        <p:grpSpPr>
          <a:xfrm>
            <a:off x="3601087" y="-42080"/>
            <a:ext cx="1556996" cy="4981772"/>
            <a:chOff x="3578905" y="55594"/>
            <a:chExt cx="1556996" cy="4981772"/>
          </a:xfrm>
        </p:grpSpPr>
        <p:grpSp>
          <p:nvGrpSpPr>
            <p:cNvPr id="9" name="Group 8">
              <a:extLst>
                <a:ext uri="{FF2B5EF4-FFF2-40B4-BE49-F238E27FC236}">
                  <a16:creationId xmlns:a16="http://schemas.microsoft.com/office/drawing/2014/main" id="{E546BABB-E82D-BA49-97D8-7C5251BE8FBF}"/>
                </a:ext>
              </a:extLst>
            </p:cNvPr>
            <p:cNvGrpSpPr/>
            <p:nvPr/>
          </p:nvGrpSpPr>
          <p:grpSpPr>
            <a:xfrm>
              <a:off x="3578905" y="88711"/>
              <a:ext cx="1556996" cy="4948655"/>
              <a:chOff x="5419328" y="2090616"/>
              <a:chExt cx="1330997" cy="4230355"/>
            </a:xfrm>
          </p:grpSpPr>
          <p:sp>
            <p:nvSpPr>
              <p:cNvPr id="70" name="Rectangle 69">
                <a:extLst>
                  <a:ext uri="{FF2B5EF4-FFF2-40B4-BE49-F238E27FC236}">
                    <a16:creationId xmlns:a16="http://schemas.microsoft.com/office/drawing/2014/main" id="{2480950D-044E-5F4D-996C-F1AAE1793E94}"/>
                  </a:ext>
                </a:extLst>
              </p:cNvPr>
              <p:cNvSpPr/>
              <p:nvPr/>
            </p:nvSpPr>
            <p:spPr>
              <a:xfrm>
                <a:off x="5419328" y="2090616"/>
                <a:ext cx="1330997" cy="4230355"/>
              </a:xfrm>
              <a:prstGeom prst="rect">
                <a:avLst/>
              </a:prstGeom>
              <a:solidFill>
                <a:srgbClr val="73D6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975">
                  <a:solidFill>
                    <a:prstClr val="white"/>
                  </a:solidFill>
                  <a:latin typeface="Calibri"/>
                </a:endParaRPr>
              </a:p>
            </p:txBody>
          </p:sp>
          <p:grpSp>
            <p:nvGrpSpPr>
              <p:cNvPr id="73" name="Group 72">
                <a:extLst>
                  <a:ext uri="{FF2B5EF4-FFF2-40B4-BE49-F238E27FC236}">
                    <a16:creationId xmlns:a16="http://schemas.microsoft.com/office/drawing/2014/main" id="{7FA8EDB0-5D63-B946-9EBE-A27C05199592}"/>
                  </a:ext>
                </a:extLst>
              </p:cNvPr>
              <p:cNvGrpSpPr/>
              <p:nvPr/>
            </p:nvGrpSpPr>
            <p:grpSpPr>
              <a:xfrm>
                <a:off x="5527687" y="2335653"/>
                <a:ext cx="1110223" cy="3921229"/>
                <a:chOff x="2211524" y="2509402"/>
                <a:chExt cx="1581048" cy="3307789"/>
              </a:xfrm>
            </p:grpSpPr>
            <p:sp>
              <p:nvSpPr>
                <p:cNvPr id="74" name="Rectangle 73">
                  <a:extLst>
                    <a:ext uri="{FF2B5EF4-FFF2-40B4-BE49-F238E27FC236}">
                      <a16:creationId xmlns:a16="http://schemas.microsoft.com/office/drawing/2014/main" id="{DD938C7B-9157-0840-B931-F87C28B021CC}"/>
                    </a:ext>
                  </a:extLst>
                </p:cNvPr>
                <p:cNvSpPr/>
                <p:nvPr/>
              </p:nvSpPr>
              <p:spPr>
                <a:xfrm>
                  <a:off x="2327692" y="3936239"/>
                  <a:ext cx="1311589" cy="4460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1200" dirty="0" err="1">
                      <a:solidFill>
                        <a:prstClr val="black"/>
                      </a:solidFill>
                      <a:latin typeface="Calibri"/>
                      <a:ea typeface="Calibri" panose="020F0502020204030204" pitchFamily="34" charset="0"/>
                      <a:cs typeface="Times New Roman" panose="02020603050405020304" pitchFamily="18" charset="0"/>
                    </a:rPr>
                    <a:t>Merancang</a:t>
                  </a:r>
                  <a:r>
                    <a:rPr lang="en-AU" sz="1200" dirty="0">
                      <a:solidFill>
                        <a:prstClr val="black"/>
                      </a:solidFill>
                      <a:latin typeface="Calibri"/>
                      <a:ea typeface="Calibri" panose="020F0502020204030204" pitchFamily="34" charset="0"/>
                      <a:cs typeface="Times New Roman" panose="02020603050405020304" pitchFamily="18" charset="0"/>
                    </a:rPr>
                    <a:t> </a:t>
                  </a:r>
                  <a:r>
                    <a:rPr lang="en-AU" sz="1200" dirty="0" err="1">
                      <a:solidFill>
                        <a:prstClr val="black"/>
                      </a:solidFill>
                      <a:latin typeface="Calibri"/>
                      <a:ea typeface="Calibri" panose="020F0502020204030204" pitchFamily="34" charset="0"/>
                      <a:cs typeface="Times New Roman" panose="02020603050405020304" pitchFamily="18" charset="0"/>
                    </a:rPr>
                    <a:t>Karya</a:t>
                  </a:r>
                  <a:r>
                    <a:rPr lang="en-AU" sz="1200" dirty="0">
                      <a:solidFill>
                        <a:prstClr val="black"/>
                      </a:solidFill>
                      <a:latin typeface="Calibri"/>
                      <a:ea typeface="Calibri" panose="020F0502020204030204" pitchFamily="34" charset="0"/>
                      <a:cs typeface="Times New Roman" panose="02020603050405020304" pitchFamily="18" charset="0"/>
                    </a:rPr>
                    <a:t> </a:t>
                  </a:r>
                  <a:r>
                    <a:rPr lang="en-AU" sz="1200" dirty="0" err="1">
                      <a:solidFill>
                        <a:prstClr val="black"/>
                      </a:solidFill>
                      <a:latin typeface="Calibri"/>
                      <a:ea typeface="Calibri" panose="020F0502020204030204" pitchFamily="34" charset="0"/>
                      <a:cs typeface="Times New Roman" panose="02020603050405020304" pitchFamily="18" charset="0"/>
                    </a:rPr>
                    <a:t>Ilmiah</a:t>
                  </a:r>
                  <a:endParaRPr lang="en-US" sz="1200" dirty="0">
                    <a:solidFill>
                      <a:prstClr val="black"/>
                    </a:solidFill>
                    <a:latin typeface="Calibri"/>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75BCE74D-63F8-CA4C-8306-47B838CB7181}"/>
                    </a:ext>
                  </a:extLst>
                </p:cNvPr>
                <p:cNvSpPr/>
                <p:nvPr/>
              </p:nvSpPr>
              <p:spPr>
                <a:xfrm>
                  <a:off x="2216989" y="4579111"/>
                  <a:ext cx="1533525" cy="392693"/>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1200" dirty="0" err="1">
                      <a:solidFill>
                        <a:prstClr val="black"/>
                      </a:solidFill>
                      <a:latin typeface="Calibri"/>
                      <a:ea typeface="Calibri" panose="020F0502020204030204" pitchFamily="34" charset="0"/>
                      <a:cs typeface="Times New Roman" panose="02020603050405020304" pitchFamily="18" charset="0"/>
                    </a:rPr>
                    <a:t>Merancang</a:t>
                  </a:r>
                  <a:r>
                    <a:rPr lang="en-AU" sz="1200" dirty="0">
                      <a:solidFill>
                        <a:prstClr val="black"/>
                      </a:solidFill>
                      <a:latin typeface="Calibri"/>
                      <a:ea typeface="Calibri" panose="020F0502020204030204" pitchFamily="34" charset="0"/>
                      <a:cs typeface="Times New Roman" panose="02020603050405020304" pitchFamily="18" charset="0"/>
                    </a:rPr>
                    <a:t> </a:t>
                  </a:r>
                  <a:r>
                    <a:rPr lang="en-AU" sz="1200" dirty="0" err="1">
                      <a:solidFill>
                        <a:prstClr val="black"/>
                      </a:solidFill>
                      <a:latin typeface="Calibri"/>
                      <a:ea typeface="Calibri" panose="020F0502020204030204" pitchFamily="34" charset="0"/>
                      <a:cs typeface="Times New Roman" panose="02020603050405020304" pitchFamily="18" charset="0"/>
                    </a:rPr>
                    <a:t>Penelitian</a:t>
                  </a:r>
                  <a:r>
                    <a:rPr lang="en-AU" sz="1200" dirty="0">
                      <a:solidFill>
                        <a:prstClr val="black"/>
                      </a:solidFill>
                      <a:latin typeface="Calibri"/>
                      <a:ea typeface="Calibri" panose="020F0502020204030204" pitchFamily="34" charset="0"/>
                      <a:cs typeface="Times New Roman" panose="02020603050405020304" pitchFamily="18" charset="0"/>
                    </a:rPr>
                    <a:t> </a:t>
                  </a:r>
                  <a:endParaRPr lang="en-US" sz="1200" dirty="0">
                    <a:solidFill>
                      <a:prstClr val="black"/>
                    </a:solidFill>
                    <a:latin typeface="Calibri"/>
                    <a:ea typeface="Calibri" panose="020F0502020204030204" pitchFamily="34" charset="0"/>
                    <a:cs typeface="Times New Roman" panose="02020603050405020304" pitchFamily="18" charset="0"/>
                  </a:endParaRPr>
                </a:p>
              </p:txBody>
            </p:sp>
            <p:cxnSp>
              <p:nvCxnSpPr>
                <p:cNvPr id="82" name="Straight Arrow Connector 81">
                  <a:extLst>
                    <a:ext uri="{FF2B5EF4-FFF2-40B4-BE49-F238E27FC236}">
                      <a16:creationId xmlns:a16="http://schemas.microsoft.com/office/drawing/2014/main" id="{484A65C7-BC18-8648-96FF-512E6D06AAA2}"/>
                    </a:ext>
                  </a:extLst>
                </p:cNvPr>
                <p:cNvCxnSpPr/>
                <p:nvPr/>
              </p:nvCxnSpPr>
              <p:spPr>
                <a:xfrm flipV="1">
                  <a:off x="2993577" y="3762243"/>
                  <a:ext cx="0" cy="1739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F81E530A-F966-A147-B2A1-F45B2410D3A0}"/>
                    </a:ext>
                  </a:extLst>
                </p:cNvPr>
                <p:cNvSpPr/>
                <p:nvPr/>
              </p:nvSpPr>
              <p:spPr>
                <a:xfrm>
                  <a:off x="2260653" y="2509402"/>
                  <a:ext cx="1498471" cy="62801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id-ID" sz="1200" dirty="0">
                      <a:solidFill>
                        <a:prstClr val="black"/>
                      </a:solidFill>
                      <a:latin typeface="Calibri"/>
                      <a:ea typeface="Calibri" panose="020F0502020204030204" pitchFamily="34" charset="0"/>
                      <a:cs typeface="Times New Roman" panose="02020603050405020304" pitchFamily="18" charset="0"/>
                    </a:rPr>
                    <a:t>Mempublikasikan Karya Ilmiah</a:t>
                  </a:r>
                  <a:endParaRPr lang="en-US" sz="1200" dirty="0">
                    <a:solidFill>
                      <a:prstClr val="black"/>
                    </a:solidFill>
                    <a:latin typeface="Calibri"/>
                    <a:ea typeface="Calibri" panose="020F0502020204030204" pitchFamily="34" charset="0"/>
                    <a:cs typeface="Times New Roman" panose="02020603050405020304" pitchFamily="18" charset="0"/>
                  </a:endParaRPr>
                </a:p>
              </p:txBody>
            </p:sp>
            <p:sp>
              <p:nvSpPr>
                <p:cNvPr id="84" name="Rectangle 83">
                  <a:extLst>
                    <a:ext uri="{FF2B5EF4-FFF2-40B4-BE49-F238E27FC236}">
                      <a16:creationId xmlns:a16="http://schemas.microsoft.com/office/drawing/2014/main" id="{6789AD9A-7657-5A4B-AC34-BDE56F0D5DEB}"/>
                    </a:ext>
                  </a:extLst>
                </p:cNvPr>
                <p:cNvSpPr/>
                <p:nvPr/>
              </p:nvSpPr>
              <p:spPr>
                <a:xfrm>
                  <a:off x="2380890" y="3324353"/>
                  <a:ext cx="1258391" cy="42025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1200" dirty="0" err="1">
                      <a:solidFill>
                        <a:prstClr val="black"/>
                      </a:solidFill>
                      <a:latin typeface="Calibri"/>
                      <a:ea typeface="Calibri" panose="020F0502020204030204" pitchFamily="34" charset="0"/>
                      <a:cs typeface="Times New Roman" panose="02020603050405020304" pitchFamily="18" charset="0"/>
                    </a:rPr>
                    <a:t>Menganalisis</a:t>
                  </a:r>
                  <a:r>
                    <a:rPr lang="en-AU" sz="1200" dirty="0">
                      <a:solidFill>
                        <a:prstClr val="black"/>
                      </a:solidFill>
                      <a:latin typeface="Calibri"/>
                      <a:ea typeface="Calibri" panose="020F0502020204030204" pitchFamily="34" charset="0"/>
                      <a:cs typeface="Times New Roman" panose="02020603050405020304" pitchFamily="18" charset="0"/>
                    </a:rPr>
                    <a:t> </a:t>
                  </a:r>
                  <a:r>
                    <a:rPr lang="en-AU" sz="1200" dirty="0" err="1">
                      <a:solidFill>
                        <a:prstClr val="black"/>
                      </a:solidFill>
                      <a:latin typeface="Calibri"/>
                      <a:ea typeface="Calibri" panose="020F0502020204030204" pitchFamily="34" charset="0"/>
                      <a:cs typeface="Times New Roman" panose="02020603050405020304" pitchFamily="18" charset="0"/>
                    </a:rPr>
                    <a:t>Etika</a:t>
                  </a:r>
                  <a:r>
                    <a:rPr lang="en-AU" sz="1200" dirty="0">
                      <a:solidFill>
                        <a:prstClr val="black"/>
                      </a:solidFill>
                      <a:latin typeface="Calibri"/>
                      <a:ea typeface="Calibri" panose="020F0502020204030204" pitchFamily="34" charset="0"/>
                      <a:cs typeface="Times New Roman" panose="02020603050405020304" pitchFamily="18" charset="0"/>
                    </a:rPr>
                    <a:t> </a:t>
                  </a:r>
                  <a:r>
                    <a:rPr lang="en-AU" sz="1200" dirty="0" err="1">
                      <a:solidFill>
                        <a:prstClr val="black"/>
                      </a:solidFill>
                      <a:latin typeface="Calibri"/>
                      <a:ea typeface="Calibri" panose="020F0502020204030204" pitchFamily="34" charset="0"/>
                      <a:cs typeface="Times New Roman" panose="02020603050405020304" pitchFamily="18" charset="0"/>
                    </a:rPr>
                    <a:t>Publikasi</a:t>
                  </a:r>
                  <a:r>
                    <a:rPr lang="en-AU" sz="1200" dirty="0">
                      <a:solidFill>
                        <a:prstClr val="black"/>
                      </a:solidFill>
                      <a:latin typeface="Calibri"/>
                      <a:ea typeface="Calibri" panose="020F0502020204030204" pitchFamily="34" charset="0"/>
                      <a:cs typeface="Times New Roman" panose="02020603050405020304" pitchFamily="18" charset="0"/>
                    </a:rPr>
                    <a:t> </a:t>
                  </a:r>
                  <a:endParaRPr lang="en-US" sz="1200" dirty="0">
                    <a:solidFill>
                      <a:prstClr val="black"/>
                    </a:solidFill>
                    <a:latin typeface="Calibri"/>
                    <a:ea typeface="Calibri" panose="020F0502020204030204" pitchFamily="34" charset="0"/>
                    <a:cs typeface="Times New Roman" panose="02020603050405020304" pitchFamily="18" charset="0"/>
                  </a:endParaRPr>
                </a:p>
              </p:txBody>
            </p:sp>
            <p:sp>
              <p:nvSpPr>
                <p:cNvPr id="124" name="Rectangle 123">
                  <a:extLst>
                    <a:ext uri="{FF2B5EF4-FFF2-40B4-BE49-F238E27FC236}">
                      <a16:creationId xmlns:a16="http://schemas.microsoft.com/office/drawing/2014/main" id="{14CA21B6-BB28-CD46-94BD-35E561502769}"/>
                    </a:ext>
                  </a:extLst>
                </p:cNvPr>
                <p:cNvSpPr/>
                <p:nvPr/>
              </p:nvSpPr>
              <p:spPr>
                <a:xfrm>
                  <a:off x="2211524" y="5167087"/>
                  <a:ext cx="1581048" cy="650104"/>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342887">
                    <a:lnSpc>
                      <a:spcPct val="107000"/>
                    </a:lnSpc>
                  </a:pPr>
                  <a:r>
                    <a:rPr lang="en-AU" sz="1200" dirty="0" err="1">
                      <a:solidFill>
                        <a:prstClr val="black"/>
                      </a:solidFill>
                      <a:latin typeface="Calibri"/>
                      <a:ea typeface="Calibri" panose="020F0502020204030204" pitchFamily="34" charset="0"/>
                      <a:cs typeface="Times New Roman" panose="02020603050405020304" pitchFamily="18" charset="0"/>
                    </a:rPr>
                    <a:t>Menjelaskan</a:t>
                  </a:r>
                  <a:r>
                    <a:rPr lang="en-AU" sz="1200" dirty="0">
                      <a:solidFill>
                        <a:prstClr val="black"/>
                      </a:solidFill>
                      <a:latin typeface="Calibri"/>
                      <a:ea typeface="Calibri" panose="020F0502020204030204" pitchFamily="34" charset="0"/>
                      <a:cs typeface="Times New Roman" panose="02020603050405020304" pitchFamily="18" charset="0"/>
                    </a:rPr>
                    <a:t> </a:t>
                  </a:r>
                  <a:r>
                    <a:rPr lang="id-ID" sz="1200" dirty="0">
                      <a:solidFill>
                        <a:prstClr val="black"/>
                      </a:solidFill>
                      <a:latin typeface="Calibri"/>
                      <a:ea typeface="Calibri" panose="020F0502020204030204" pitchFamily="34" charset="0"/>
                      <a:cs typeface="Times New Roman" panose="02020603050405020304" pitchFamily="18" charset="0"/>
                    </a:rPr>
                    <a:t>kecenderungan, isu, dan kebijakan </a:t>
                  </a:r>
                  <a:r>
                    <a:rPr lang="en-AU" sz="1200" dirty="0" err="1">
                      <a:solidFill>
                        <a:prstClr val="black"/>
                      </a:solidFill>
                      <a:latin typeface="Calibri"/>
                      <a:ea typeface="Calibri" panose="020F0502020204030204" pitchFamily="34" charset="0"/>
                      <a:cs typeface="Times New Roman" panose="02020603050405020304" pitchFamily="18" charset="0"/>
                    </a:rPr>
                    <a:t>penelitian</a:t>
                  </a:r>
                  <a:endParaRPr lang="en-US" sz="1200" dirty="0">
                    <a:solidFill>
                      <a:prstClr val="black"/>
                    </a:solidFill>
                    <a:latin typeface="Calibri"/>
                    <a:ea typeface="Calibri" panose="020F0502020204030204" pitchFamily="34" charset="0"/>
                    <a:cs typeface="Times New Roman" panose="02020603050405020304" pitchFamily="18" charset="0"/>
                  </a:endParaRPr>
                </a:p>
              </p:txBody>
            </p:sp>
            <p:cxnSp>
              <p:nvCxnSpPr>
                <p:cNvPr id="125" name="Straight Arrow Connector 124">
                  <a:extLst>
                    <a:ext uri="{FF2B5EF4-FFF2-40B4-BE49-F238E27FC236}">
                      <a16:creationId xmlns:a16="http://schemas.microsoft.com/office/drawing/2014/main" id="{27DE88B9-4EC0-E940-A593-37C49619E9E2}"/>
                    </a:ext>
                  </a:extLst>
                </p:cNvPr>
                <p:cNvCxnSpPr/>
                <p:nvPr/>
              </p:nvCxnSpPr>
              <p:spPr>
                <a:xfrm flipV="1">
                  <a:off x="2984739" y="4980474"/>
                  <a:ext cx="0" cy="1853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8D7BC6AF-B2FF-C345-8D8D-CDCDE5D686EE}"/>
                    </a:ext>
                  </a:extLst>
                </p:cNvPr>
                <p:cNvCxnSpPr/>
                <p:nvPr/>
              </p:nvCxnSpPr>
              <p:spPr>
                <a:xfrm flipV="1">
                  <a:off x="2984739" y="4383302"/>
                  <a:ext cx="0" cy="1911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CCF77262-5DD5-094C-854C-D5FCA7FFA56E}"/>
                    </a:ext>
                  </a:extLst>
                </p:cNvPr>
                <p:cNvCxnSpPr>
                  <a:cxnSpLocks/>
                  <a:stCxn id="84" idx="0"/>
                  <a:endCxn id="83" idx="2"/>
                </p:cNvCxnSpPr>
                <p:nvPr/>
              </p:nvCxnSpPr>
              <p:spPr>
                <a:xfrm flipH="1" flipV="1">
                  <a:off x="3009889" y="3137417"/>
                  <a:ext cx="196" cy="18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1" name="TextBox 150">
              <a:extLst>
                <a:ext uri="{FF2B5EF4-FFF2-40B4-BE49-F238E27FC236}">
                  <a16:creationId xmlns:a16="http://schemas.microsoft.com/office/drawing/2014/main" id="{48CFD493-2ECE-5142-9326-0CB73075CB21}"/>
                </a:ext>
              </a:extLst>
            </p:cNvPr>
            <p:cNvSpPr txBox="1"/>
            <p:nvPr/>
          </p:nvSpPr>
          <p:spPr>
            <a:xfrm>
              <a:off x="3726904" y="55594"/>
              <a:ext cx="1230903" cy="369332"/>
            </a:xfrm>
            <a:prstGeom prst="rect">
              <a:avLst/>
            </a:prstGeom>
            <a:noFill/>
          </p:spPr>
          <p:txBody>
            <a:bodyPr wrap="square" rtlCol="0">
              <a:spAutoFit/>
            </a:bodyPr>
            <a:lstStyle/>
            <a:p>
              <a:r>
                <a:rPr lang="en-US" dirty="0"/>
                <a:t>PENELITIAN</a:t>
              </a:r>
            </a:p>
          </p:txBody>
        </p:sp>
      </p:grpSp>
      <p:grpSp>
        <p:nvGrpSpPr>
          <p:cNvPr id="4" name="Group 3">
            <a:extLst>
              <a:ext uri="{FF2B5EF4-FFF2-40B4-BE49-F238E27FC236}">
                <a16:creationId xmlns:a16="http://schemas.microsoft.com/office/drawing/2014/main" id="{754B74A3-07D6-774A-8C2B-8BEF5EF3E477}"/>
              </a:ext>
            </a:extLst>
          </p:cNvPr>
          <p:cNvGrpSpPr/>
          <p:nvPr/>
        </p:nvGrpSpPr>
        <p:grpSpPr>
          <a:xfrm>
            <a:off x="5194694" y="0"/>
            <a:ext cx="3958584" cy="4947355"/>
            <a:chOff x="4765538" y="651"/>
            <a:chExt cx="4403844" cy="4947355"/>
          </a:xfrm>
        </p:grpSpPr>
        <p:grpSp>
          <p:nvGrpSpPr>
            <p:cNvPr id="10" name="Group 9">
              <a:extLst>
                <a:ext uri="{FF2B5EF4-FFF2-40B4-BE49-F238E27FC236}">
                  <a16:creationId xmlns:a16="http://schemas.microsoft.com/office/drawing/2014/main" id="{B70E000C-A136-E244-8E29-C4ED01903D53}"/>
                </a:ext>
              </a:extLst>
            </p:cNvPr>
            <p:cNvGrpSpPr/>
            <p:nvPr/>
          </p:nvGrpSpPr>
          <p:grpSpPr>
            <a:xfrm>
              <a:off x="4765538" y="651"/>
              <a:ext cx="4403844" cy="4947355"/>
              <a:chOff x="6858397" y="2014207"/>
              <a:chExt cx="3765613" cy="4230355"/>
            </a:xfrm>
          </p:grpSpPr>
          <p:sp>
            <p:nvSpPr>
              <p:cNvPr id="130" name="Rectangle 129">
                <a:extLst>
                  <a:ext uri="{FF2B5EF4-FFF2-40B4-BE49-F238E27FC236}">
                    <a16:creationId xmlns:a16="http://schemas.microsoft.com/office/drawing/2014/main" id="{02EEE806-ACDD-8E46-A560-8DBDEEBBF0C5}"/>
                  </a:ext>
                </a:extLst>
              </p:cNvPr>
              <p:cNvSpPr/>
              <p:nvPr/>
            </p:nvSpPr>
            <p:spPr>
              <a:xfrm>
                <a:off x="6858397" y="2014207"/>
                <a:ext cx="3765613" cy="4230355"/>
              </a:xfrm>
              <a:prstGeom prst="rect">
                <a:avLst/>
              </a:prstGeom>
              <a:solidFill>
                <a:srgbClr val="A2D2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342887"/>
                <a:endParaRPr lang="en-US" sz="975" dirty="0">
                  <a:solidFill>
                    <a:prstClr val="white"/>
                  </a:solidFill>
                  <a:latin typeface="Calibri"/>
                </a:endParaRPr>
              </a:p>
            </p:txBody>
          </p:sp>
          <p:grpSp>
            <p:nvGrpSpPr>
              <p:cNvPr id="131" name="Group 130">
                <a:extLst>
                  <a:ext uri="{FF2B5EF4-FFF2-40B4-BE49-F238E27FC236}">
                    <a16:creationId xmlns:a16="http://schemas.microsoft.com/office/drawing/2014/main" id="{FCE097DE-A202-5441-A971-4BF656BAD88B}"/>
                  </a:ext>
                </a:extLst>
              </p:cNvPr>
              <p:cNvGrpSpPr/>
              <p:nvPr/>
            </p:nvGrpSpPr>
            <p:grpSpPr>
              <a:xfrm>
                <a:off x="6892997" y="2413303"/>
                <a:ext cx="3678596" cy="2487309"/>
                <a:chOff x="7364" y="262041"/>
                <a:chExt cx="5887404" cy="2144932"/>
              </a:xfrm>
            </p:grpSpPr>
            <p:sp>
              <p:nvSpPr>
                <p:cNvPr id="135" name="Text Box 30">
                  <a:extLst>
                    <a:ext uri="{FF2B5EF4-FFF2-40B4-BE49-F238E27FC236}">
                      <a16:creationId xmlns:a16="http://schemas.microsoft.com/office/drawing/2014/main" id="{A4B76D76-1B0B-004E-AD71-DC00439C37C8}"/>
                    </a:ext>
                  </a:extLst>
                </p:cNvPr>
                <p:cNvSpPr txBox="1">
                  <a:spLocks noChangeArrowheads="1"/>
                </p:cNvSpPr>
                <p:nvPr/>
              </p:nvSpPr>
              <p:spPr bwMode="auto">
                <a:xfrm>
                  <a:off x="7364" y="378191"/>
                  <a:ext cx="1315721" cy="1040181"/>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PkM</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program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kegiatan</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layanan</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kepada</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masyarakat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36" name="Straight Arrow Connector 135">
                  <a:extLst>
                    <a:ext uri="{FF2B5EF4-FFF2-40B4-BE49-F238E27FC236}">
                      <a16:creationId xmlns:a16="http://schemas.microsoft.com/office/drawing/2014/main" id="{BE1B6202-0482-7B41-A612-5FE19AF78CCB}"/>
                    </a:ext>
                  </a:extLst>
                </p:cNvPr>
                <p:cNvCxnSpPr/>
                <p:nvPr/>
              </p:nvCxnSpPr>
              <p:spPr>
                <a:xfrm flipV="1">
                  <a:off x="2928791" y="1659162"/>
                  <a:ext cx="0" cy="221063"/>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7" name="Text Box 37">
                  <a:extLst>
                    <a:ext uri="{FF2B5EF4-FFF2-40B4-BE49-F238E27FC236}">
                      <a16:creationId xmlns:a16="http://schemas.microsoft.com/office/drawing/2014/main" id="{E2B4F526-E1FD-964E-AFBC-CED962FC0A8E}"/>
                    </a:ext>
                  </a:extLst>
                </p:cNvPr>
                <p:cNvSpPr txBox="1">
                  <a:spLocks noChangeArrowheads="1"/>
                </p:cNvSpPr>
                <p:nvPr/>
              </p:nvSpPr>
              <p:spPr bwMode="auto">
                <a:xfrm>
                  <a:off x="1712672" y="1883780"/>
                  <a:ext cx="2427606" cy="5231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Menjelaskan</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lingkup</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sasaran</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inovasi</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untuk</a:t>
                  </a:r>
                  <a:r>
                    <a:rPr lang="en-AU" sz="1200" dirty="0">
                      <a:solidFill>
                        <a:prstClr val="black"/>
                      </a:solidFill>
                      <a:latin typeface="Calibri" panose="020F0502020204030204" pitchFamily="34" charset="0"/>
                      <a:ea typeface="Calibri" panose="020F0502020204030204" pitchFamily="34" charset="0"/>
                      <a:cs typeface="Calibri Light" panose="020F0302020204030204" pitchFamily="34" charset="0"/>
                    </a:rPr>
                    <a:t> </a:t>
                  </a: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masyarakat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8" name="Text Box 38">
                  <a:extLst>
                    <a:ext uri="{FF2B5EF4-FFF2-40B4-BE49-F238E27FC236}">
                      <a16:creationId xmlns:a16="http://schemas.microsoft.com/office/drawing/2014/main" id="{BB9BBAC4-0A3D-134F-9D1A-85825FFD6844}"/>
                    </a:ext>
                  </a:extLst>
                </p:cNvPr>
                <p:cNvSpPr txBox="1">
                  <a:spLocks noChangeArrowheads="1"/>
                </p:cNvSpPr>
                <p:nvPr/>
              </p:nvSpPr>
              <p:spPr bwMode="auto">
                <a:xfrm>
                  <a:off x="1456057" y="378191"/>
                  <a:ext cx="1277727" cy="1051156"/>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penerapan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IPTEKS</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9" name="Text Box 39">
                  <a:extLst>
                    <a:ext uri="{FF2B5EF4-FFF2-40B4-BE49-F238E27FC236}">
                      <a16:creationId xmlns:a16="http://schemas.microsoft.com/office/drawing/2014/main" id="{1E887812-3D1E-844D-8E6F-4A8E999F9334}"/>
                    </a:ext>
                  </a:extLst>
                </p:cNvPr>
                <p:cNvSpPr txBox="1">
                  <a:spLocks noChangeArrowheads="1"/>
                </p:cNvSpPr>
                <p:nvPr/>
              </p:nvSpPr>
              <p:spPr bwMode="auto">
                <a:xfrm>
                  <a:off x="2904953" y="378191"/>
                  <a:ext cx="1332315" cy="1051156"/>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peningkatan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kapasitas</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masyarakat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0" name="Text Box 40">
                  <a:extLst>
                    <a:ext uri="{FF2B5EF4-FFF2-40B4-BE49-F238E27FC236}">
                      <a16:creationId xmlns:a16="http://schemas.microsoft.com/office/drawing/2014/main" id="{B0713DDF-B480-934E-B95B-284FC95C817A}"/>
                    </a:ext>
                  </a:extLst>
                </p:cNvPr>
                <p:cNvSpPr txBox="1">
                  <a:spLocks noChangeArrowheads="1"/>
                </p:cNvSpPr>
                <p:nvPr/>
              </p:nvSpPr>
              <p:spPr bwMode="auto">
                <a:xfrm>
                  <a:off x="4343015" y="378191"/>
                  <a:ext cx="1551753" cy="1043878"/>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upright="1">
                  <a:noAutofit/>
                </a:bodyPr>
                <a:lstStyle/>
                <a:p>
                  <a:pPr algn="ctr" defTabSz="342887">
                    <a:lnSpc>
                      <a:spcPct val="107000"/>
                    </a:lnSpc>
                    <a:spcAft>
                      <a:spcPts val="600"/>
                    </a:spcAft>
                  </a:pPr>
                  <a:r>
                    <a:rPr lang="en-AU" sz="1200" dirty="0" err="1">
                      <a:solidFill>
                        <a:prstClr val="black"/>
                      </a:solidFill>
                      <a:latin typeface="Calibri" panose="020F0502020204030204" pitchFamily="34" charset="0"/>
                      <a:ea typeface="Calibri" panose="020F0502020204030204" pitchFamily="34" charset="0"/>
                      <a:cs typeface="Calibri Light" panose="020F0302020204030204" pitchFamily="34" charset="0"/>
                    </a:rPr>
                    <a:t>Menyusun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PkM</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program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kegiatan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pemberdayaan</a:t>
                  </a:r>
                  <a:r>
                    <a:rPr lang="en-AU"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AU"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masyarakat</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1" name="Straight Connector 140">
                  <a:extLst>
                    <a:ext uri="{FF2B5EF4-FFF2-40B4-BE49-F238E27FC236}">
                      <a16:creationId xmlns:a16="http://schemas.microsoft.com/office/drawing/2014/main" id="{03F912B6-D71A-DA4D-8641-6F3CB3664962}"/>
                    </a:ext>
                  </a:extLst>
                </p:cNvPr>
                <p:cNvCxnSpPr/>
                <p:nvPr/>
              </p:nvCxnSpPr>
              <p:spPr>
                <a:xfrm>
                  <a:off x="733890" y="1657786"/>
                  <a:ext cx="4337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67DEB2AB-CD4C-5D49-A739-D8E36E21E895}"/>
                    </a:ext>
                  </a:extLst>
                </p:cNvPr>
                <p:cNvCxnSpPr/>
                <p:nvPr/>
              </p:nvCxnSpPr>
              <p:spPr>
                <a:xfrm flipH="1" flipV="1">
                  <a:off x="727910" y="1429349"/>
                  <a:ext cx="622" cy="2316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81B132D-9934-9A42-883C-6EAB36A2B6D3}"/>
                    </a:ext>
                  </a:extLst>
                </p:cNvPr>
                <p:cNvCxnSpPr/>
                <p:nvPr/>
              </p:nvCxnSpPr>
              <p:spPr>
                <a:xfrm flipH="1" flipV="1">
                  <a:off x="2142336" y="1424109"/>
                  <a:ext cx="621" cy="2316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6D5DEA8-F850-FE43-AE0F-B2B79D030ACB}"/>
                    </a:ext>
                  </a:extLst>
                </p:cNvPr>
                <p:cNvCxnSpPr/>
                <p:nvPr/>
              </p:nvCxnSpPr>
              <p:spPr>
                <a:xfrm flipH="1" flipV="1">
                  <a:off x="3562542" y="1424109"/>
                  <a:ext cx="621" cy="2316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ED3FF0B7-D390-B543-A9E0-F63B197C98A5}"/>
                    </a:ext>
                  </a:extLst>
                </p:cNvPr>
                <p:cNvCxnSpPr/>
                <p:nvPr/>
              </p:nvCxnSpPr>
              <p:spPr>
                <a:xfrm flipH="1" flipV="1">
                  <a:off x="5071519" y="1424109"/>
                  <a:ext cx="621" cy="2316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AC200A5-3DFA-ED48-B7C4-4EB79BBC1EE2}"/>
                    </a:ext>
                  </a:extLst>
                </p:cNvPr>
                <p:cNvCxnSpPr/>
                <p:nvPr/>
              </p:nvCxnSpPr>
              <p:spPr>
                <a:xfrm>
                  <a:off x="483539" y="266136"/>
                  <a:ext cx="4667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CD760242-6FE6-6746-890F-B9E8F87B9709}"/>
                    </a:ext>
                  </a:extLst>
                </p:cNvPr>
                <p:cNvCxnSpPr/>
                <p:nvPr/>
              </p:nvCxnSpPr>
              <p:spPr>
                <a:xfrm flipV="1">
                  <a:off x="483562" y="266159"/>
                  <a:ext cx="621" cy="11570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B91F4F13-430D-F44E-B4F7-8D16ACCB0D81}"/>
                    </a:ext>
                  </a:extLst>
                </p:cNvPr>
                <p:cNvCxnSpPr/>
                <p:nvPr/>
              </p:nvCxnSpPr>
              <p:spPr>
                <a:xfrm flipV="1">
                  <a:off x="2059699" y="266159"/>
                  <a:ext cx="621" cy="11570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46CB713-C1F3-0741-9098-CE801029AED8}"/>
                    </a:ext>
                  </a:extLst>
                </p:cNvPr>
                <p:cNvCxnSpPr/>
                <p:nvPr/>
              </p:nvCxnSpPr>
              <p:spPr>
                <a:xfrm flipV="1">
                  <a:off x="3553705" y="262041"/>
                  <a:ext cx="621" cy="11570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2FB4325-4AB3-7A48-B09F-CD298AB1657A}"/>
                    </a:ext>
                  </a:extLst>
                </p:cNvPr>
                <p:cNvCxnSpPr/>
                <p:nvPr/>
              </p:nvCxnSpPr>
              <p:spPr>
                <a:xfrm flipV="1">
                  <a:off x="5151438" y="262041"/>
                  <a:ext cx="621" cy="11570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152" name="TextBox 151">
              <a:extLst>
                <a:ext uri="{FF2B5EF4-FFF2-40B4-BE49-F238E27FC236}">
                  <a16:creationId xmlns:a16="http://schemas.microsoft.com/office/drawing/2014/main" id="{3CFEF090-B30D-6748-A1A7-F685B5B1A0AE}"/>
                </a:ext>
              </a:extLst>
            </p:cNvPr>
            <p:cNvSpPr txBox="1"/>
            <p:nvPr/>
          </p:nvSpPr>
          <p:spPr>
            <a:xfrm>
              <a:off x="5180992" y="25541"/>
              <a:ext cx="3768083" cy="369332"/>
            </a:xfrm>
            <a:prstGeom prst="rect">
              <a:avLst/>
            </a:prstGeom>
            <a:noFill/>
          </p:spPr>
          <p:txBody>
            <a:bodyPr wrap="square" rtlCol="0">
              <a:spAutoFit/>
            </a:bodyPr>
            <a:lstStyle/>
            <a:p>
              <a:r>
                <a:rPr lang="en-US" dirty="0"/>
                <a:t>INOVASI UNTUK MASYARAKAT</a:t>
              </a:r>
            </a:p>
          </p:txBody>
        </p:sp>
      </p:grpSp>
    </p:spTree>
    <p:extLst>
      <p:ext uri="{BB962C8B-B14F-4D97-AF65-F5344CB8AC3E}">
        <p14:creationId xmlns:p14="http://schemas.microsoft.com/office/powerpoint/2010/main" val="4275751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8"/>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32" restart="whenNotActive" fill="hold" evtFilter="cancelBubble" nodeType="interactiveSeq">
                <p:stCondLst>
                  <p:cond evt="onClick" delay="0">
                    <p:tgtEl>
                      <p:spTgt spid="12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5"/>
                                        </p:tgtEl>
                                        <p:attrNameLst>
                                          <p:attrName>ppt_w</p:attrName>
                                        </p:attrNameLst>
                                      </p:cBhvr>
                                      <p:tavLst>
                                        <p:tav tm="0">
                                          <p:val>
                                            <p:strVal val="ppt_w"/>
                                          </p:val>
                                        </p:tav>
                                        <p:tav tm="100000">
                                          <p:val>
                                            <p:fltVal val="0"/>
                                          </p:val>
                                        </p:tav>
                                      </p:tavLst>
                                    </p:anim>
                                    <p:anim calcmode="lin" valueType="num">
                                      <p:cBhvr>
                                        <p:cTn id="44" dur="500"/>
                                        <p:tgtEl>
                                          <p:spTgt spid="5"/>
                                        </p:tgtEl>
                                        <p:attrNameLst>
                                          <p:attrName>ppt_h</p:attrName>
                                        </p:attrNameLst>
                                      </p:cBhvr>
                                      <p:tavLst>
                                        <p:tav tm="0">
                                          <p:val>
                                            <p:strVal val="ppt_h"/>
                                          </p:val>
                                        </p:tav>
                                        <p:tav tm="100000">
                                          <p:val>
                                            <p:fltVal val="0"/>
                                          </p:val>
                                        </p:tav>
                                      </p:tavLst>
                                    </p:anim>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ACA5A-64D0-4818-A724-7712BBA1A276}"/>
              </a:ext>
            </a:extLst>
          </p:cNvPr>
          <p:cNvSpPr txBox="1"/>
          <p:nvPr/>
        </p:nvSpPr>
        <p:spPr>
          <a:xfrm>
            <a:off x="914400" y="1733550"/>
            <a:ext cx="7162800" cy="1477328"/>
          </a:xfrm>
          <a:prstGeom prst="rect">
            <a:avLst/>
          </a:prstGeom>
          <a:noFill/>
        </p:spPr>
        <p:txBody>
          <a:bodyPr wrap="square" rtlCol="0">
            <a:spAutoFit/>
          </a:bodyPr>
          <a:lstStyle/>
          <a:p>
            <a:pPr marL="285750" indent="-285750">
              <a:buFont typeface="Wingdings" panose="05000000000000000000" pitchFamily="2" charset="2"/>
              <a:buChar char="§"/>
            </a:pPr>
            <a:r>
              <a:rPr lang="en-ID" dirty="0"/>
              <a:t>STAF AHLI MENTERI RISTEKDIKTI: Prof. PAULINA PENNEN</a:t>
            </a:r>
          </a:p>
          <a:p>
            <a:pPr marL="285750" indent="-285750">
              <a:buFont typeface="Wingdings" panose="05000000000000000000" pitchFamily="2" charset="2"/>
              <a:buChar char="§"/>
            </a:pPr>
            <a:r>
              <a:rPr lang="en-ID" dirty="0"/>
              <a:t>KEPALA PUSDIKLAT KEMENRISTEKDIKTI: Ir. WISNU SARJONO, </a:t>
            </a:r>
            <a:r>
              <a:rPr lang="en-ID" dirty="0" err="1"/>
              <a:t>M.Eng</a:t>
            </a:r>
            <a:endParaRPr lang="en-ID" dirty="0"/>
          </a:p>
          <a:p>
            <a:pPr marL="285750" indent="-285750">
              <a:buFont typeface="Wingdings" panose="05000000000000000000" pitchFamily="2" charset="2"/>
              <a:buChar char="§"/>
            </a:pPr>
            <a:r>
              <a:rPr lang="en-ID" dirty="0"/>
              <a:t>KEPALA PUSAT RISET &amp; INOVASI PTJJ: </a:t>
            </a:r>
            <a:r>
              <a:rPr lang="en-ID" dirty="0" err="1"/>
              <a:t>Dr.</a:t>
            </a:r>
            <a:r>
              <a:rPr lang="en-ID" dirty="0"/>
              <a:t> TRINI PRASTATI, </a:t>
            </a:r>
            <a:r>
              <a:rPr lang="en-ID" dirty="0" err="1"/>
              <a:t>M.Pd</a:t>
            </a:r>
            <a:r>
              <a:rPr lang="en-ID" dirty="0"/>
              <a:t>.</a:t>
            </a:r>
          </a:p>
          <a:p>
            <a:pPr marL="285750" indent="-285750">
              <a:buFont typeface="Wingdings" panose="05000000000000000000" pitchFamily="2" charset="2"/>
              <a:buChar char="§"/>
            </a:pPr>
            <a:r>
              <a:rPr lang="en-ID" dirty="0"/>
              <a:t>KEPALA BIDANG PERENCANAAN &amp; PELATIHAN PUSDIKLAT KEMENRISTEKDIKTI: </a:t>
            </a:r>
            <a:r>
              <a:rPr lang="en-ID" dirty="0" err="1"/>
              <a:t>Dr.</a:t>
            </a:r>
            <a:r>
              <a:rPr lang="en-ID" dirty="0"/>
              <a:t> LANJAR</a:t>
            </a:r>
          </a:p>
        </p:txBody>
      </p:sp>
    </p:spTree>
    <p:extLst>
      <p:ext uri="{BB962C8B-B14F-4D97-AF65-F5344CB8AC3E}">
        <p14:creationId xmlns:p14="http://schemas.microsoft.com/office/powerpoint/2010/main" val="911722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430490" y="372661"/>
            <a:ext cx="4365172" cy="1085850"/>
          </a:xfrm>
        </p:spPr>
        <p:txBody>
          <a:bodyPr>
            <a:normAutofit/>
          </a:bodyPr>
          <a:lstStyle/>
          <a:p>
            <a:pPr>
              <a:spcBef>
                <a:spcPts val="0"/>
              </a:spcBef>
            </a:pPr>
            <a:r>
              <a:rPr lang="en-US" sz="3000" b="1" dirty="0">
                <a:solidFill>
                  <a:schemeClr val="accent1">
                    <a:lumMod val="50000"/>
                  </a:schemeClr>
                </a:solidFill>
                <a:latin typeface="Calibri" panose="020F0502020204030204" pitchFamily="34" charset="0"/>
                <a:cs typeface="Calibri" panose="020F0502020204030204" pitchFamily="34" charset="0"/>
              </a:rPr>
              <a:t>PELATIHAN DOSEN PROFESIONAL PRATAMA</a:t>
            </a:r>
            <a:endParaRPr lang="en-US" sz="4050" dirty="0">
              <a:solidFill>
                <a:schemeClr val="accent1">
                  <a:lumMod val="50000"/>
                </a:schemeClr>
              </a:solidFill>
              <a:latin typeface="Calibri" panose="020F0502020204030204" pitchFamily="34" charset="0"/>
              <a:cs typeface="Calibri" panose="020F0502020204030204" pitchFamily="34" charset="0"/>
            </a:endParaRPr>
          </a:p>
        </p:txBody>
      </p:sp>
      <p:pic>
        <p:nvPicPr>
          <p:cNvPr id="7" name="Picture 2" descr="C:\Users\Toshiba\Pictures\2019-08-23_0909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298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0" y="1475366"/>
            <a:ext cx="4536534" cy="2793070"/>
          </a:xfrm>
          <a:prstGeom prst="rect">
            <a:avLst/>
          </a:prstGeom>
          <a:noFill/>
        </p:spPr>
        <p:txBody>
          <a:bodyPr wrap="square" lIns="68577" tIns="34289" rIns="68577" bIns="34289"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AU" sz="2100" b="1" i="0" u="none" strike="noStrike" kern="1200" cap="none" spc="0" normalizeH="0" baseline="0" noProof="0" dirty="0" err="1">
                <a:ln>
                  <a:noFill/>
                </a:ln>
                <a:solidFill>
                  <a:srgbClr val="3494BA">
                    <a:lumMod val="50000"/>
                  </a:srgbClr>
                </a:solidFill>
                <a:effectLst/>
                <a:uLnTx/>
                <a:uFillTx/>
                <a:latin typeface="Calibri"/>
                <a:ea typeface="+mn-ea"/>
                <a:cs typeface="+mn-cs"/>
              </a:rPr>
              <a:t>Deskripsi</a:t>
            </a:r>
            <a:r>
              <a:rPr kumimoji="0" lang="en-AU" sz="2100" b="1" i="0" u="none" strike="noStrike" kern="1200" cap="none" spc="0" normalizeH="0" baseline="0" noProof="0" dirty="0">
                <a:ln>
                  <a:noFill/>
                </a:ln>
                <a:solidFill>
                  <a:srgbClr val="3494BA">
                    <a:lumMod val="50000"/>
                  </a:srgbClr>
                </a:solidFill>
                <a:effectLst/>
                <a:uLnTx/>
                <a:uFillTx/>
                <a:latin typeface="Calibri"/>
                <a:ea typeface="+mn-ea"/>
                <a:cs typeface="+mn-cs"/>
              </a:rPr>
              <a:t> Program </a:t>
            </a:r>
            <a:r>
              <a:rPr kumimoji="0" lang="id-ID" sz="2100" b="1" i="0" u="none" strike="noStrike" kern="1200" cap="none" spc="0" normalizeH="0" baseline="0" noProof="0" dirty="0">
                <a:ln>
                  <a:noFill/>
                </a:ln>
                <a:solidFill>
                  <a:srgbClr val="3494BA">
                    <a:lumMod val="50000"/>
                  </a:srgbClr>
                </a:solidFill>
                <a:effectLst/>
                <a:uLnTx/>
                <a:uFillTx/>
                <a:latin typeface="Calibri"/>
                <a:ea typeface="+mn-ea"/>
                <a:cs typeface="+mn-cs"/>
              </a:rPr>
              <a:t>Pelatihan</a:t>
            </a:r>
            <a:endParaRPr kumimoji="0" lang="en-US" sz="2100" b="1" i="0" u="none" strike="noStrike" kern="1200" cap="none" spc="0" normalizeH="0" baseline="0" noProof="0" dirty="0">
              <a:ln>
                <a:noFill/>
              </a:ln>
              <a:solidFill>
                <a:srgbClr val="3494BA">
                  <a:lumMod val="50000"/>
                </a:srgbClr>
              </a:solidFill>
              <a:effectLst/>
              <a:uLnTx/>
              <a:uFillTx/>
              <a:latin typeface="Calibri"/>
              <a:ea typeface="Calibri" panose="020F0502020204030204" pitchFamily="34" charset="0"/>
              <a:cs typeface="Times New Roman" panose="02020603050405020304" pitchFamily="18" charset="0"/>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3494BA">
                    <a:lumMod val="50000"/>
                  </a:srgbClr>
                </a:solidFill>
                <a:effectLst/>
                <a:uLnTx/>
                <a:uFillTx/>
                <a:latin typeface="Calibri"/>
                <a:ea typeface="+mn-ea"/>
                <a:cs typeface="+mn-cs"/>
              </a:rPr>
              <a:t>Program Pelatihan ini membekali peserta dengan kemampuan untuk menjadi dosen yang profesional dalam menjalankan tugas Tri Dharma Perguruan Tinggi</a:t>
            </a:r>
          </a:p>
          <a:p>
            <a:pPr marL="0" marR="0" lvl="0" indent="0" algn="l" defTabSz="34288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3494BA">
                  <a:lumMod val="50000"/>
                </a:srgbClr>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sv-SE" sz="2100" b="1" i="0" u="none" strike="noStrike" kern="1200" cap="none" spc="0" normalizeH="0" baseline="0" noProof="0" dirty="0">
                <a:ln>
                  <a:noFill/>
                </a:ln>
                <a:solidFill>
                  <a:srgbClr val="3494BA">
                    <a:lumMod val="50000"/>
                  </a:srgbClr>
                </a:solidFill>
                <a:effectLst/>
                <a:uLnTx/>
                <a:uFillTx/>
                <a:latin typeface="Calibri"/>
                <a:ea typeface="+mn-ea"/>
                <a:cs typeface="+mn-cs"/>
              </a:rPr>
              <a:t>Tujuan Akhir Program Pelatihan</a:t>
            </a: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3494BA">
                    <a:lumMod val="50000"/>
                  </a:srgbClr>
                </a:solidFill>
                <a:effectLst/>
                <a:uLnTx/>
                <a:uFillTx/>
                <a:latin typeface="Calibri"/>
                <a:ea typeface="+mn-ea"/>
                <a:cs typeface="+mn-cs"/>
              </a:rPr>
              <a:t>Setelah mengikuti Pelatihan Profesional Pratama, dosen mampu merencanakan, menjalankan, dan mengevaluasi program pembelajaran dan </a:t>
            </a:r>
            <a:r>
              <a:rPr kumimoji="0" lang="sv-SE" sz="1500" b="0" i="0" u="none" strike="noStrike" kern="1200" cap="none" spc="0" normalizeH="0" baseline="0" noProof="0" dirty="0" err="1">
                <a:ln>
                  <a:noFill/>
                </a:ln>
                <a:solidFill>
                  <a:srgbClr val="3494BA">
                    <a:lumMod val="50000"/>
                  </a:srgbClr>
                </a:solidFill>
                <a:effectLst/>
                <a:uLnTx/>
                <a:uFillTx/>
                <a:latin typeface="Calibri"/>
                <a:ea typeface="+mn-ea"/>
                <a:cs typeface="+mn-cs"/>
              </a:rPr>
              <a:t>melakukan</a:t>
            </a:r>
            <a:r>
              <a:rPr kumimoji="0" lang="sv-SE" sz="1500" b="0" i="0" u="none" strike="noStrike" kern="1200" cap="none" spc="0" normalizeH="0" baseline="0" noProof="0" dirty="0">
                <a:ln>
                  <a:noFill/>
                </a:ln>
                <a:solidFill>
                  <a:srgbClr val="3494BA">
                    <a:lumMod val="50000"/>
                  </a:srgbClr>
                </a:solidFill>
                <a:effectLst/>
                <a:uLnTx/>
                <a:uFillTx/>
                <a:latin typeface="Calibri"/>
                <a:ea typeface="+mn-ea"/>
                <a:cs typeface="+mn-cs"/>
              </a:rPr>
              <a:t> </a:t>
            </a:r>
            <a:r>
              <a:rPr kumimoji="0" lang="sv-SE" sz="1500" b="0" i="0" u="none" strike="noStrike" kern="1200" cap="none" spc="0" normalizeH="0" baseline="0" noProof="0" dirty="0" err="1">
                <a:ln>
                  <a:noFill/>
                </a:ln>
                <a:solidFill>
                  <a:srgbClr val="3494BA">
                    <a:lumMod val="50000"/>
                  </a:srgbClr>
                </a:solidFill>
                <a:effectLst/>
                <a:uLnTx/>
                <a:uFillTx/>
                <a:latin typeface="Calibri"/>
                <a:ea typeface="+mn-ea"/>
                <a:cs typeface="+mn-cs"/>
              </a:rPr>
              <a:t>penelitian</a:t>
            </a:r>
            <a:r>
              <a:rPr kumimoji="0" lang="sv-SE" sz="1500" b="0" i="0" u="none" strike="noStrike" kern="1200" cap="none" spc="0" normalizeH="0" baseline="0" noProof="0" dirty="0">
                <a:ln>
                  <a:noFill/>
                </a:ln>
                <a:solidFill>
                  <a:srgbClr val="3494BA">
                    <a:lumMod val="50000"/>
                  </a:srgbClr>
                </a:solidFill>
                <a:effectLst/>
                <a:uLnTx/>
                <a:uFillTx/>
                <a:latin typeface="Calibri"/>
                <a:ea typeface="+mn-ea"/>
                <a:cs typeface="+mn-cs"/>
              </a:rPr>
              <a:t> dan pengabdian kepada masyarakat yang relevan dengan program pembelajaran yang diampu.</a:t>
            </a:r>
          </a:p>
        </p:txBody>
      </p:sp>
      <p:sp>
        <p:nvSpPr>
          <p:cNvPr id="9" name="Teardrop 8"/>
          <p:cNvSpPr/>
          <p:nvPr/>
        </p:nvSpPr>
        <p:spPr>
          <a:xfrm flipH="1">
            <a:off x="-1" y="11411"/>
            <a:ext cx="4430489" cy="3983646"/>
          </a:xfrm>
          <a:prstGeom prst="teardrop">
            <a:avLst/>
          </a:prstGeom>
          <a: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2781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p:cNvSpPr/>
          <p:nvPr/>
        </p:nvSpPr>
        <p:spPr>
          <a:xfrm rot="5400000">
            <a:off x="2000249" y="-2000251"/>
            <a:ext cx="5143500" cy="9144002"/>
          </a:xfrm>
          <a:prstGeom prst="flowChartDelay">
            <a:avLst/>
          </a:prstGeom>
          <a:blipFill dpi="0"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p:cNvGrpSpPr/>
          <p:nvPr/>
        </p:nvGrpSpPr>
        <p:grpSpPr>
          <a:xfrm>
            <a:off x="3745362" y="1141651"/>
            <a:ext cx="1675210" cy="1867852"/>
            <a:chOff x="4993815" y="1877793"/>
            <a:chExt cx="2233613" cy="2490470"/>
          </a:xfrm>
        </p:grpSpPr>
        <p:grpSp>
          <p:nvGrpSpPr>
            <p:cNvPr id="18" name="Group 17"/>
            <p:cNvGrpSpPr/>
            <p:nvPr/>
          </p:nvGrpSpPr>
          <p:grpSpPr>
            <a:xfrm>
              <a:off x="5287735" y="1877793"/>
              <a:ext cx="1616529" cy="1616529"/>
              <a:chOff x="5287734" y="1518554"/>
              <a:chExt cx="1616529" cy="1616529"/>
            </a:xfrm>
          </p:grpSpPr>
          <p:sp>
            <p:nvSpPr>
              <p:cNvPr id="11" name="Oval 10">
                <a:hlinkClick r:id="rId5" action="ppaction://hlinksldjump"/>
              </p:cNvPr>
              <p:cNvSpPr/>
              <p:nvPr/>
            </p:nvSpPr>
            <p:spPr>
              <a:xfrm>
                <a:off x="5287734" y="1518554"/>
                <a:ext cx="1616529" cy="1616529"/>
              </a:xfrm>
              <a:prstGeom prst="ellipse">
                <a:avLst/>
              </a:prstGeom>
              <a:solidFill>
                <a:srgbClr val="FAE45A"/>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descr="C:\Users\Toshiba\Downloads\flasks.png">
                <a:hlinkClick r:id="rId5" action="ppaction://hlinksldjump"/>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flipV="1">
                <a:off x="5619747" y="1850568"/>
                <a:ext cx="952501"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hlinkClick r:id="rId5" action="ppaction://hlinksldjump"/>
            </p:cNvPr>
            <p:cNvSpPr txBox="1"/>
            <p:nvPr/>
          </p:nvSpPr>
          <p:spPr>
            <a:xfrm>
              <a:off x="4993815" y="3537268"/>
              <a:ext cx="2233613" cy="830995"/>
            </a:xfrm>
            <a:prstGeom prst="rect">
              <a:avLst/>
            </a:prstGeom>
            <a:noFill/>
            <a:effectLst>
              <a:outerShdw blurRad="50800" dist="38100" dir="5400000" algn="t" rotWithShape="0">
                <a:prstClr val="black">
                  <a:alpha val="40000"/>
                </a:prstClr>
              </a:outerShdw>
            </a:effectLst>
          </p:spPr>
          <p:txBody>
            <a:bodyPr wrap="square" lIns="68577" tIns="34289" rIns="68577" bIns="34289"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ndale Mono" panose="020B0509000000000004" pitchFamily="49" charset="0"/>
                  <a:ea typeface="+mn-ea"/>
                  <a:cs typeface="+mn-cs"/>
                </a:rPr>
                <a:t>BIDANG PENELITIAN</a:t>
              </a:r>
            </a:p>
          </p:txBody>
        </p:sp>
      </p:grpSp>
      <p:grpSp>
        <p:nvGrpSpPr>
          <p:cNvPr id="25" name="Group 24"/>
          <p:cNvGrpSpPr/>
          <p:nvPr/>
        </p:nvGrpSpPr>
        <p:grpSpPr>
          <a:xfrm>
            <a:off x="6362356" y="1129404"/>
            <a:ext cx="2396294" cy="1921789"/>
            <a:chOff x="7461170" y="1861464"/>
            <a:chExt cx="3195058" cy="2562385"/>
          </a:xfrm>
        </p:grpSpPr>
        <p:sp>
          <p:nvSpPr>
            <p:cNvPr id="21" name="TextBox 20">
              <a:hlinkClick r:id="rId7" action="ppaction://hlinksldjump"/>
            </p:cNvPr>
            <p:cNvSpPr txBox="1"/>
            <p:nvPr/>
          </p:nvSpPr>
          <p:spPr>
            <a:xfrm>
              <a:off x="7461170" y="3592854"/>
              <a:ext cx="3195058" cy="830995"/>
            </a:xfrm>
            <a:prstGeom prst="rect">
              <a:avLst/>
            </a:prstGeom>
            <a:noFill/>
            <a:effectLst>
              <a:outerShdw blurRad="50800" dist="38100" dir="5400000" algn="t" rotWithShape="0">
                <a:prstClr val="black">
                  <a:alpha val="40000"/>
                </a:prstClr>
              </a:outerShdw>
            </a:effectLst>
          </p:spPr>
          <p:txBody>
            <a:bodyPr wrap="square" lIns="68577" tIns="34289" rIns="68577" bIns="34289"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ndale Mono" panose="020B0509000000000004" pitchFamily="49" charset="0"/>
                  <a:ea typeface="+mn-ea"/>
                  <a:cs typeface="+mn-cs"/>
                </a:rPr>
                <a:t>BIDANG INOVASI UNTUK MASYARAKAT</a:t>
              </a:r>
            </a:p>
          </p:txBody>
        </p:sp>
        <p:grpSp>
          <p:nvGrpSpPr>
            <p:cNvPr id="19" name="Group 18"/>
            <p:cNvGrpSpPr/>
            <p:nvPr/>
          </p:nvGrpSpPr>
          <p:grpSpPr>
            <a:xfrm>
              <a:off x="8284029" y="1861464"/>
              <a:ext cx="1616529" cy="1616529"/>
              <a:chOff x="8284028" y="1518554"/>
              <a:chExt cx="1616529" cy="1616529"/>
            </a:xfrm>
          </p:grpSpPr>
          <p:sp>
            <p:nvSpPr>
              <p:cNvPr id="12" name="Oval 11">
                <a:hlinkClick r:id="rId7" action="ppaction://hlinksldjump"/>
              </p:cNvPr>
              <p:cNvSpPr/>
              <p:nvPr/>
            </p:nvSpPr>
            <p:spPr>
              <a:xfrm>
                <a:off x="8284028" y="1518554"/>
                <a:ext cx="1616529" cy="1616529"/>
              </a:xfrm>
              <a:prstGeom prst="ellipse">
                <a:avLst/>
              </a:prstGeom>
              <a:solidFill>
                <a:srgbClr val="EF7138"/>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054" name="Picture 6" descr="C:\Users\Toshiba\Downloads\agriculture.png">
                <a:hlinkClick r:id="rId7" action="ppaction://hlinksldjump"/>
              </p:cNvPr>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8707847" y="1850567"/>
                <a:ext cx="860696" cy="86069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Oval 7">
            <a:hlinkClick r:id="rId9" action="ppaction://hlinksldjump"/>
          </p:cNvPr>
          <p:cNvSpPr/>
          <p:nvPr/>
        </p:nvSpPr>
        <p:spPr>
          <a:xfrm>
            <a:off x="1010694" y="1117157"/>
            <a:ext cx="1212397" cy="1212397"/>
          </a:xfrm>
          <a:prstGeom prst="ellipse">
            <a:avLst/>
          </a:prstGeom>
          <a:solidFill>
            <a:srgbClr val="398C8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055" name="Picture 7" descr="C:\Users\Toshiba\Downloads\mortarboard.png">
            <a:hlinkClick r:id="rId9" action="ppaction://hlinksldjump"/>
          </p:cNvPr>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1273906" y="1440734"/>
            <a:ext cx="685970" cy="68597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rId9" action="ppaction://hlinksldjump"/>
          </p:cNvPr>
          <p:cNvSpPr txBox="1"/>
          <p:nvPr/>
        </p:nvSpPr>
        <p:spPr>
          <a:xfrm>
            <a:off x="533083" y="2370416"/>
            <a:ext cx="2204357" cy="623246"/>
          </a:xfrm>
          <a:prstGeom prst="rect">
            <a:avLst/>
          </a:prstGeom>
          <a:noFill/>
          <a:effectLst>
            <a:outerShdw blurRad="50800" dist="38100" dir="5400000" algn="t" rotWithShape="0">
              <a:prstClr val="black">
                <a:alpha val="40000"/>
              </a:prstClr>
            </a:outerShdw>
          </a:effectLst>
        </p:spPr>
        <p:txBody>
          <a:bodyPr wrap="square" lIns="68577" tIns="34289" rIns="68577" bIns="34289"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ndale Mono" panose="020B0509000000000004" pitchFamily="49" charset="0"/>
                <a:ea typeface="+mn-ea"/>
                <a:cs typeface="+mn-cs"/>
              </a:rPr>
              <a:t>BIDANG PEMBELAJARAN</a:t>
            </a:r>
          </a:p>
        </p:txBody>
      </p:sp>
      <p:sp>
        <p:nvSpPr>
          <p:cNvPr id="20" name="Rectangle 19"/>
          <p:cNvSpPr/>
          <p:nvPr/>
        </p:nvSpPr>
        <p:spPr>
          <a:xfrm>
            <a:off x="2414845" y="106429"/>
            <a:ext cx="4142859" cy="900244"/>
          </a:xfrm>
          <a:prstGeom prst="rect">
            <a:avLst/>
          </a:prstGeom>
          <a:effectLst>
            <a:outerShdw blurRad="50800" dist="38100" dir="5400000" algn="t" rotWithShape="0">
              <a:prstClr val="black">
                <a:alpha val="40000"/>
              </a:prstClr>
            </a:outerShdw>
          </a:effectLst>
        </p:spPr>
        <p:txBody>
          <a:bodyPr wrap="none" lIns="68577" tIns="34289" rIns="68577" bIns="34289">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ndale Mono" panose="020B0509000000000004" pitchFamily="49" charset="0"/>
                <a:ea typeface="+mn-ea"/>
                <a:cs typeface="+mn-cs"/>
              </a:rPr>
              <a:t>BIDANG PELATIHAN DOSEN </a:t>
            </a: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ndale Mono" panose="020B0509000000000004" pitchFamily="49" charset="0"/>
                <a:ea typeface="+mn-ea"/>
                <a:cs typeface="+mn-cs"/>
              </a:rPr>
              <a:t>PROFESIONAL PRATAMA</a:t>
            </a:r>
          </a:p>
        </p:txBody>
      </p:sp>
      <p:sp>
        <p:nvSpPr>
          <p:cNvPr id="2" name="Snip Diagonal Corner Rectangle 1">
            <a:extLst>
              <a:ext uri="{FF2B5EF4-FFF2-40B4-BE49-F238E27FC236}">
                <a16:creationId xmlns:a16="http://schemas.microsoft.com/office/drawing/2014/main" id="{43E4FBBA-593D-D244-9356-1BBB0D8EB9D1}"/>
              </a:ext>
            </a:extLst>
          </p:cNvPr>
          <p:cNvSpPr/>
          <p:nvPr/>
        </p:nvSpPr>
        <p:spPr>
          <a:xfrm flipH="1">
            <a:off x="4694" y="3062525"/>
            <a:ext cx="3055989" cy="2050720"/>
          </a:xfrm>
          <a:prstGeom prst="snip2DiagRect">
            <a:avLst/>
          </a:prstGeom>
          <a:solidFill>
            <a:srgbClr val="398C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Bidang</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ini</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mempersiapkan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peserta</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pelatihan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menjadi</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dosen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profesional</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dalam</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melaksanakan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pembelajaran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Setelah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mengikuti</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mata</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pelatihan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ini</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diharapkan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peserta</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mampu</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merancang</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program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pembelajaran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melaksanakan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program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pembelajaran</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dan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menilai</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hasil</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r>
              <a:rPr kumimoji="0" lang="en-US" sz="1350" b="0" i="0" u="none" strike="noStrike" kern="1200" cap="none" spc="0" normalizeH="0" baseline="0" noProof="0" dirty="0" err="1">
                <a:ln>
                  <a:noFill/>
                </a:ln>
                <a:solidFill>
                  <a:prstClr val="white"/>
                </a:solidFill>
                <a:effectLst/>
                <a:uLnTx/>
                <a:uFillTx/>
                <a:latin typeface="Calibri"/>
                <a:ea typeface="Apple Symbols" panose="02000000000000000000" pitchFamily="2" charset="-79"/>
                <a:cs typeface="Apple Symbols" panose="02000000000000000000" pitchFamily="2" charset="-79"/>
              </a:rPr>
              <a:t>belajar</a:t>
            </a:r>
            <a:r>
              <a:rPr kumimoji="0" lang="en-US" sz="1350" b="0" i="0" u="none" strike="noStrike" kern="1200" cap="none" spc="0" normalizeH="0" baseline="0" noProof="0" dirty="0">
                <a:ln>
                  <a:noFill/>
                </a:ln>
                <a:solidFill>
                  <a:prstClr val="white"/>
                </a:solidFill>
                <a:effectLst/>
                <a:uLnTx/>
                <a:uFillTx/>
                <a:latin typeface="Calibri"/>
                <a:ea typeface="Apple Symbols" panose="02000000000000000000" pitchFamily="2" charset="-79"/>
                <a:cs typeface="Apple Symbols" panose="02000000000000000000" pitchFamily="2" charset="-79"/>
              </a:rPr>
              <a:t>. </a:t>
            </a:r>
          </a:p>
        </p:txBody>
      </p:sp>
      <p:sp>
        <p:nvSpPr>
          <p:cNvPr id="22" name="Snip Diagonal Corner Rectangle 21">
            <a:extLst>
              <a:ext uri="{FF2B5EF4-FFF2-40B4-BE49-F238E27FC236}">
                <a16:creationId xmlns:a16="http://schemas.microsoft.com/office/drawing/2014/main" id="{E2BB277F-D044-7646-A98A-62B1640AA49A}"/>
              </a:ext>
            </a:extLst>
          </p:cNvPr>
          <p:cNvSpPr/>
          <p:nvPr/>
        </p:nvSpPr>
        <p:spPr>
          <a:xfrm>
            <a:off x="3060682" y="3062525"/>
            <a:ext cx="2921018" cy="2045248"/>
          </a:xfrm>
          <a:prstGeom prst="snip2DiagRect">
            <a:avLst/>
          </a:prstGeom>
          <a:solidFill>
            <a:srgbClr val="FAE45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Bidang</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ini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mempersiapkan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peserta</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untuk</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meningkatkan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kompetensi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sebagai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peneliti</a:t>
            </a:r>
            <a:r>
              <a:rPr kumimoji="0" lang="en-US" sz="1350" b="0" i="0" u="none" strike="noStrike" kern="1200" cap="none" spc="0" normalizeH="0" baseline="0" noProof="0" dirty="0">
                <a:ln>
                  <a:noFill/>
                </a:ln>
                <a:solidFill>
                  <a:prstClr val="black"/>
                </a:solidFill>
                <a:effectLst/>
                <a:uLnTx/>
                <a:uFillTx/>
                <a:latin typeface="Calibri"/>
                <a:ea typeface="+mn-ea"/>
                <a:cs typeface="+mn-cs"/>
              </a:rPr>
              <a:t> yang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meliputi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pemahaman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tentang</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kecenderungan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isu</a:t>
            </a:r>
            <a:r>
              <a:rPr kumimoji="0" lang="en-US" sz="1350" b="0" i="0" u="none" strike="noStrike" kern="1200" cap="none" spc="0" normalizeH="0" baseline="0" noProof="0" dirty="0">
                <a:ln>
                  <a:noFill/>
                </a:ln>
                <a:solidFill>
                  <a:prstClr val="black"/>
                </a:solidFill>
                <a:effectLst/>
                <a:uLnTx/>
                <a:uFillTx/>
                <a:latin typeface="Calibri"/>
                <a:ea typeface="+mn-ea"/>
                <a:cs typeface="+mn-cs"/>
              </a:rPr>
              <a:t> dan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kebijakan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penelitian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rancangan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penelitian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etika</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publikasi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merancang</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karya</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ilmiah</a:t>
            </a:r>
            <a:r>
              <a:rPr kumimoji="0" lang="en-US" sz="1350" b="0" i="0" u="none" strike="noStrike" kern="1200" cap="none" spc="0" normalizeH="0" baseline="0" noProof="0" dirty="0">
                <a:ln>
                  <a:noFill/>
                </a:ln>
                <a:solidFill>
                  <a:prstClr val="black"/>
                </a:solidFill>
                <a:effectLst/>
                <a:uLnTx/>
                <a:uFillTx/>
                <a:latin typeface="Calibri"/>
                <a:ea typeface="+mn-ea"/>
                <a:cs typeface="+mn-cs"/>
              </a:rPr>
              <a:t>, dan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publikasi</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karya</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ilmiah</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p:txBody>
      </p:sp>
      <p:sp>
        <p:nvSpPr>
          <p:cNvPr id="26" name="Snip Diagonal Corner Rectangle 25">
            <a:extLst>
              <a:ext uri="{FF2B5EF4-FFF2-40B4-BE49-F238E27FC236}">
                <a16:creationId xmlns:a16="http://schemas.microsoft.com/office/drawing/2014/main" id="{8545539A-966D-B54D-ADA3-4E754C11DB05}"/>
              </a:ext>
            </a:extLst>
          </p:cNvPr>
          <p:cNvSpPr/>
          <p:nvPr/>
        </p:nvSpPr>
        <p:spPr>
          <a:xfrm flipH="1">
            <a:off x="5981700" y="3062525"/>
            <a:ext cx="3157607" cy="2008813"/>
          </a:xfrm>
          <a:prstGeom prst="snip2DiagRect">
            <a:avLst/>
          </a:prstGeom>
          <a:solidFill>
            <a:srgbClr val="EF713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Bidang</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ini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mempersiapkan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peserta</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pelatihan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untuk</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meningkatkan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kompetensi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tentang</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lingkup</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sasaran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kegiatan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inovasi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untuk</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masyarakat</a:t>
            </a:r>
            <a:r>
              <a:rPr kumimoji="0" lang="en-US" sz="1350" b="0" i="0" u="none" strike="noStrike" kern="1200" cap="none" spc="0" normalizeH="0" baseline="0" noProof="0" dirty="0">
                <a:ln>
                  <a:noFill/>
                </a:ln>
                <a:solidFill>
                  <a:prstClr val="white"/>
                </a:solidFill>
                <a:effectLst/>
                <a:uLnTx/>
                <a:uFillTx/>
                <a:latin typeface="Calibri"/>
                <a:ea typeface="+mn-ea"/>
                <a:cs typeface="+mn-cs"/>
              </a:rPr>
              <a:t> yang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meliputi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layanan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kepada</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masyarakat</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penerapan</a:t>
            </a:r>
            <a:r>
              <a:rPr kumimoji="0" lang="en-US" sz="1350" b="0" i="0" u="none" strike="noStrike" kern="1200" cap="none" spc="0" normalizeH="0" baseline="0" noProof="0" dirty="0">
                <a:ln>
                  <a:noFill/>
                </a:ln>
                <a:solidFill>
                  <a:prstClr val="white"/>
                </a:solidFill>
                <a:effectLst/>
                <a:uLnTx/>
                <a:uFillTx/>
                <a:latin typeface="Calibri"/>
                <a:ea typeface="+mn-ea"/>
                <a:cs typeface="+mn-cs"/>
              </a:rPr>
              <a:t> IPTEKS,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peningkatan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kapasitas</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masyarakat</a:t>
            </a:r>
            <a:r>
              <a:rPr kumimoji="0" lang="en-US" sz="1350" b="0" i="0" u="none" strike="noStrike" kern="1200" cap="none" spc="0" normalizeH="0" baseline="0" noProof="0" dirty="0">
                <a:ln>
                  <a:noFill/>
                </a:ln>
                <a:solidFill>
                  <a:prstClr val="white"/>
                </a:solidFill>
                <a:effectLst/>
                <a:uLnTx/>
                <a:uFillTx/>
                <a:latin typeface="Calibri"/>
                <a:ea typeface="+mn-ea"/>
                <a:cs typeface="+mn-cs"/>
              </a:rPr>
              <a:t>, dan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pemberdayaan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kepada</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masyarakat</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 name="Rectangle 2">
            <a:extLst>
              <a:ext uri="{FF2B5EF4-FFF2-40B4-BE49-F238E27FC236}">
                <a16:creationId xmlns:a16="http://schemas.microsoft.com/office/drawing/2014/main" id="{3F6B62B4-EA1F-E84C-9E5A-DBB75C848150}"/>
              </a:ext>
            </a:extLst>
          </p:cNvPr>
          <p:cNvSpPr/>
          <p:nvPr/>
        </p:nvSpPr>
        <p:spPr>
          <a:xfrm>
            <a:off x="8164" y="4934166"/>
            <a:ext cx="3044354" cy="211376"/>
          </a:xfrm>
          <a:prstGeom prst="rect">
            <a:avLst/>
          </a:prstGeom>
          <a:solidFill>
            <a:srgbClr val="398C8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CB1FD75D-63CA-D646-9939-726C2F297527}"/>
              </a:ext>
            </a:extLst>
          </p:cNvPr>
          <p:cNvSpPr/>
          <p:nvPr/>
        </p:nvSpPr>
        <p:spPr>
          <a:xfrm>
            <a:off x="3060682" y="4933145"/>
            <a:ext cx="2921018" cy="211376"/>
          </a:xfrm>
          <a:prstGeom prst="rect">
            <a:avLst/>
          </a:prstGeom>
          <a:solidFill>
            <a:srgbClr val="FAE45A"/>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6C862B2B-CCB9-8445-BA47-125D0B6E4C15}"/>
              </a:ext>
            </a:extLst>
          </p:cNvPr>
          <p:cNvSpPr/>
          <p:nvPr/>
        </p:nvSpPr>
        <p:spPr>
          <a:xfrm>
            <a:off x="5989865" y="4932124"/>
            <a:ext cx="3145971" cy="211376"/>
          </a:xfrm>
          <a:prstGeom prst="rect">
            <a:avLst/>
          </a:prstGeom>
          <a:solidFill>
            <a:srgbClr val="EF7138"/>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FCE69D35-AE90-7A49-A58C-6F2BBE6BC8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1864" y="-253501"/>
            <a:ext cx="1090545" cy="230834"/>
          </a:xfrm>
          <a:prstGeom prst="rect">
            <a:avLst/>
          </a:prstGeom>
          <a:solidFill>
            <a:srgbClr val="37888B"/>
          </a:solidFill>
        </p:spPr>
      </p:pic>
    </p:spTree>
    <p:extLst>
      <p:ext uri="{BB962C8B-B14F-4D97-AF65-F5344CB8AC3E}">
        <p14:creationId xmlns:p14="http://schemas.microsoft.com/office/powerpoint/2010/main" val="337342188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68" y="5054780"/>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2" name="Rectangle 21"/>
          <p:cNvSpPr/>
          <p:nvPr/>
        </p:nvSpPr>
        <p:spPr>
          <a:xfrm>
            <a:off x="4486274" y="5048251"/>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3" name="TextBox 22"/>
          <p:cNvSpPr txBox="1"/>
          <p:nvPr/>
        </p:nvSpPr>
        <p:spPr>
          <a:xfrm>
            <a:off x="3105682" y="287939"/>
            <a:ext cx="3924053" cy="807911"/>
          </a:xfrm>
          <a:prstGeom prst="rect">
            <a:avLst/>
          </a:prstGeom>
          <a:noFill/>
        </p:spPr>
        <p:txBody>
          <a:bodyPr wrap="square" lIns="68577" tIns="34289" rIns="68577" bIns="34289" rtlCol="0">
            <a:spAutoFit/>
          </a:bodyPr>
          <a:lstStyle/>
          <a:p>
            <a:pPr algn="ctr" defTabSz="342887"/>
            <a:r>
              <a:rPr lang="en-US" sz="2400" b="1" dirty="0">
                <a:solidFill>
                  <a:prstClr val="black">
                    <a:lumMod val="75000"/>
                    <a:lumOff val="25000"/>
                  </a:prstClr>
                </a:solidFill>
                <a:latin typeface="Andale Mono" panose="020B0509000000000004" pitchFamily="49" charset="0"/>
              </a:rPr>
              <a:t>MODUL BIDANG PEMBELAJARAN</a:t>
            </a:r>
          </a:p>
        </p:txBody>
      </p:sp>
      <p:pic>
        <p:nvPicPr>
          <p:cNvPr id="28" name="Picture 2" descr="C:\Users\Toshiba\Pictures\2019-08-23_0909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 y="4716982"/>
            <a:ext cx="9144000" cy="3207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42334" y="115140"/>
            <a:ext cx="1212397" cy="1212397"/>
            <a:chOff x="2354760" y="391857"/>
            <a:chExt cx="1616529" cy="1616529"/>
          </a:xfrm>
        </p:grpSpPr>
        <p:sp>
          <p:nvSpPr>
            <p:cNvPr id="25" name="Oval 24"/>
            <p:cNvSpPr/>
            <p:nvPr/>
          </p:nvSpPr>
          <p:spPr>
            <a:xfrm>
              <a:off x="2354760" y="391857"/>
              <a:ext cx="1616529" cy="1616529"/>
            </a:xfrm>
            <a:prstGeom prst="ellipse">
              <a:avLst/>
            </a:prstGeom>
            <a:solidFill>
              <a:srgbClr val="398C8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pic>
          <p:nvPicPr>
            <p:cNvPr id="29" name="Picture 7" descr="C:\Users\Toshiba\Downloads\mortarboard.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53280" y="811411"/>
              <a:ext cx="914626" cy="914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146B289-B888-214B-AD50-71BF711ABA9E}"/>
              </a:ext>
            </a:extLst>
          </p:cNvPr>
          <p:cNvGrpSpPr/>
          <p:nvPr/>
        </p:nvGrpSpPr>
        <p:grpSpPr>
          <a:xfrm>
            <a:off x="695594" y="1299423"/>
            <a:ext cx="8008523" cy="3498977"/>
            <a:chOff x="927459" y="1732564"/>
            <a:chExt cx="10678030" cy="4665302"/>
          </a:xfrm>
        </p:grpSpPr>
        <p:pic>
          <p:nvPicPr>
            <p:cNvPr id="11283" name="Picture 19" descr="C:\Users\Toshiba\Downloads\Compressed\cover modul pembelajaran-20190823T065221Z-001\cover modul pembelajaran\cover tes hasil belaj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4189" y="4203638"/>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C:\Users\Toshiba\Downloads\Compressed\cover modul pembelajaran-20190823T065221Z-001\cover modul pembelajaran\cover asesmen dalam pembelajar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1679" y="4185488"/>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5" name="Picture 21" descr="C:\Users\Toshiba\Downloads\Compressed\cover modul pembelajaran-20190823T065221Z-001\cover modul pembelajaran\cover desain pembelajar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044" y="4257916"/>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C:\Users\Toshiba\Downloads\Compressed\cover modul pembelajaran-20190823T065221Z-001\cover modul pembelajaran\cover etika dan profesi dose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4046" y="1778753"/>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7" name="Picture 23" descr="C:\Users\Toshiba\Downloads\Compressed\cover modul pembelajaran-20190823T065221Z-001\cover modul pembelajaran\cover isu strategi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459" y="1733919"/>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C:\Users\Toshiba\Downloads\Compressed\cover modul pembelajaran-20190823T065221Z-001\cover modul pembelajaran\cover media pembelajaran T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8487" y="4175826"/>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89" name="Picture 25" descr="C:\Users\Toshiba\Downloads\Compressed\cover modul pembelajaran-20190823T065221Z-001\cover modul pembelajaran\cover media pembelajara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1674" y="4185488"/>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C:\Users\Toshiba\Downloads\Compressed\cover modul pembelajaran-20190823T065221Z-001\cover modul pembelajaran\cover pembelajaran Nuru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85361" y="1732564"/>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91" name="Picture 27" descr="C:\Users\Toshiba\Downloads\Compressed\cover modul pembelajaran-20190823T065221Z-001\cover modul pembelajaran\cover pembelajaran teori pembelajaran dan implementasiny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4484" y="1732564"/>
              <a:ext cx="15113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1292" name="Picture 28" descr="C:\Users\Toshiba\Downloads\Compressed\cover modul pembelajaran-20190823T065221Z-001\cover modul pembelajaran\cover PRINSIP PEMBELAJARA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93470" y="1748956"/>
              <a:ext cx="1511300" cy="21399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3" descr="C:\Users\Toshiba\Downloads\Compressed\cover modul pembelajaran-20190823T065221Z-001\cover modul pembelajaran\cover isu strategis.jpg">
            <a:extLst>
              <a:ext uri="{FF2B5EF4-FFF2-40B4-BE49-F238E27FC236}">
                <a16:creationId xmlns:a16="http://schemas.microsoft.com/office/drawing/2014/main" id="{CA1B6F9D-D7A8-FE43-8FF7-2F97DAD1768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22218" y="1151478"/>
            <a:ext cx="2415012" cy="34195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C:\Users\Toshiba\Downloads\Compressed\cover modul pembelajaran-20190823T065221Z-001\cover modul pembelajaran\cover etika dan profesi dosen.jpg">
            <a:extLst>
              <a:ext uri="{FF2B5EF4-FFF2-40B4-BE49-F238E27FC236}">
                <a16:creationId xmlns:a16="http://schemas.microsoft.com/office/drawing/2014/main" id="{015855CF-CBF8-B14F-9146-0C68161E409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0331" y="1343315"/>
            <a:ext cx="2409991" cy="34124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D12DEDB-6A4C-8F4E-ACAF-1F761D6C35C6}"/>
              </a:ext>
            </a:extLst>
          </p:cNvPr>
          <p:cNvGrpSpPr/>
          <p:nvPr/>
        </p:nvGrpSpPr>
        <p:grpSpPr>
          <a:xfrm>
            <a:off x="573812" y="1267544"/>
            <a:ext cx="7824924" cy="3606533"/>
            <a:chOff x="794555" y="5429165"/>
            <a:chExt cx="10433232" cy="4808710"/>
          </a:xfrm>
        </p:grpSpPr>
        <p:pic>
          <p:nvPicPr>
            <p:cNvPr id="26" name="Picture 21" descr="C:\Users\Toshiba\Downloads\Compressed\cover modul pembelajaran-20190823T065221Z-001\cover modul pembelajaran\cover desain pembelajaran.jpg">
              <a:extLst>
                <a:ext uri="{FF2B5EF4-FFF2-40B4-BE49-F238E27FC236}">
                  <a16:creationId xmlns:a16="http://schemas.microsoft.com/office/drawing/2014/main" id="{CECC8F29-C4D6-694C-AD63-8FD3098EE3F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555" y="5429165"/>
              <a:ext cx="3363122" cy="47620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C:\Users\Toshiba\Downloads\Compressed\cover modul pembelajaran-20190823T065221Z-001\cover modul pembelajaran\cover media pembelajaran TI.jpg">
              <a:extLst>
                <a:ext uri="{FF2B5EF4-FFF2-40B4-BE49-F238E27FC236}">
                  <a16:creationId xmlns:a16="http://schemas.microsoft.com/office/drawing/2014/main" id="{DFC55D77-0271-CF45-B501-EC9B76B626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12774" y="5543928"/>
              <a:ext cx="3315013" cy="4693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5" descr="C:\Users\Toshiba\Downloads\Compressed\cover modul pembelajaran-20190823T065221Z-001\cover modul pembelajaran\cover media pembelajaran.jpg">
              <a:extLst>
                <a:ext uri="{FF2B5EF4-FFF2-40B4-BE49-F238E27FC236}">
                  <a16:creationId xmlns:a16="http://schemas.microsoft.com/office/drawing/2014/main" id="{990509D9-E755-344A-BF92-9E036415B3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04376" y="5451798"/>
              <a:ext cx="3347138" cy="47394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E3945586-D252-3D4E-A175-8A8B71399735}"/>
              </a:ext>
            </a:extLst>
          </p:cNvPr>
          <p:cNvGrpSpPr/>
          <p:nvPr/>
        </p:nvGrpSpPr>
        <p:grpSpPr>
          <a:xfrm>
            <a:off x="797210" y="1293911"/>
            <a:ext cx="7734759" cy="3593652"/>
            <a:chOff x="801921" y="1811651"/>
            <a:chExt cx="10313012" cy="4791536"/>
          </a:xfrm>
        </p:grpSpPr>
        <p:pic>
          <p:nvPicPr>
            <p:cNvPr id="31" name="Picture 26" descr="C:\Users\Toshiba\Downloads\Compressed\cover modul pembelajaran-20190823T065221Z-001\cover modul pembelajaran\cover pembelajaran Nurul.jpg">
              <a:extLst>
                <a:ext uri="{FF2B5EF4-FFF2-40B4-BE49-F238E27FC236}">
                  <a16:creationId xmlns:a16="http://schemas.microsoft.com/office/drawing/2014/main" id="{7A8858F8-2294-304F-BE4E-186355F8645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7794" y="1819342"/>
              <a:ext cx="3347139" cy="47394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7" descr="C:\Users\Toshiba\Downloads\Compressed\cover modul pembelajaran-20190823T065221Z-001\cover modul pembelajaran\cover pembelajaran teori pembelajaran dan implementasinya.jpg">
              <a:extLst>
                <a:ext uri="{FF2B5EF4-FFF2-40B4-BE49-F238E27FC236}">
                  <a16:creationId xmlns:a16="http://schemas.microsoft.com/office/drawing/2014/main" id="{2AD9D98A-3813-FA48-A8F6-C609F5A283E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1921" y="1841118"/>
              <a:ext cx="3363123" cy="47620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C:\Users\Toshiba\Downloads\Compressed\cover modul pembelajaran-20190823T065221Z-001\cover modul pembelajaran\cover PRINSIP PEMBELAJARAN.jpg">
              <a:extLst>
                <a:ext uri="{FF2B5EF4-FFF2-40B4-BE49-F238E27FC236}">
                  <a16:creationId xmlns:a16="http://schemas.microsoft.com/office/drawing/2014/main" id="{A34BB1DF-DC0B-2849-A7AE-684CEEE67EB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85228" y="1811651"/>
              <a:ext cx="3347139" cy="47394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1BB5976-FBF6-084B-8AC6-E950518CBB47}"/>
              </a:ext>
            </a:extLst>
          </p:cNvPr>
          <p:cNvGrpSpPr/>
          <p:nvPr/>
        </p:nvGrpSpPr>
        <p:grpSpPr>
          <a:xfrm>
            <a:off x="1759740" y="1223495"/>
            <a:ext cx="5453069" cy="3650582"/>
            <a:chOff x="2116012" y="1501563"/>
            <a:chExt cx="7270759" cy="4867443"/>
          </a:xfrm>
        </p:grpSpPr>
        <p:pic>
          <p:nvPicPr>
            <p:cNvPr id="34" name="Picture 19" descr="C:\Users\Toshiba\Downloads\Compressed\cover modul pembelajaran-20190823T065221Z-001\cover modul pembelajaran\cover tes hasil belajar.jpg">
              <a:extLst>
                <a:ext uri="{FF2B5EF4-FFF2-40B4-BE49-F238E27FC236}">
                  <a16:creationId xmlns:a16="http://schemas.microsoft.com/office/drawing/2014/main" id="{B057B00E-3932-BF49-BCD0-103B7470489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954296" y="1501563"/>
              <a:ext cx="3432475" cy="48602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C:\Users\Toshiba\Downloads\Compressed\cover modul pembelajaran-20190823T065221Z-001\cover modul pembelajaran\cover asesmen dalam pembelajaran.jpg">
              <a:extLst>
                <a:ext uri="{FF2B5EF4-FFF2-40B4-BE49-F238E27FC236}">
                  <a16:creationId xmlns:a16="http://schemas.microsoft.com/office/drawing/2014/main" id="{B2B7D0D2-4953-6544-906A-E5E560D8537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116012" y="1508737"/>
              <a:ext cx="3432475" cy="4860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7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par>
                          <p:cTn id="17" fill="hold">
                            <p:stCondLst>
                              <p:cond delay="0"/>
                            </p:stCondLst>
                            <p:childTnLst>
                              <p:par>
                                <p:cTn id="18" presetID="53"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par>
                          <p:cTn id="27" fill="hold">
                            <p:stCondLst>
                              <p:cond delay="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par>
                          <p:cTn id="37" fill="hold">
                            <p:stCondLst>
                              <p:cond delay="0"/>
                            </p:stCondLst>
                            <p:childTnLst>
                              <p:par>
                                <p:cTn id="38" presetID="53" presetClass="entr" presetSubtype="16"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childTnLst>
                          </p:cTn>
                        </p:par>
                        <p:par>
                          <p:cTn id="47" fill="hold">
                            <p:stCondLst>
                              <p:cond delay="0"/>
                            </p:stCondLst>
                            <p:childTnLst>
                              <p:par>
                                <p:cTn id="48" presetID="53" presetClass="entr" presetSubtype="16"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2" name="Rectangle 21"/>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3" name="TextBox 22"/>
          <p:cNvSpPr txBox="1"/>
          <p:nvPr/>
        </p:nvSpPr>
        <p:spPr>
          <a:xfrm>
            <a:off x="3087994" y="486615"/>
            <a:ext cx="3924053" cy="438580"/>
          </a:xfrm>
          <a:prstGeom prst="rect">
            <a:avLst/>
          </a:prstGeom>
          <a:noFill/>
        </p:spPr>
        <p:txBody>
          <a:bodyPr wrap="square" lIns="68577" tIns="34289" rIns="68577" bIns="34289" rtlCol="0">
            <a:spAutoFit/>
          </a:bodyPr>
          <a:lstStyle/>
          <a:p>
            <a:pPr algn="ctr" defTabSz="342887"/>
            <a:r>
              <a:rPr lang="en-US" sz="2400" b="1" dirty="0">
                <a:solidFill>
                  <a:prstClr val="black">
                    <a:lumMod val="75000"/>
                    <a:lumOff val="25000"/>
                  </a:prstClr>
                </a:solidFill>
                <a:latin typeface="Andale Mono" panose="020B0509000000000004" pitchFamily="49" charset="0"/>
              </a:rPr>
              <a:t>MODUL BIDANG PENELITIAN</a:t>
            </a:r>
          </a:p>
        </p:txBody>
      </p:sp>
      <p:pic>
        <p:nvPicPr>
          <p:cNvPr id="28" name="Picture 2" descr="C:\Users\Toshiba\Pictures\2019-08-23_0909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 y="4716982"/>
            <a:ext cx="9144000" cy="3207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lmsspada.ristekdikti.go.id/pluginfile.php/66661/coursecat/description/2.1%20Rancangan%20Penelit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80" y="1886581"/>
            <a:ext cx="1789364" cy="253937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msspada.ristekdikti.go.id/pluginfile.php/66661/coursecat/description/2.2%20Merancang%20karya%20ilmiah%20%281%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825" y="1876525"/>
            <a:ext cx="1796450" cy="254943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lmsspada.ristekdikti.go.id/pluginfile.php/66661/coursecat/description/2.3%20Etika%20Publikasi%20%281%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535" y="1897346"/>
            <a:ext cx="1851564" cy="253937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lmsspada.ristekdikti.go.id/pluginfile.php/66661/coursecat/description/2.4%20Publikasi%20Karya%20Ilmiah%20%281%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2046" y="1863174"/>
            <a:ext cx="1805858" cy="25627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884168" y="293893"/>
            <a:ext cx="1212397" cy="1212397"/>
            <a:chOff x="2672032" y="391857"/>
            <a:chExt cx="1616529" cy="1616529"/>
          </a:xfrm>
          <a:solidFill>
            <a:srgbClr val="FAE45A"/>
          </a:solidFill>
        </p:grpSpPr>
        <p:sp>
          <p:nvSpPr>
            <p:cNvPr id="25" name="Oval 24"/>
            <p:cNvSpPr/>
            <p:nvPr/>
          </p:nvSpPr>
          <p:spPr>
            <a:xfrm>
              <a:off x="2672032" y="391857"/>
              <a:ext cx="1616529" cy="1616529"/>
            </a:xfrm>
            <a:prstGeom prst="ellipse">
              <a:avLst/>
            </a:prstGeom>
            <a:grp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pic>
          <p:nvPicPr>
            <p:cNvPr id="17" name="Picture 4" descr="C:\Users\Toshiba\Downloads\flasks.png"/>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flipV="1">
              <a:off x="2989304" y="711176"/>
              <a:ext cx="952501" cy="952500"/>
            </a:xfrm>
            <a:prstGeom prst="rect">
              <a:avLst/>
            </a:prstGeom>
            <a:grpFill/>
          </p:spPr>
        </p:pic>
      </p:grpSp>
    </p:spTree>
    <p:extLst>
      <p:ext uri="{BB962C8B-B14F-4D97-AF65-F5344CB8AC3E}">
        <p14:creationId xmlns:p14="http://schemas.microsoft.com/office/powerpoint/2010/main" val="419293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600" decel="100000"/>
                                        <p:tgtEl>
                                          <p:spTgt spid="13314"/>
                                        </p:tgtEl>
                                      </p:cBhvr>
                                    </p:animEffect>
                                    <p:anim calcmode="lin" valueType="num">
                                      <p:cBhvr>
                                        <p:cTn id="8" dur="600" decel="100000" fill="hold"/>
                                        <p:tgtEl>
                                          <p:spTgt spid="13314"/>
                                        </p:tgtEl>
                                        <p:attrNameLst>
                                          <p:attrName>style.rotation</p:attrName>
                                        </p:attrNameLst>
                                      </p:cBhvr>
                                      <p:tavLst>
                                        <p:tav tm="0">
                                          <p:val>
                                            <p:fltVal val="-90"/>
                                          </p:val>
                                        </p:tav>
                                        <p:tav tm="100000">
                                          <p:val>
                                            <p:fltVal val="0"/>
                                          </p:val>
                                        </p:tav>
                                      </p:tavLst>
                                    </p:anim>
                                    <p:anim calcmode="lin" valueType="num">
                                      <p:cBhvr>
                                        <p:cTn id="9" dur="600" decel="100000" fill="hold"/>
                                        <p:tgtEl>
                                          <p:spTgt spid="13314"/>
                                        </p:tgtEl>
                                        <p:attrNameLst>
                                          <p:attrName>ppt_x</p:attrName>
                                        </p:attrNameLst>
                                      </p:cBhvr>
                                      <p:tavLst>
                                        <p:tav tm="0">
                                          <p:val>
                                            <p:strVal val="#ppt_x+0.4"/>
                                          </p:val>
                                        </p:tav>
                                        <p:tav tm="100000">
                                          <p:val>
                                            <p:strVal val="#ppt_x-0.05"/>
                                          </p:val>
                                        </p:tav>
                                      </p:tavLst>
                                    </p:anim>
                                    <p:anim calcmode="lin" valueType="num">
                                      <p:cBhvr>
                                        <p:cTn id="10" dur="600" decel="100000" fill="hold"/>
                                        <p:tgtEl>
                                          <p:spTgt spid="13314"/>
                                        </p:tgtEl>
                                        <p:attrNameLst>
                                          <p:attrName>ppt_y</p:attrName>
                                        </p:attrNameLst>
                                      </p:cBhvr>
                                      <p:tavLst>
                                        <p:tav tm="0">
                                          <p:val>
                                            <p:strVal val="#ppt_y-0.4"/>
                                          </p:val>
                                        </p:tav>
                                        <p:tav tm="100000">
                                          <p:val>
                                            <p:strVal val="#ppt_y+0.1"/>
                                          </p:val>
                                        </p:tav>
                                      </p:tavLst>
                                    </p:anim>
                                    <p:anim calcmode="lin" valueType="num">
                                      <p:cBhvr>
                                        <p:cTn id="11" dur="150" accel="100000" fill="hold">
                                          <p:stCondLst>
                                            <p:cond delay="600"/>
                                          </p:stCondLst>
                                        </p:cTn>
                                        <p:tgtEl>
                                          <p:spTgt spid="13314"/>
                                        </p:tgtEl>
                                        <p:attrNameLst>
                                          <p:attrName>ppt_x</p:attrName>
                                        </p:attrNameLst>
                                      </p:cBhvr>
                                      <p:tavLst>
                                        <p:tav tm="0">
                                          <p:val>
                                            <p:strVal val="#ppt_x-0.05"/>
                                          </p:val>
                                        </p:tav>
                                        <p:tav tm="100000">
                                          <p:val>
                                            <p:strVal val="#ppt_x"/>
                                          </p:val>
                                        </p:tav>
                                      </p:tavLst>
                                    </p:anim>
                                    <p:anim calcmode="lin" valueType="num">
                                      <p:cBhvr>
                                        <p:cTn id="12" dur="150" accel="100000" fill="hold">
                                          <p:stCondLst>
                                            <p:cond delay="600"/>
                                          </p:stCondLst>
                                        </p:cTn>
                                        <p:tgtEl>
                                          <p:spTgt spid="13314"/>
                                        </p:tgtEl>
                                        <p:attrNameLst>
                                          <p:attrName>ppt_y</p:attrName>
                                        </p:attrNameLst>
                                      </p:cBhvr>
                                      <p:tavLst>
                                        <p:tav tm="0">
                                          <p:val>
                                            <p:strVal val="#ppt_y+0.1"/>
                                          </p:val>
                                        </p:tav>
                                        <p:tav tm="100000">
                                          <p:val>
                                            <p:strVal val="#ppt_y"/>
                                          </p:val>
                                        </p:tav>
                                      </p:tavLst>
                                    </p:anim>
                                  </p:childTnLst>
                                </p:cTn>
                              </p:par>
                            </p:childTnLst>
                          </p:cTn>
                        </p:par>
                        <p:par>
                          <p:cTn id="13" fill="hold">
                            <p:stCondLst>
                              <p:cond delay="750"/>
                            </p:stCondLst>
                            <p:childTnLst>
                              <p:par>
                                <p:cTn id="14" presetID="30" presetClass="entr" presetSubtype="0" fill="hold" nodeType="after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fade">
                                      <p:cBhvr>
                                        <p:cTn id="16" dur="600" decel="100000"/>
                                        <p:tgtEl>
                                          <p:spTgt spid="13316"/>
                                        </p:tgtEl>
                                      </p:cBhvr>
                                    </p:animEffect>
                                    <p:anim calcmode="lin" valueType="num">
                                      <p:cBhvr>
                                        <p:cTn id="17" dur="600" decel="100000" fill="hold"/>
                                        <p:tgtEl>
                                          <p:spTgt spid="13316"/>
                                        </p:tgtEl>
                                        <p:attrNameLst>
                                          <p:attrName>style.rotation</p:attrName>
                                        </p:attrNameLst>
                                      </p:cBhvr>
                                      <p:tavLst>
                                        <p:tav tm="0">
                                          <p:val>
                                            <p:fltVal val="-90"/>
                                          </p:val>
                                        </p:tav>
                                        <p:tav tm="100000">
                                          <p:val>
                                            <p:fltVal val="0"/>
                                          </p:val>
                                        </p:tav>
                                      </p:tavLst>
                                    </p:anim>
                                    <p:anim calcmode="lin" valueType="num">
                                      <p:cBhvr>
                                        <p:cTn id="18" dur="600" decel="100000" fill="hold"/>
                                        <p:tgtEl>
                                          <p:spTgt spid="13316"/>
                                        </p:tgtEl>
                                        <p:attrNameLst>
                                          <p:attrName>ppt_x</p:attrName>
                                        </p:attrNameLst>
                                      </p:cBhvr>
                                      <p:tavLst>
                                        <p:tav tm="0">
                                          <p:val>
                                            <p:strVal val="#ppt_x+0.4"/>
                                          </p:val>
                                        </p:tav>
                                        <p:tav tm="100000">
                                          <p:val>
                                            <p:strVal val="#ppt_x-0.05"/>
                                          </p:val>
                                        </p:tav>
                                      </p:tavLst>
                                    </p:anim>
                                    <p:anim calcmode="lin" valueType="num">
                                      <p:cBhvr>
                                        <p:cTn id="19" dur="600" decel="100000" fill="hold"/>
                                        <p:tgtEl>
                                          <p:spTgt spid="13316"/>
                                        </p:tgtEl>
                                        <p:attrNameLst>
                                          <p:attrName>ppt_y</p:attrName>
                                        </p:attrNameLst>
                                      </p:cBhvr>
                                      <p:tavLst>
                                        <p:tav tm="0">
                                          <p:val>
                                            <p:strVal val="#ppt_y-0.4"/>
                                          </p:val>
                                        </p:tav>
                                        <p:tav tm="100000">
                                          <p:val>
                                            <p:strVal val="#ppt_y+0.1"/>
                                          </p:val>
                                        </p:tav>
                                      </p:tavLst>
                                    </p:anim>
                                    <p:anim calcmode="lin" valueType="num">
                                      <p:cBhvr>
                                        <p:cTn id="20" dur="150" accel="100000" fill="hold">
                                          <p:stCondLst>
                                            <p:cond delay="600"/>
                                          </p:stCondLst>
                                        </p:cTn>
                                        <p:tgtEl>
                                          <p:spTgt spid="13316"/>
                                        </p:tgtEl>
                                        <p:attrNameLst>
                                          <p:attrName>ppt_x</p:attrName>
                                        </p:attrNameLst>
                                      </p:cBhvr>
                                      <p:tavLst>
                                        <p:tav tm="0">
                                          <p:val>
                                            <p:strVal val="#ppt_x-0.05"/>
                                          </p:val>
                                        </p:tav>
                                        <p:tav tm="100000">
                                          <p:val>
                                            <p:strVal val="#ppt_x"/>
                                          </p:val>
                                        </p:tav>
                                      </p:tavLst>
                                    </p:anim>
                                    <p:anim calcmode="lin" valueType="num">
                                      <p:cBhvr>
                                        <p:cTn id="21" dur="150" accel="100000" fill="hold">
                                          <p:stCondLst>
                                            <p:cond delay="600"/>
                                          </p:stCondLst>
                                        </p:cTn>
                                        <p:tgtEl>
                                          <p:spTgt spid="13316"/>
                                        </p:tgtEl>
                                        <p:attrNameLst>
                                          <p:attrName>ppt_y</p:attrName>
                                        </p:attrNameLst>
                                      </p:cBhvr>
                                      <p:tavLst>
                                        <p:tav tm="0">
                                          <p:val>
                                            <p:strVal val="#ppt_y+0.1"/>
                                          </p:val>
                                        </p:tav>
                                        <p:tav tm="100000">
                                          <p:val>
                                            <p:strVal val="#ppt_y"/>
                                          </p:val>
                                        </p:tav>
                                      </p:tavLst>
                                    </p:anim>
                                  </p:childTnLst>
                                </p:cTn>
                              </p:par>
                            </p:childTnLst>
                          </p:cTn>
                        </p:par>
                        <p:par>
                          <p:cTn id="22" fill="hold">
                            <p:stCondLst>
                              <p:cond delay="1500"/>
                            </p:stCondLst>
                            <p:childTnLst>
                              <p:par>
                                <p:cTn id="23" presetID="30" presetClass="entr" presetSubtype="0" fill="hold" nodeType="afterEffect">
                                  <p:stCondLst>
                                    <p:cond delay="0"/>
                                  </p:stCondLst>
                                  <p:childTnLst>
                                    <p:set>
                                      <p:cBhvr>
                                        <p:cTn id="24" dur="1" fill="hold">
                                          <p:stCondLst>
                                            <p:cond delay="0"/>
                                          </p:stCondLst>
                                        </p:cTn>
                                        <p:tgtEl>
                                          <p:spTgt spid="13318"/>
                                        </p:tgtEl>
                                        <p:attrNameLst>
                                          <p:attrName>style.visibility</p:attrName>
                                        </p:attrNameLst>
                                      </p:cBhvr>
                                      <p:to>
                                        <p:strVal val="visible"/>
                                      </p:to>
                                    </p:set>
                                    <p:animEffect transition="in" filter="fade">
                                      <p:cBhvr>
                                        <p:cTn id="25" dur="600" decel="100000"/>
                                        <p:tgtEl>
                                          <p:spTgt spid="13318"/>
                                        </p:tgtEl>
                                      </p:cBhvr>
                                    </p:animEffect>
                                    <p:anim calcmode="lin" valueType="num">
                                      <p:cBhvr>
                                        <p:cTn id="26" dur="600" decel="100000" fill="hold"/>
                                        <p:tgtEl>
                                          <p:spTgt spid="13318"/>
                                        </p:tgtEl>
                                        <p:attrNameLst>
                                          <p:attrName>style.rotation</p:attrName>
                                        </p:attrNameLst>
                                      </p:cBhvr>
                                      <p:tavLst>
                                        <p:tav tm="0">
                                          <p:val>
                                            <p:fltVal val="-90"/>
                                          </p:val>
                                        </p:tav>
                                        <p:tav tm="100000">
                                          <p:val>
                                            <p:fltVal val="0"/>
                                          </p:val>
                                        </p:tav>
                                      </p:tavLst>
                                    </p:anim>
                                    <p:anim calcmode="lin" valueType="num">
                                      <p:cBhvr>
                                        <p:cTn id="27" dur="600" decel="100000" fill="hold"/>
                                        <p:tgtEl>
                                          <p:spTgt spid="13318"/>
                                        </p:tgtEl>
                                        <p:attrNameLst>
                                          <p:attrName>ppt_x</p:attrName>
                                        </p:attrNameLst>
                                      </p:cBhvr>
                                      <p:tavLst>
                                        <p:tav tm="0">
                                          <p:val>
                                            <p:strVal val="#ppt_x+0.4"/>
                                          </p:val>
                                        </p:tav>
                                        <p:tav tm="100000">
                                          <p:val>
                                            <p:strVal val="#ppt_x-0.05"/>
                                          </p:val>
                                        </p:tav>
                                      </p:tavLst>
                                    </p:anim>
                                    <p:anim calcmode="lin" valueType="num">
                                      <p:cBhvr>
                                        <p:cTn id="28" dur="600" decel="100000" fill="hold"/>
                                        <p:tgtEl>
                                          <p:spTgt spid="13318"/>
                                        </p:tgtEl>
                                        <p:attrNameLst>
                                          <p:attrName>ppt_y</p:attrName>
                                        </p:attrNameLst>
                                      </p:cBhvr>
                                      <p:tavLst>
                                        <p:tav tm="0">
                                          <p:val>
                                            <p:strVal val="#ppt_y-0.4"/>
                                          </p:val>
                                        </p:tav>
                                        <p:tav tm="100000">
                                          <p:val>
                                            <p:strVal val="#ppt_y+0.1"/>
                                          </p:val>
                                        </p:tav>
                                      </p:tavLst>
                                    </p:anim>
                                    <p:anim calcmode="lin" valueType="num">
                                      <p:cBhvr>
                                        <p:cTn id="29" dur="150" accel="100000" fill="hold">
                                          <p:stCondLst>
                                            <p:cond delay="600"/>
                                          </p:stCondLst>
                                        </p:cTn>
                                        <p:tgtEl>
                                          <p:spTgt spid="13318"/>
                                        </p:tgtEl>
                                        <p:attrNameLst>
                                          <p:attrName>ppt_x</p:attrName>
                                        </p:attrNameLst>
                                      </p:cBhvr>
                                      <p:tavLst>
                                        <p:tav tm="0">
                                          <p:val>
                                            <p:strVal val="#ppt_x-0.05"/>
                                          </p:val>
                                        </p:tav>
                                        <p:tav tm="100000">
                                          <p:val>
                                            <p:strVal val="#ppt_x"/>
                                          </p:val>
                                        </p:tav>
                                      </p:tavLst>
                                    </p:anim>
                                    <p:anim calcmode="lin" valueType="num">
                                      <p:cBhvr>
                                        <p:cTn id="30" dur="150" accel="100000" fill="hold">
                                          <p:stCondLst>
                                            <p:cond delay="600"/>
                                          </p:stCondLst>
                                        </p:cTn>
                                        <p:tgtEl>
                                          <p:spTgt spid="13318"/>
                                        </p:tgtEl>
                                        <p:attrNameLst>
                                          <p:attrName>ppt_y</p:attrName>
                                        </p:attrNameLst>
                                      </p:cBhvr>
                                      <p:tavLst>
                                        <p:tav tm="0">
                                          <p:val>
                                            <p:strVal val="#ppt_y+0.1"/>
                                          </p:val>
                                        </p:tav>
                                        <p:tav tm="100000">
                                          <p:val>
                                            <p:strVal val="#ppt_y"/>
                                          </p:val>
                                        </p:tav>
                                      </p:tavLst>
                                    </p:anim>
                                  </p:childTnLst>
                                </p:cTn>
                              </p:par>
                            </p:childTnLst>
                          </p:cTn>
                        </p:par>
                        <p:par>
                          <p:cTn id="31" fill="hold">
                            <p:stCondLst>
                              <p:cond delay="2250"/>
                            </p:stCondLst>
                            <p:childTnLst>
                              <p:par>
                                <p:cTn id="32" presetID="30" presetClass="entr" presetSubtype="0" fill="hold" nodeType="afterEffect">
                                  <p:stCondLst>
                                    <p:cond delay="0"/>
                                  </p:stCondLst>
                                  <p:childTnLst>
                                    <p:set>
                                      <p:cBhvr>
                                        <p:cTn id="33" dur="1" fill="hold">
                                          <p:stCondLst>
                                            <p:cond delay="0"/>
                                          </p:stCondLst>
                                        </p:cTn>
                                        <p:tgtEl>
                                          <p:spTgt spid="13320"/>
                                        </p:tgtEl>
                                        <p:attrNameLst>
                                          <p:attrName>style.visibility</p:attrName>
                                        </p:attrNameLst>
                                      </p:cBhvr>
                                      <p:to>
                                        <p:strVal val="visible"/>
                                      </p:to>
                                    </p:set>
                                    <p:animEffect transition="in" filter="fade">
                                      <p:cBhvr>
                                        <p:cTn id="34" dur="600" decel="100000"/>
                                        <p:tgtEl>
                                          <p:spTgt spid="13320"/>
                                        </p:tgtEl>
                                      </p:cBhvr>
                                    </p:animEffect>
                                    <p:anim calcmode="lin" valueType="num">
                                      <p:cBhvr>
                                        <p:cTn id="35" dur="600" decel="100000" fill="hold"/>
                                        <p:tgtEl>
                                          <p:spTgt spid="13320"/>
                                        </p:tgtEl>
                                        <p:attrNameLst>
                                          <p:attrName>style.rotation</p:attrName>
                                        </p:attrNameLst>
                                      </p:cBhvr>
                                      <p:tavLst>
                                        <p:tav tm="0">
                                          <p:val>
                                            <p:fltVal val="-90"/>
                                          </p:val>
                                        </p:tav>
                                        <p:tav tm="100000">
                                          <p:val>
                                            <p:fltVal val="0"/>
                                          </p:val>
                                        </p:tav>
                                      </p:tavLst>
                                    </p:anim>
                                    <p:anim calcmode="lin" valueType="num">
                                      <p:cBhvr>
                                        <p:cTn id="36" dur="600" decel="100000" fill="hold"/>
                                        <p:tgtEl>
                                          <p:spTgt spid="13320"/>
                                        </p:tgtEl>
                                        <p:attrNameLst>
                                          <p:attrName>ppt_x</p:attrName>
                                        </p:attrNameLst>
                                      </p:cBhvr>
                                      <p:tavLst>
                                        <p:tav tm="0">
                                          <p:val>
                                            <p:strVal val="#ppt_x+0.4"/>
                                          </p:val>
                                        </p:tav>
                                        <p:tav tm="100000">
                                          <p:val>
                                            <p:strVal val="#ppt_x-0.05"/>
                                          </p:val>
                                        </p:tav>
                                      </p:tavLst>
                                    </p:anim>
                                    <p:anim calcmode="lin" valueType="num">
                                      <p:cBhvr>
                                        <p:cTn id="37" dur="600" decel="100000" fill="hold"/>
                                        <p:tgtEl>
                                          <p:spTgt spid="13320"/>
                                        </p:tgtEl>
                                        <p:attrNameLst>
                                          <p:attrName>ppt_y</p:attrName>
                                        </p:attrNameLst>
                                      </p:cBhvr>
                                      <p:tavLst>
                                        <p:tav tm="0">
                                          <p:val>
                                            <p:strVal val="#ppt_y-0.4"/>
                                          </p:val>
                                        </p:tav>
                                        <p:tav tm="100000">
                                          <p:val>
                                            <p:strVal val="#ppt_y+0.1"/>
                                          </p:val>
                                        </p:tav>
                                      </p:tavLst>
                                    </p:anim>
                                    <p:anim calcmode="lin" valueType="num">
                                      <p:cBhvr>
                                        <p:cTn id="38" dur="150" accel="100000" fill="hold">
                                          <p:stCondLst>
                                            <p:cond delay="600"/>
                                          </p:stCondLst>
                                        </p:cTn>
                                        <p:tgtEl>
                                          <p:spTgt spid="13320"/>
                                        </p:tgtEl>
                                        <p:attrNameLst>
                                          <p:attrName>ppt_x</p:attrName>
                                        </p:attrNameLst>
                                      </p:cBhvr>
                                      <p:tavLst>
                                        <p:tav tm="0">
                                          <p:val>
                                            <p:strVal val="#ppt_x-0.05"/>
                                          </p:val>
                                        </p:tav>
                                        <p:tav tm="100000">
                                          <p:val>
                                            <p:strVal val="#ppt_x"/>
                                          </p:val>
                                        </p:tav>
                                      </p:tavLst>
                                    </p:anim>
                                    <p:anim calcmode="lin" valueType="num">
                                      <p:cBhvr>
                                        <p:cTn id="39" dur="150" accel="100000" fill="hold">
                                          <p:stCondLst>
                                            <p:cond delay="600"/>
                                          </p:stCondLst>
                                        </p:cTn>
                                        <p:tgtEl>
                                          <p:spTgt spid="133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C:\Users\Toshiba\Documents\BUTTON\peningkatan.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210" y="1668493"/>
            <a:ext cx="1516870" cy="2145971"/>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C:\Users\Toshiba\Documents\BUTTON\IPTEKS.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1982" y="1690684"/>
            <a:ext cx="1517495" cy="2145972"/>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C:\Users\Toshiba\Documents\BUTTON\layanan.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2272" y="1680809"/>
            <a:ext cx="1499457" cy="2121338"/>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C:\Users\Toshiba\Documents\BUTTON\lingkup sasaran inovasi.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228" y="1656176"/>
            <a:ext cx="1520063" cy="214597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C:\Users\Toshiba\Documents\BUTTON\pemberdayaan.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8013" y="1715319"/>
            <a:ext cx="1520064" cy="214597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2" name="Rectangle 21"/>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23" name="TextBox 22"/>
          <p:cNvSpPr txBox="1"/>
          <p:nvPr/>
        </p:nvSpPr>
        <p:spPr>
          <a:xfrm>
            <a:off x="3087994" y="486615"/>
            <a:ext cx="3924053" cy="807911"/>
          </a:xfrm>
          <a:prstGeom prst="rect">
            <a:avLst/>
          </a:prstGeom>
          <a:noFill/>
        </p:spPr>
        <p:txBody>
          <a:bodyPr wrap="square" lIns="68577" tIns="34289" rIns="68577" bIns="34289" rtlCol="0">
            <a:spAutoFit/>
          </a:bodyPr>
          <a:lstStyle/>
          <a:p>
            <a:pPr algn="ctr" defTabSz="342887"/>
            <a:r>
              <a:rPr lang="en-US" sz="2400" b="1" dirty="0">
                <a:solidFill>
                  <a:prstClr val="black">
                    <a:lumMod val="75000"/>
                    <a:lumOff val="25000"/>
                  </a:prstClr>
                </a:solidFill>
                <a:latin typeface="Andale Mono" panose="020B0509000000000004" pitchFamily="49" charset="0"/>
              </a:rPr>
              <a:t>MODUL BIDANG INOVASI UNTUK MASYARAKAT</a:t>
            </a:r>
          </a:p>
        </p:txBody>
      </p:sp>
      <p:sp>
        <p:nvSpPr>
          <p:cNvPr id="25" name="Oval 24"/>
          <p:cNvSpPr/>
          <p:nvPr/>
        </p:nvSpPr>
        <p:spPr>
          <a:xfrm>
            <a:off x="1766070" y="293893"/>
            <a:ext cx="1212397" cy="1212397"/>
          </a:xfrm>
          <a:prstGeom prst="ellipse">
            <a:avLst/>
          </a:prstGeom>
          <a:solidFill>
            <a:srgbClr val="EF7138"/>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pic>
        <p:nvPicPr>
          <p:cNvPr id="26" name="Picture 6" descr="C:\Users\Toshiba\Downloads\agriculture.png"/>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a:off x="2083934" y="542903"/>
            <a:ext cx="645522" cy="6455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Toshiba\Pictures\2019-08-23_09095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68" y="4716982"/>
            <a:ext cx="9144000" cy="32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2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276"/>
                                        </p:tgtEl>
                                        <p:attrNameLst>
                                          <p:attrName>style.visibility</p:attrName>
                                        </p:attrNameLst>
                                      </p:cBhvr>
                                      <p:to>
                                        <p:strVal val="visible"/>
                                      </p:to>
                                    </p:set>
                                    <p:anim calcmode="lin" valueType="num">
                                      <p:cBhvr>
                                        <p:cTn id="7" dur="500" fill="hold"/>
                                        <p:tgtEl>
                                          <p:spTgt spid="11276"/>
                                        </p:tgtEl>
                                        <p:attrNameLst>
                                          <p:attrName>ppt_w</p:attrName>
                                        </p:attrNameLst>
                                      </p:cBhvr>
                                      <p:tavLst>
                                        <p:tav tm="0">
                                          <p:val>
                                            <p:fltVal val="0"/>
                                          </p:val>
                                        </p:tav>
                                        <p:tav tm="100000">
                                          <p:val>
                                            <p:strVal val="#ppt_w"/>
                                          </p:val>
                                        </p:tav>
                                      </p:tavLst>
                                    </p:anim>
                                    <p:anim calcmode="lin" valueType="num">
                                      <p:cBhvr>
                                        <p:cTn id="8" dur="500" fill="hold"/>
                                        <p:tgtEl>
                                          <p:spTgt spid="11276"/>
                                        </p:tgtEl>
                                        <p:attrNameLst>
                                          <p:attrName>ppt_h</p:attrName>
                                        </p:attrNameLst>
                                      </p:cBhvr>
                                      <p:tavLst>
                                        <p:tav tm="0">
                                          <p:val>
                                            <p:fltVal val="0"/>
                                          </p:val>
                                        </p:tav>
                                        <p:tav tm="100000">
                                          <p:val>
                                            <p:strVal val="#ppt_h"/>
                                          </p:val>
                                        </p:tav>
                                      </p:tavLst>
                                    </p:anim>
                                    <p:anim calcmode="lin" valueType="num">
                                      <p:cBhvr>
                                        <p:cTn id="9" dur="500" fill="hold"/>
                                        <p:tgtEl>
                                          <p:spTgt spid="11276"/>
                                        </p:tgtEl>
                                        <p:attrNameLst>
                                          <p:attrName>style.rotation</p:attrName>
                                        </p:attrNameLst>
                                      </p:cBhvr>
                                      <p:tavLst>
                                        <p:tav tm="0">
                                          <p:val>
                                            <p:fltVal val="90"/>
                                          </p:val>
                                        </p:tav>
                                        <p:tav tm="100000">
                                          <p:val>
                                            <p:fltVal val="0"/>
                                          </p:val>
                                        </p:tav>
                                      </p:tavLst>
                                    </p:anim>
                                    <p:animEffect transition="in" filter="fade">
                                      <p:cBhvr>
                                        <p:cTn id="10" dur="500"/>
                                        <p:tgtEl>
                                          <p:spTgt spid="11276"/>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1277"/>
                                        </p:tgtEl>
                                        <p:attrNameLst>
                                          <p:attrName>style.visibility</p:attrName>
                                        </p:attrNameLst>
                                      </p:cBhvr>
                                      <p:to>
                                        <p:strVal val="visible"/>
                                      </p:to>
                                    </p:set>
                                    <p:anim calcmode="lin" valueType="num">
                                      <p:cBhvr>
                                        <p:cTn id="14" dur="500" fill="hold"/>
                                        <p:tgtEl>
                                          <p:spTgt spid="11277"/>
                                        </p:tgtEl>
                                        <p:attrNameLst>
                                          <p:attrName>ppt_w</p:attrName>
                                        </p:attrNameLst>
                                      </p:cBhvr>
                                      <p:tavLst>
                                        <p:tav tm="0">
                                          <p:val>
                                            <p:fltVal val="0"/>
                                          </p:val>
                                        </p:tav>
                                        <p:tav tm="100000">
                                          <p:val>
                                            <p:strVal val="#ppt_w"/>
                                          </p:val>
                                        </p:tav>
                                      </p:tavLst>
                                    </p:anim>
                                    <p:anim calcmode="lin" valueType="num">
                                      <p:cBhvr>
                                        <p:cTn id="15" dur="500" fill="hold"/>
                                        <p:tgtEl>
                                          <p:spTgt spid="11277"/>
                                        </p:tgtEl>
                                        <p:attrNameLst>
                                          <p:attrName>ppt_h</p:attrName>
                                        </p:attrNameLst>
                                      </p:cBhvr>
                                      <p:tavLst>
                                        <p:tav tm="0">
                                          <p:val>
                                            <p:fltVal val="0"/>
                                          </p:val>
                                        </p:tav>
                                        <p:tav tm="100000">
                                          <p:val>
                                            <p:strVal val="#ppt_h"/>
                                          </p:val>
                                        </p:tav>
                                      </p:tavLst>
                                    </p:anim>
                                    <p:anim calcmode="lin" valueType="num">
                                      <p:cBhvr>
                                        <p:cTn id="16" dur="500" fill="hold"/>
                                        <p:tgtEl>
                                          <p:spTgt spid="11277"/>
                                        </p:tgtEl>
                                        <p:attrNameLst>
                                          <p:attrName>style.rotation</p:attrName>
                                        </p:attrNameLst>
                                      </p:cBhvr>
                                      <p:tavLst>
                                        <p:tav tm="0">
                                          <p:val>
                                            <p:fltVal val="90"/>
                                          </p:val>
                                        </p:tav>
                                        <p:tav tm="100000">
                                          <p:val>
                                            <p:fltVal val="0"/>
                                          </p:val>
                                        </p:tav>
                                      </p:tavLst>
                                    </p:anim>
                                    <p:animEffect transition="in" filter="fade">
                                      <p:cBhvr>
                                        <p:cTn id="17" dur="500"/>
                                        <p:tgtEl>
                                          <p:spTgt spid="1127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1278"/>
                                        </p:tgtEl>
                                        <p:attrNameLst>
                                          <p:attrName>style.visibility</p:attrName>
                                        </p:attrNameLst>
                                      </p:cBhvr>
                                      <p:to>
                                        <p:strVal val="visible"/>
                                      </p:to>
                                    </p:set>
                                    <p:anim calcmode="lin" valueType="num">
                                      <p:cBhvr>
                                        <p:cTn id="21" dur="500" fill="hold"/>
                                        <p:tgtEl>
                                          <p:spTgt spid="11278"/>
                                        </p:tgtEl>
                                        <p:attrNameLst>
                                          <p:attrName>ppt_w</p:attrName>
                                        </p:attrNameLst>
                                      </p:cBhvr>
                                      <p:tavLst>
                                        <p:tav tm="0">
                                          <p:val>
                                            <p:fltVal val="0"/>
                                          </p:val>
                                        </p:tav>
                                        <p:tav tm="100000">
                                          <p:val>
                                            <p:strVal val="#ppt_w"/>
                                          </p:val>
                                        </p:tav>
                                      </p:tavLst>
                                    </p:anim>
                                    <p:anim calcmode="lin" valueType="num">
                                      <p:cBhvr>
                                        <p:cTn id="22" dur="500" fill="hold"/>
                                        <p:tgtEl>
                                          <p:spTgt spid="11278"/>
                                        </p:tgtEl>
                                        <p:attrNameLst>
                                          <p:attrName>ppt_h</p:attrName>
                                        </p:attrNameLst>
                                      </p:cBhvr>
                                      <p:tavLst>
                                        <p:tav tm="0">
                                          <p:val>
                                            <p:fltVal val="0"/>
                                          </p:val>
                                        </p:tav>
                                        <p:tav tm="100000">
                                          <p:val>
                                            <p:strVal val="#ppt_h"/>
                                          </p:val>
                                        </p:tav>
                                      </p:tavLst>
                                    </p:anim>
                                    <p:anim calcmode="lin" valueType="num">
                                      <p:cBhvr>
                                        <p:cTn id="23" dur="500" fill="hold"/>
                                        <p:tgtEl>
                                          <p:spTgt spid="11278"/>
                                        </p:tgtEl>
                                        <p:attrNameLst>
                                          <p:attrName>style.rotation</p:attrName>
                                        </p:attrNameLst>
                                      </p:cBhvr>
                                      <p:tavLst>
                                        <p:tav tm="0">
                                          <p:val>
                                            <p:fltVal val="90"/>
                                          </p:val>
                                        </p:tav>
                                        <p:tav tm="100000">
                                          <p:val>
                                            <p:fltVal val="0"/>
                                          </p:val>
                                        </p:tav>
                                      </p:tavLst>
                                    </p:anim>
                                    <p:animEffect transition="in" filter="fade">
                                      <p:cBhvr>
                                        <p:cTn id="24" dur="500"/>
                                        <p:tgtEl>
                                          <p:spTgt spid="11278"/>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11279"/>
                                        </p:tgtEl>
                                        <p:attrNameLst>
                                          <p:attrName>style.visibility</p:attrName>
                                        </p:attrNameLst>
                                      </p:cBhvr>
                                      <p:to>
                                        <p:strVal val="visible"/>
                                      </p:to>
                                    </p:set>
                                    <p:anim calcmode="lin" valueType="num">
                                      <p:cBhvr>
                                        <p:cTn id="28" dur="500" fill="hold"/>
                                        <p:tgtEl>
                                          <p:spTgt spid="11279"/>
                                        </p:tgtEl>
                                        <p:attrNameLst>
                                          <p:attrName>ppt_w</p:attrName>
                                        </p:attrNameLst>
                                      </p:cBhvr>
                                      <p:tavLst>
                                        <p:tav tm="0">
                                          <p:val>
                                            <p:fltVal val="0"/>
                                          </p:val>
                                        </p:tav>
                                        <p:tav tm="100000">
                                          <p:val>
                                            <p:strVal val="#ppt_w"/>
                                          </p:val>
                                        </p:tav>
                                      </p:tavLst>
                                    </p:anim>
                                    <p:anim calcmode="lin" valueType="num">
                                      <p:cBhvr>
                                        <p:cTn id="29" dur="500" fill="hold"/>
                                        <p:tgtEl>
                                          <p:spTgt spid="11279"/>
                                        </p:tgtEl>
                                        <p:attrNameLst>
                                          <p:attrName>ppt_h</p:attrName>
                                        </p:attrNameLst>
                                      </p:cBhvr>
                                      <p:tavLst>
                                        <p:tav tm="0">
                                          <p:val>
                                            <p:fltVal val="0"/>
                                          </p:val>
                                        </p:tav>
                                        <p:tav tm="100000">
                                          <p:val>
                                            <p:strVal val="#ppt_h"/>
                                          </p:val>
                                        </p:tav>
                                      </p:tavLst>
                                    </p:anim>
                                    <p:anim calcmode="lin" valueType="num">
                                      <p:cBhvr>
                                        <p:cTn id="30" dur="500" fill="hold"/>
                                        <p:tgtEl>
                                          <p:spTgt spid="11279"/>
                                        </p:tgtEl>
                                        <p:attrNameLst>
                                          <p:attrName>style.rotation</p:attrName>
                                        </p:attrNameLst>
                                      </p:cBhvr>
                                      <p:tavLst>
                                        <p:tav tm="0">
                                          <p:val>
                                            <p:fltVal val="90"/>
                                          </p:val>
                                        </p:tav>
                                        <p:tav tm="100000">
                                          <p:val>
                                            <p:fltVal val="0"/>
                                          </p:val>
                                        </p:tav>
                                      </p:tavLst>
                                    </p:anim>
                                    <p:animEffect transition="in" filter="fade">
                                      <p:cBhvr>
                                        <p:cTn id="31" dur="500"/>
                                        <p:tgtEl>
                                          <p:spTgt spid="11279"/>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11280"/>
                                        </p:tgtEl>
                                        <p:attrNameLst>
                                          <p:attrName>style.visibility</p:attrName>
                                        </p:attrNameLst>
                                      </p:cBhvr>
                                      <p:to>
                                        <p:strVal val="visible"/>
                                      </p:to>
                                    </p:set>
                                    <p:anim calcmode="lin" valueType="num">
                                      <p:cBhvr>
                                        <p:cTn id="35" dur="500" fill="hold"/>
                                        <p:tgtEl>
                                          <p:spTgt spid="11280"/>
                                        </p:tgtEl>
                                        <p:attrNameLst>
                                          <p:attrName>ppt_w</p:attrName>
                                        </p:attrNameLst>
                                      </p:cBhvr>
                                      <p:tavLst>
                                        <p:tav tm="0">
                                          <p:val>
                                            <p:fltVal val="0"/>
                                          </p:val>
                                        </p:tav>
                                        <p:tav tm="100000">
                                          <p:val>
                                            <p:strVal val="#ppt_w"/>
                                          </p:val>
                                        </p:tav>
                                      </p:tavLst>
                                    </p:anim>
                                    <p:anim calcmode="lin" valueType="num">
                                      <p:cBhvr>
                                        <p:cTn id="36" dur="500" fill="hold"/>
                                        <p:tgtEl>
                                          <p:spTgt spid="11280"/>
                                        </p:tgtEl>
                                        <p:attrNameLst>
                                          <p:attrName>ppt_h</p:attrName>
                                        </p:attrNameLst>
                                      </p:cBhvr>
                                      <p:tavLst>
                                        <p:tav tm="0">
                                          <p:val>
                                            <p:fltVal val="0"/>
                                          </p:val>
                                        </p:tav>
                                        <p:tav tm="100000">
                                          <p:val>
                                            <p:strVal val="#ppt_h"/>
                                          </p:val>
                                        </p:tav>
                                      </p:tavLst>
                                    </p:anim>
                                    <p:anim calcmode="lin" valueType="num">
                                      <p:cBhvr>
                                        <p:cTn id="37" dur="500" fill="hold"/>
                                        <p:tgtEl>
                                          <p:spTgt spid="11280"/>
                                        </p:tgtEl>
                                        <p:attrNameLst>
                                          <p:attrName>style.rotation</p:attrName>
                                        </p:attrNameLst>
                                      </p:cBhvr>
                                      <p:tavLst>
                                        <p:tav tm="0">
                                          <p:val>
                                            <p:fltVal val="90"/>
                                          </p:val>
                                        </p:tav>
                                        <p:tav tm="100000">
                                          <p:val>
                                            <p:fltVal val="0"/>
                                          </p:val>
                                        </p:tav>
                                      </p:tavLst>
                                    </p:anim>
                                    <p:animEffect transition="in" filter="fade">
                                      <p:cBhvr>
                                        <p:cTn id="38" dur="500"/>
                                        <p:tgtEl>
                                          <p:spTgt spid="1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67BB85E-AC39-473C-861E-6A3159A10D28}"/>
              </a:ext>
            </a:extLst>
          </p:cNvPr>
          <p:cNvSpPr txBox="1">
            <a:spLocks/>
          </p:cNvSpPr>
          <p:nvPr/>
        </p:nvSpPr>
        <p:spPr>
          <a:xfrm>
            <a:off x="304800" y="1123950"/>
            <a:ext cx="4495800" cy="2681839"/>
          </a:xfrm>
          <a:prstGeom prst="rect">
            <a:avLst/>
          </a:prstGeom>
        </p:spPr>
        <p:txBody>
          <a:bodyPr vert="horz" lIns="68577" tIns="34289" rIns="68577" bIns="0" rtlCol="0" anchor="ctr">
            <a:no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defTabSz="685800"/>
            <a:r>
              <a:rPr lang="en-US" sz="3200" dirty="0">
                <a:solidFill>
                  <a:srgbClr val="3494BA">
                    <a:lumMod val="50000"/>
                  </a:srgbClr>
                </a:solidFill>
                <a:latin typeface="Calibri" panose="020F0502020204030204" pitchFamily="34" charset="0"/>
                <a:cs typeface="Calibri" panose="020F0502020204030204" pitchFamily="34" charset="0"/>
              </a:rPr>
              <a:t>RENCANA IMPLEMENTASI PROGRAM PELATIHAN DOSEN PROFESIONAL PRATAMA </a:t>
            </a:r>
            <a:r>
              <a:rPr lang="en-US" sz="3200" i="1" dirty="0">
                <a:solidFill>
                  <a:srgbClr val="3494BA">
                    <a:lumMod val="50000"/>
                  </a:srgbClr>
                </a:solidFill>
                <a:latin typeface="Calibri" panose="020F0502020204030204" pitchFamily="34" charset="0"/>
                <a:cs typeface="Calibri" panose="020F0502020204030204" pitchFamily="34" charset="0"/>
              </a:rPr>
              <a:t>BLENDED LEARNING</a:t>
            </a:r>
            <a:endParaRPr lang="en-IN" sz="3200" i="1" dirty="0">
              <a:solidFill>
                <a:srgbClr val="3494BA">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47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03898249-F441-A94B-8429-B6C4C312BB6A}"/>
              </a:ext>
            </a:extLst>
          </p:cNvPr>
          <p:cNvSpPr/>
          <p:nvPr/>
        </p:nvSpPr>
        <p:spPr>
          <a:xfrm>
            <a:off x="13318" y="-4478"/>
            <a:ext cx="9144000" cy="51435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phic 10">
            <a:extLst>
              <a:ext uri="{FF2B5EF4-FFF2-40B4-BE49-F238E27FC236}">
                <a16:creationId xmlns:a16="http://schemas.microsoft.com/office/drawing/2014/main" id="{9F8C64B4-7480-4832-9EFD-AD3B6A9F26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14453" y="40327"/>
            <a:ext cx="831971" cy="831971"/>
          </a:xfrm>
          <a:prstGeom prst="rect">
            <a:avLst/>
          </a:prstGeom>
        </p:spPr>
      </p:pic>
      <p:sp>
        <p:nvSpPr>
          <p:cNvPr id="2" name="TextBox 1">
            <a:extLst>
              <a:ext uri="{FF2B5EF4-FFF2-40B4-BE49-F238E27FC236}">
                <a16:creationId xmlns:a16="http://schemas.microsoft.com/office/drawing/2014/main" id="{5A79BEC1-AA8C-4149-BF5B-85AE05303873}"/>
              </a:ext>
            </a:extLst>
          </p:cNvPr>
          <p:cNvSpPr txBox="1"/>
          <p:nvPr/>
        </p:nvSpPr>
        <p:spPr>
          <a:xfrm>
            <a:off x="169434" y="5194091"/>
            <a:ext cx="7398662" cy="3693319"/>
          </a:xfrm>
          <a:prstGeom prst="rect">
            <a:avLst/>
          </a:prstGeom>
          <a:noFill/>
        </p:spPr>
        <p:txBody>
          <a:bodyPr wrap="square" rtlCol="0">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1.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Analisis</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Kompetensi</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Struktur</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Kompetensi</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2.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Pengembangan</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Kurikulum</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3.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Pengembangan</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Materi</a:t>
            </a:r>
            <a:r>
              <a:rPr kumimoji="0" lang="en-US" sz="1950" b="0" i="0" u="none" strike="noStrike" kern="1200" cap="none" spc="0" normalizeH="0" baseline="0" noProof="0" dirty="0">
                <a:ln>
                  <a:noFill/>
                </a:ln>
                <a:solidFill>
                  <a:prstClr val="black"/>
                </a:solidFill>
                <a:effectLst/>
                <a:uLnTx/>
                <a:uFillTx/>
                <a:latin typeface="Calibri"/>
                <a:ea typeface="+mn-ea"/>
                <a:cs typeface="+mn-cs"/>
              </a:rPr>
              <a:t> dan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Perangkat</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Pendukung</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4.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Pengembangan</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1" u="none" strike="noStrike" kern="1200" cap="none" spc="0" normalizeH="0" baseline="0" noProof="0" dirty="0">
                <a:ln>
                  <a:noFill/>
                </a:ln>
                <a:solidFill>
                  <a:prstClr val="black"/>
                </a:solidFill>
                <a:effectLst/>
                <a:uLnTx/>
                <a:uFillTx/>
                <a:latin typeface="Calibri"/>
                <a:ea typeface="+mn-ea"/>
                <a:cs typeface="+mn-cs"/>
              </a:rPr>
              <a:t>Learning Management System</a:t>
            </a: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5.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Penyelenggaraan</a:t>
            </a:r>
            <a:r>
              <a:rPr kumimoji="0" lang="en-US" sz="1950" b="0" i="0" u="none" strike="noStrike" kern="1200" cap="none" spc="0" normalizeH="0" baseline="0" noProof="0" dirty="0">
                <a:ln>
                  <a:noFill/>
                </a:ln>
                <a:solidFill>
                  <a:prstClr val="black"/>
                </a:solidFill>
                <a:effectLst/>
                <a:uLnTx/>
                <a:uFillTx/>
                <a:latin typeface="Calibri"/>
                <a:ea typeface="+mn-ea"/>
                <a:cs typeface="+mn-cs"/>
              </a:rPr>
              <a:t> Program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6.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Pengembangan</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Asesmen</a:t>
            </a:r>
            <a:r>
              <a:rPr kumimoji="0" lang="en-US" sz="1950" b="0" i="0" u="none" strike="noStrike" kern="1200" cap="none" spc="0" normalizeH="0" baseline="0" noProof="0" dirty="0">
                <a:ln>
                  <a:noFill/>
                </a:ln>
                <a:solidFill>
                  <a:prstClr val="black"/>
                </a:solidFill>
                <a:effectLst/>
                <a:uLnTx/>
                <a:uFillTx/>
                <a:latin typeface="Calibri"/>
                <a:ea typeface="+mn-ea"/>
                <a:cs typeface="+mn-cs"/>
              </a:rPr>
              <a:t> Program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	-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Penilaian</a:t>
            </a:r>
            <a:r>
              <a:rPr kumimoji="0" lang="en-US" sz="1950" b="0" i="0" u="none" strike="noStrike" kern="1200" cap="none" spc="0" normalizeH="0" baseline="0" noProof="0" dirty="0">
                <a:ln>
                  <a:noFill/>
                </a:ln>
                <a:solidFill>
                  <a:prstClr val="black"/>
                </a:solidFill>
                <a:effectLst/>
                <a:uLnTx/>
                <a:uFillTx/>
                <a:latin typeface="Calibri"/>
                <a:ea typeface="+mn-ea"/>
                <a:cs typeface="+mn-cs"/>
              </a:rPr>
              <a:t> Hasil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	-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Penilaian</a:t>
            </a:r>
            <a:r>
              <a:rPr kumimoji="0" lang="en-US" sz="1950" b="0" i="0" u="none" strike="noStrike" kern="1200" cap="none" spc="0" normalizeH="0" baseline="0" noProof="0" dirty="0">
                <a:ln>
                  <a:noFill/>
                </a:ln>
                <a:solidFill>
                  <a:prstClr val="black"/>
                </a:solidFill>
                <a:effectLst/>
                <a:uLnTx/>
                <a:uFillTx/>
                <a:latin typeface="Calibri"/>
                <a:ea typeface="+mn-ea"/>
                <a:cs typeface="+mn-cs"/>
              </a:rPr>
              <a:t> Program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	-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Sistem</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sertifikasi</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7.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Pemberian</a:t>
            </a:r>
            <a:r>
              <a:rPr kumimoji="0" lang="en-US" sz="1950" b="0" i="0" u="none" strike="noStrike" kern="1200" cap="none" spc="0" normalizeH="0" baseline="0" noProof="0" dirty="0">
                <a:ln>
                  <a:noFill/>
                </a:ln>
                <a:solidFill>
                  <a:prstClr val="black"/>
                </a:solidFill>
                <a:effectLst/>
                <a:uLnTx/>
                <a:uFillTx/>
                <a:latin typeface="Calibri"/>
                <a:ea typeface="+mn-ea"/>
                <a:cs typeface="+mn-cs"/>
              </a:rPr>
              <a:t>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Sertifikat</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	-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Keikutsertaan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a:ea typeface="+mn-ea"/>
                <a:cs typeface="+mn-cs"/>
              </a:rPr>
              <a:t>	- </a:t>
            </a:r>
            <a:r>
              <a:rPr kumimoji="0" lang="en-US" sz="1950" b="0" i="0" u="none" strike="noStrike" kern="1200" cap="none" spc="0" normalizeH="0" baseline="0" noProof="0" dirty="0" err="1">
                <a:ln>
                  <a:noFill/>
                </a:ln>
                <a:solidFill>
                  <a:prstClr val="black"/>
                </a:solidFill>
                <a:effectLst/>
                <a:uLnTx/>
                <a:uFillTx/>
                <a:latin typeface="Calibri"/>
                <a:ea typeface="+mn-ea"/>
                <a:cs typeface="+mn-cs"/>
              </a:rPr>
              <a:t>Kelulusan</a:t>
            </a:r>
            <a:endParaRPr kumimoji="0" lang="en-US" sz="195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4616238-5B2A-FC43-8C12-46C76BEAFF30}"/>
              </a:ext>
            </a:extLst>
          </p:cNvPr>
          <p:cNvSpPr/>
          <p:nvPr/>
        </p:nvSpPr>
        <p:spPr>
          <a:xfrm>
            <a:off x="154546" y="1964676"/>
            <a:ext cx="1170806" cy="1083872"/>
          </a:xfrm>
          <a:prstGeom prst="rect">
            <a:avLst/>
          </a:prstGeom>
          <a:solidFill>
            <a:srgbClr val="398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DFBF782-88BC-2345-9054-3784334377A7}"/>
              </a:ext>
            </a:extLst>
          </p:cNvPr>
          <p:cNvSpPr/>
          <p:nvPr/>
        </p:nvSpPr>
        <p:spPr>
          <a:xfrm>
            <a:off x="169435" y="2127650"/>
            <a:ext cx="1189103" cy="923330"/>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Analisis</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Kompetensi</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sym typeface="Wingdings" pitchFamily="2" charset="2"/>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Struktur</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Kompetensi</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2" name="Group 31">
            <a:extLst>
              <a:ext uri="{FF2B5EF4-FFF2-40B4-BE49-F238E27FC236}">
                <a16:creationId xmlns:a16="http://schemas.microsoft.com/office/drawing/2014/main" id="{F4EF1490-3758-DD40-B65A-C387A91CC42B}"/>
              </a:ext>
            </a:extLst>
          </p:cNvPr>
          <p:cNvGrpSpPr/>
          <p:nvPr/>
        </p:nvGrpSpPr>
        <p:grpSpPr>
          <a:xfrm>
            <a:off x="1519849" y="2189143"/>
            <a:ext cx="1347101" cy="634937"/>
            <a:chOff x="2026465" y="3302801"/>
            <a:chExt cx="1796134" cy="846582"/>
          </a:xfrm>
        </p:grpSpPr>
        <p:sp>
          <p:nvSpPr>
            <p:cNvPr id="7" name="Rectangle 6">
              <a:extLst>
                <a:ext uri="{FF2B5EF4-FFF2-40B4-BE49-F238E27FC236}">
                  <a16:creationId xmlns:a16="http://schemas.microsoft.com/office/drawing/2014/main" id="{95A6CDD3-4737-1C47-892F-7E12A074780A}"/>
                </a:ext>
              </a:extLst>
            </p:cNvPr>
            <p:cNvSpPr/>
            <p:nvPr/>
          </p:nvSpPr>
          <p:spPr>
            <a:xfrm>
              <a:off x="2026465" y="3302801"/>
              <a:ext cx="1796134" cy="846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C2EEF53-C591-B442-8C31-F6F9BB16690A}"/>
                </a:ext>
              </a:extLst>
            </p:cNvPr>
            <p:cNvSpPr/>
            <p:nvPr/>
          </p:nvSpPr>
          <p:spPr>
            <a:xfrm>
              <a:off x="2035617" y="3454917"/>
              <a:ext cx="1753755" cy="677107"/>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Pengembangan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Kurikulum</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6" name="Picture 15">
            <a:extLst>
              <a:ext uri="{FF2B5EF4-FFF2-40B4-BE49-F238E27FC236}">
                <a16:creationId xmlns:a16="http://schemas.microsoft.com/office/drawing/2014/main" id="{2C96B6D5-D73D-3242-B7AA-EEE0C35B35CB}"/>
              </a:ext>
            </a:extLst>
          </p:cNvPr>
          <p:cNvPicPr>
            <a:picLocks noChangeAspect="1"/>
          </p:cNvPicPr>
          <p:nvPr/>
        </p:nvPicPr>
        <p:blipFill rotWithShape="1">
          <a:blip r:embed="rId5">
            <a:extLst>
              <a:ext uri="{28A0092B-C50C-407E-A947-70E740481C1C}">
                <a14:useLocalDpi xmlns:a14="http://schemas.microsoft.com/office/drawing/2010/main" val="0"/>
              </a:ext>
            </a:extLst>
          </a:blip>
          <a:srcRect r="16283" b="4496"/>
          <a:stretch/>
        </p:blipFill>
        <p:spPr>
          <a:xfrm>
            <a:off x="3064695" y="-666328"/>
            <a:ext cx="2200855" cy="475113"/>
          </a:xfrm>
          <a:prstGeom prst="rect">
            <a:avLst/>
          </a:prstGeom>
        </p:spPr>
      </p:pic>
      <p:pic>
        <p:nvPicPr>
          <p:cNvPr id="18" name="Picture 17">
            <a:extLst>
              <a:ext uri="{FF2B5EF4-FFF2-40B4-BE49-F238E27FC236}">
                <a16:creationId xmlns:a16="http://schemas.microsoft.com/office/drawing/2014/main" id="{96A16E4C-042A-A347-98BE-BDEEF45D6B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549" y="-688698"/>
            <a:ext cx="2324746" cy="497483"/>
          </a:xfrm>
          <a:prstGeom prst="rect">
            <a:avLst/>
          </a:prstGeom>
        </p:spPr>
      </p:pic>
      <p:grpSp>
        <p:nvGrpSpPr>
          <p:cNvPr id="26" name="Group 25">
            <a:extLst>
              <a:ext uri="{FF2B5EF4-FFF2-40B4-BE49-F238E27FC236}">
                <a16:creationId xmlns:a16="http://schemas.microsoft.com/office/drawing/2014/main" id="{F3A37B60-64FB-C34C-BA79-A21CEAE5DD7D}"/>
              </a:ext>
            </a:extLst>
          </p:cNvPr>
          <p:cNvGrpSpPr/>
          <p:nvPr/>
        </p:nvGrpSpPr>
        <p:grpSpPr>
          <a:xfrm>
            <a:off x="3148911" y="1226209"/>
            <a:ext cx="1370504" cy="1021874"/>
            <a:chOff x="4916841" y="1487651"/>
            <a:chExt cx="1827338" cy="1362498"/>
          </a:xfrm>
        </p:grpSpPr>
        <p:sp>
          <p:nvSpPr>
            <p:cNvPr id="8" name="Rectangle 7">
              <a:extLst>
                <a:ext uri="{FF2B5EF4-FFF2-40B4-BE49-F238E27FC236}">
                  <a16:creationId xmlns:a16="http://schemas.microsoft.com/office/drawing/2014/main" id="{A3E0C032-8141-D84C-AAB4-99821222C0CE}"/>
                </a:ext>
              </a:extLst>
            </p:cNvPr>
            <p:cNvSpPr/>
            <p:nvPr/>
          </p:nvSpPr>
          <p:spPr>
            <a:xfrm>
              <a:off x="4916841" y="1487651"/>
              <a:ext cx="1800552" cy="1362498"/>
            </a:xfrm>
            <a:prstGeom prst="rect">
              <a:avLst/>
            </a:prstGeom>
            <a:solidFill>
              <a:srgbClr val="406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26B3F7F-8EA4-CB48-89FE-2FDAAE3B4BEB}"/>
                </a:ext>
              </a:extLst>
            </p:cNvPr>
            <p:cNvSpPr/>
            <p:nvPr/>
          </p:nvSpPr>
          <p:spPr>
            <a:xfrm>
              <a:off x="4990424" y="1615986"/>
              <a:ext cx="1753755" cy="1231106"/>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Pengembangan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Materi</a:t>
              </a:r>
              <a:r>
                <a:rPr kumimoji="0" lang="en-US" sz="1350" b="0" i="0" u="none" strike="noStrike" kern="1200" cap="none" spc="0" normalizeH="0" baseline="0" noProof="0" dirty="0">
                  <a:ln>
                    <a:noFill/>
                  </a:ln>
                  <a:solidFill>
                    <a:prstClr val="white"/>
                  </a:solidFill>
                  <a:effectLst/>
                  <a:uLnTx/>
                  <a:uFillTx/>
                  <a:latin typeface="Calibri"/>
                  <a:ea typeface="+mn-ea"/>
                  <a:cs typeface="+mn-cs"/>
                </a:rPr>
                <a:t> dan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Perangkat</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rPr>
                <a:t>Pendukung</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CD4E042A-BCF5-3A46-A95B-5F1137EF5984}"/>
              </a:ext>
            </a:extLst>
          </p:cNvPr>
          <p:cNvGrpSpPr/>
          <p:nvPr/>
        </p:nvGrpSpPr>
        <p:grpSpPr>
          <a:xfrm>
            <a:off x="3141033" y="2805877"/>
            <a:ext cx="1323196" cy="1073261"/>
            <a:chOff x="4916841" y="4432807"/>
            <a:chExt cx="1764261" cy="1431014"/>
          </a:xfrm>
        </p:grpSpPr>
        <p:sp>
          <p:nvSpPr>
            <p:cNvPr id="9" name="Rectangle 8">
              <a:extLst>
                <a:ext uri="{FF2B5EF4-FFF2-40B4-BE49-F238E27FC236}">
                  <a16:creationId xmlns:a16="http://schemas.microsoft.com/office/drawing/2014/main" id="{9B14C560-03A7-C142-A42F-CEDE4C56C4D9}"/>
                </a:ext>
              </a:extLst>
            </p:cNvPr>
            <p:cNvSpPr/>
            <p:nvPr/>
          </p:nvSpPr>
          <p:spPr>
            <a:xfrm>
              <a:off x="4916841" y="4432807"/>
              <a:ext cx="1763170" cy="1431014"/>
            </a:xfrm>
            <a:prstGeom prst="rect">
              <a:avLst/>
            </a:prstGeom>
            <a:solidFill>
              <a:srgbClr val="408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FF28228-3B6C-7340-BC93-CD93C1A3980B}"/>
                </a:ext>
              </a:extLst>
            </p:cNvPr>
            <p:cNvSpPr/>
            <p:nvPr/>
          </p:nvSpPr>
          <p:spPr>
            <a:xfrm>
              <a:off x="4927346" y="4626795"/>
              <a:ext cx="1753756" cy="1231106"/>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rPr>
                <a:t>Pengembangan</a:t>
              </a:r>
              <a:r>
                <a:rPr kumimoji="0" lang="en-US" sz="1350" b="0" i="0" u="none" strike="noStrike" kern="1200" cap="none" spc="0" normalizeH="0" baseline="0" noProof="0" dirty="0">
                  <a:ln>
                    <a:noFill/>
                  </a:ln>
                  <a:solidFill>
                    <a:prstClr val="white"/>
                  </a:solidFill>
                  <a:effectLst/>
                  <a:uLnTx/>
                  <a:uFillTx/>
                  <a:latin typeface="Calibri"/>
                  <a:ea typeface="+mn-ea"/>
                  <a:cs typeface="+mn-cs"/>
                </a:rPr>
                <a:t> </a:t>
              </a:r>
              <a:r>
                <a:rPr kumimoji="0" lang="en-US" sz="1350" b="0" i="1" u="none" strike="noStrike" kern="1200" cap="none" spc="0" normalizeH="0" baseline="0" noProof="0" dirty="0">
                  <a:ln>
                    <a:noFill/>
                  </a:ln>
                  <a:solidFill>
                    <a:prstClr val="white"/>
                  </a:solidFill>
                  <a:effectLst/>
                  <a:uLnTx/>
                  <a:uFillTx/>
                  <a:latin typeface="Calibri"/>
                  <a:ea typeface="+mn-ea"/>
                  <a:cs typeface="+mn-cs"/>
                </a:rPr>
                <a:t>Learning Management System</a:t>
              </a: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866A65A5-D4AB-1949-B098-60641B29E135}"/>
              </a:ext>
            </a:extLst>
          </p:cNvPr>
          <p:cNvGrpSpPr/>
          <p:nvPr/>
        </p:nvGrpSpPr>
        <p:grpSpPr>
          <a:xfrm>
            <a:off x="4801603" y="2083733"/>
            <a:ext cx="1485464" cy="850006"/>
            <a:chOff x="6896013" y="3081963"/>
            <a:chExt cx="1980618" cy="1133341"/>
          </a:xfrm>
        </p:grpSpPr>
        <p:sp>
          <p:nvSpPr>
            <p:cNvPr id="10" name="Rectangle 9">
              <a:extLst>
                <a:ext uri="{FF2B5EF4-FFF2-40B4-BE49-F238E27FC236}">
                  <a16:creationId xmlns:a16="http://schemas.microsoft.com/office/drawing/2014/main" id="{D5E509A8-8AD2-DA48-8442-EDE01A08916D}"/>
                </a:ext>
              </a:extLst>
            </p:cNvPr>
            <p:cNvSpPr/>
            <p:nvPr/>
          </p:nvSpPr>
          <p:spPr>
            <a:xfrm>
              <a:off x="6896749" y="3081963"/>
              <a:ext cx="1979882" cy="11333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77447BB1-C658-2545-99EF-FFC2EA20E53E}"/>
                </a:ext>
              </a:extLst>
            </p:cNvPr>
            <p:cNvSpPr/>
            <p:nvPr/>
          </p:nvSpPr>
          <p:spPr>
            <a:xfrm>
              <a:off x="6896013" y="3411751"/>
              <a:ext cx="1960779" cy="677108"/>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Penyelenggaraan</a:t>
              </a:r>
              <a:r>
                <a:rPr kumimoji="0" lang="en-US" sz="1350" b="0" i="0" u="none" strike="noStrike" kern="1200" cap="none" spc="0" normalizeH="0" baseline="0" noProof="0" dirty="0">
                  <a:ln>
                    <a:noFill/>
                  </a:ln>
                  <a:solidFill>
                    <a:prstClr val="black"/>
                  </a:solidFill>
                  <a:effectLst/>
                  <a:uLnTx/>
                  <a:uFillTx/>
                  <a:latin typeface="Calibri"/>
                  <a:ea typeface="+mn-ea"/>
                  <a:cs typeface="+mn-cs"/>
                </a:rPr>
                <a:t> Program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625B7B77-2A8A-254E-A236-3E5A4E2D6B8C}"/>
              </a:ext>
            </a:extLst>
          </p:cNvPr>
          <p:cNvGrpSpPr/>
          <p:nvPr/>
        </p:nvGrpSpPr>
        <p:grpSpPr>
          <a:xfrm>
            <a:off x="6435607" y="1983054"/>
            <a:ext cx="1367155" cy="1057246"/>
            <a:chOff x="9622001" y="2919974"/>
            <a:chExt cx="1822873" cy="1409661"/>
          </a:xfrm>
        </p:grpSpPr>
        <p:sp>
          <p:nvSpPr>
            <p:cNvPr id="12" name="Rectangle 11">
              <a:extLst>
                <a:ext uri="{FF2B5EF4-FFF2-40B4-BE49-F238E27FC236}">
                  <a16:creationId xmlns:a16="http://schemas.microsoft.com/office/drawing/2014/main" id="{002BE740-FAEE-7645-9469-FB49D9466D4B}"/>
                </a:ext>
              </a:extLst>
            </p:cNvPr>
            <p:cNvSpPr/>
            <p:nvPr/>
          </p:nvSpPr>
          <p:spPr>
            <a:xfrm>
              <a:off x="9622001" y="2919974"/>
              <a:ext cx="1822873" cy="1397718"/>
            </a:xfrm>
            <a:prstGeom prst="rect">
              <a:avLst/>
            </a:prstGeom>
            <a:solidFill>
              <a:srgbClr val="EF9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94D882F-F05A-BD46-B205-F13F45B9E668}"/>
                </a:ext>
              </a:extLst>
            </p:cNvPr>
            <p:cNvSpPr/>
            <p:nvPr/>
          </p:nvSpPr>
          <p:spPr>
            <a:xfrm>
              <a:off x="9638660" y="3098529"/>
              <a:ext cx="1789556" cy="1231106"/>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Pengembangan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Asesmen</a:t>
              </a:r>
              <a:r>
                <a:rPr kumimoji="0" lang="en-US" sz="1350" b="0" i="0" u="none" strike="noStrike" kern="1200" cap="none" spc="0" normalizeH="0" baseline="0" noProof="0" dirty="0">
                  <a:ln>
                    <a:noFill/>
                  </a:ln>
                  <a:solidFill>
                    <a:prstClr val="black"/>
                  </a:solidFill>
                  <a:effectLst/>
                  <a:uLnTx/>
                  <a:uFillTx/>
                  <a:latin typeface="Calibri"/>
                  <a:ea typeface="+mn-ea"/>
                  <a:cs typeface="+mn-cs"/>
                </a:rPr>
                <a:t> Program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952F50A3-1F9F-0842-9EF0-6C3F53F095D6}"/>
              </a:ext>
            </a:extLst>
          </p:cNvPr>
          <p:cNvGrpSpPr/>
          <p:nvPr/>
        </p:nvGrpSpPr>
        <p:grpSpPr>
          <a:xfrm>
            <a:off x="7814330" y="2224835"/>
            <a:ext cx="1342167" cy="618908"/>
            <a:chOff x="9422772" y="2919974"/>
            <a:chExt cx="1789556" cy="825211"/>
          </a:xfrm>
        </p:grpSpPr>
        <p:sp>
          <p:nvSpPr>
            <p:cNvPr id="30" name="Rectangle 29">
              <a:extLst>
                <a:ext uri="{FF2B5EF4-FFF2-40B4-BE49-F238E27FC236}">
                  <a16:creationId xmlns:a16="http://schemas.microsoft.com/office/drawing/2014/main" id="{86412AE1-6DEA-3D4F-99C2-AC45FF4A8348}"/>
                </a:ext>
              </a:extLst>
            </p:cNvPr>
            <p:cNvSpPr/>
            <p:nvPr/>
          </p:nvSpPr>
          <p:spPr>
            <a:xfrm>
              <a:off x="9622001" y="2919974"/>
              <a:ext cx="1361407" cy="798992"/>
            </a:xfrm>
            <a:prstGeom prst="rect">
              <a:avLst/>
            </a:prstGeom>
            <a:solidFill>
              <a:srgbClr val="6B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FA67786D-77FC-2641-B48D-2C6416FF729C}"/>
                </a:ext>
              </a:extLst>
            </p:cNvPr>
            <p:cNvSpPr/>
            <p:nvPr/>
          </p:nvSpPr>
          <p:spPr>
            <a:xfrm>
              <a:off x="9422772" y="3068077"/>
              <a:ext cx="1789556" cy="677108"/>
            </a:xfrm>
            <a:prstGeom prst="rect">
              <a:avLst/>
            </a:prstGeom>
          </p:spPr>
          <p:txBody>
            <a:bodyPr wrap="square">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Pemberian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Sertifikat</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37" name="Elbow Connector 36">
            <a:extLst>
              <a:ext uri="{FF2B5EF4-FFF2-40B4-BE49-F238E27FC236}">
                <a16:creationId xmlns:a16="http://schemas.microsoft.com/office/drawing/2014/main" id="{2AEF82EB-0421-AB48-B2F7-8A7F882C317C}"/>
              </a:ext>
            </a:extLst>
          </p:cNvPr>
          <p:cNvCxnSpPr>
            <a:cxnSpLocks/>
            <a:stCxn id="7" idx="3"/>
            <a:endCxn id="21" idx="1"/>
          </p:cNvCxnSpPr>
          <p:nvPr/>
        </p:nvCxnSpPr>
        <p:spPr>
          <a:xfrm>
            <a:off x="2866950" y="2506612"/>
            <a:ext cx="281962" cy="90642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39048027-DDFF-CB4E-999E-0CA875ABEDCC}"/>
              </a:ext>
            </a:extLst>
          </p:cNvPr>
          <p:cNvCxnSpPr>
            <a:cxnSpLocks/>
            <a:stCxn id="7" idx="3"/>
            <a:endCxn id="19" idx="1"/>
          </p:cNvCxnSpPr>
          <p:nvPr/>
        </p:nvCxnSpPr>
        <p:spPr>
          <a:xfrm flipV="1">
            <a:off x="2866950" y="1784125"/>
            <a:ext cx="337148" cy="722487"/>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CA566942-3187-6946-9B51-2ADB34A87C26}"/>
              </a:ext>
            </a:extLst>
          </p:cNvPr>
          <p:cNvCxnSpPr>
            <a:cxnSpLocks/>
            <a:stCxn id="8" idx="3"/>
            <a:endCxn id="10" idx="1"/>
          </p:cNvCxnSpPr>
          <p:nvPr/>
        </p:nvCxnSpPr>
        <p:spPr>
          <a:xfrm>
            <a:off x="4499325" y="1737146"/>
            <a:ext cx="302830" cy="771590"/>
          </a:xfrm>
          <a:prstGeom prst="bentConnector3">
            <a:avLst>
              <a:gd name="adj1" fmla="val 4370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0BC704E6-D72C-7445-84CE-5B7DAFD9453F}"/>
              </a:ext>
            </a:extLst>
          </p:cNvPr>
          <p:cNvCxnSpPr>
            <a:cxnSpLocks/>
            <a:stCxn id="21" idx="3"/>
            <a:endCxn id="10" idx="1"/>
          </p:cNvCxnSpPr>
          <p:nvPr/>
        </p:nvCxnSpPr>
        <p:spPr>
          <a:xfrm flipV="1">
            <a:off x="4464229" y="2508736"/>
            <a:ext cx="337926" cy="90429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C25D93B-FB8B-C244-BD2A-6B7CC6E57E2F}"/>
              </a:ext>
            </a:extLst>
          </p:cNvPr>
          <p:cNvCxnSpPr>
            <a:cxnSpLocks/>
            <a:stCxn id="10" idx="3"/>
            <a:endCxn id="12" idx="1"/>
          </p:cNvCxnSpPr>
          <p:nvPr/>
        </p:nvCxnSpPr>
        <p:spPr>
          <a:xfrm flipV="1">
            <a:off x="6287066" y="2507199"/>
            <a:ext cx="148541" cy="15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C41DB1C-81D6-4548-B946-BC7D5EA9861F}"/>
              </a:ext>
            </a:extLst>
          </p:cNvPr>
          <p:cNvCxnSpPr>
            <a:cxnSpLocks/>
            <a:stCxn id="12" idx="3"/>
            <a:endCxn id="30" idx="1"/>
          </p:cNvCxnSpPr>
          <p:nvPr/>
        </p:nvCxnSpPr>
        <p:spPr>
          <a:xfrm>
            <a:off x="7802761" y="2507199"/>
            <a:ext cx="160991" cy="172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8FAD55D-7CF5-1D4E-B618-48DC675ACD43}"/>
              </a:ext>
            </a:extLst>
          </p:cNvPr>
          <p:cNvCxnSpPr>
            <a:cxnSpLocks/>
            <a:stCxn id="3" idx="3"/>
            <a:endCxn id="7" idx="1"/>
          </p:cNvCxnSpPr>
          <p:nvPr/>
        </p:nvCxnSpPr>
        <p:spPr>
          <a:xfrm>
            <a:off x="1325351" y="2506612"/>
            <a:ext cx="1944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B2097A88-CDCA-604E-9EAF-064279DE20B6}"/>
              </a:ext>
            </a:extLst>
          </p:cNvPr>
          <p:cNvGrpSpPr/>
          <p:nvPr/>
        </p:nvGrpSpPr>
        <p:grpSpPr>
          <a:xfrm>
            <a:off x="360027" y="2824081"/>
            <a:ext cx="2361736" cy="2004720"/>
            <a:chOff x="480035" y="3765440"/>
            <a:chExt cx="3148981" cy="2672960"/>
          </a:xfrm>
        </p:grpSpPr>
        <p:sp>
          <p:nvSpPr>
            <p:cNvPr id="79" name="Rectangle 78">
              <a:extLst>
                <a:ext uri="{FF2B5EF4-FFF2-40B4-BE49-F238E27FC236}">
                  <a16:creationId xmlns:a16="http://schemas.microsoft.com/office/drawing/2014/main" id="{E5E04EB5-099D-5843-9765-E6A68F94BEB5}"/>
                </a:ext>
              </a:extLst>
            </p:cNvPr>
            <p:cNvSpPr/>
            <p:nvPr/>
          </p:nvSpPr>
          <p:spPr>
            <a:xfrm>
              <a:off x="480035" y="4653296"/>
              <a:ext cx="3148981" cy="1785104"/>
            </a:xfrm>
            <a:prstGeom prst="rect">
              <a:avLst/>
            </a:prstGeom>
            <a:solidFill>
              <a:srgbClr val="90DC9E"/>
            </a:solidFill>
          </p:spPr>
          <p:txBody>
            <a:bodyPr wrap="square">
              <a:spAutoFit/>
            </a:bodyP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Berbasis</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kepada</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a:p>
              <a:pPr marL="214313" marR="0" lvl="0" indent="-214313" algn="l" defTabSz="342887" rtl="0" eaLnBrk="1" fontAlgn="auto" latinLnBrk="0" hangingPunct="1">
                <a:lnSpc>
                  <a:spcPct val="100000"/>
                </a:lnSpc>
                <a:spcBef>
                  <a:spcPts val="0"/>
                </a:spcBef>
                <a:spcAft>
                  <a:spcPts val="0"/>
                </a:spcAft>
                <a:buClrTx/>
                <a:buSzTx/>
                <a:buFont typeface="Wingdings" pitchFamily="2" charset="2"/>
                <a:buChar char="ü"/>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Kebutuhan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dosen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214313" algn="l" defTabSz="342887" rtl="0" eaLnBrk="1" fontAlgn="auto" latinLnBrk="0" hangingPunct="1">
                <a:lnSpc>
                  <a:spcPct val="100000"/>
                </a:lnSpc>
                <a:spcBef>
                  <a:spcPts val="0"/>
                </a:spcBef>
                <a:spcAft>
                  <a:spcPts val="0"/>
                </a:spcAft>
                <a:buClrTx/>
                <a:buSzTx/>
                <a:buFont typeface="Wingdings" pitchFamily="2" charset="2"/>
                <a:buChar char="ü"/>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Tri Dharma PT</a:t>
              </a:r>
            </a:p>
            <a:p>
              <a:pPr marL="214313" marR="0" lvl="0" indent="-214313" algn="l" defTabSz="342887" rtl="0" eaLnBrk="1" fontAlgn="auto" latinLnBrk="0" hangingPunct="1">
                <a:lnSpc>
                  <a:spcPct val="100000"/>
                </a:lnSpc>
                <a:spcBef>
                  <a:spcPts val="0"/>
                </a:spcBef>
                <a:spcAft>
                  <a:spcPts val="0"/>
                </a:spcAft>
                <a:buClrTx/>
                <a:buSzTx/>
                <a:buFont typeface="Wingdings" pitchFamily="2" charset="2"/>
                <a:buChar char="ü"/>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Undang-Undang</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Peraturan</a:t>
              </a:r>
              <a:r>
                <a:rPr kumimoji="0" lang="en-US" sz="1350" b="0" i="0" u="none" strike="noStrike" kern="1200" cap="none" spc="0" normalizeH="0" baseline="0" noProof="0" dirty="0">
                  <a:ln>
                    <a:noFill/>
                  </a:ln>
                  <a:solidFill>
                    <a:prstClr val="black"/>
                  </a:solidFill>
                  <a:effectLst/>
                  <a:uLnTx/>
                  <a:uFillTx/>
                  <a:latin typeface="Calibri"/>
                  <a:ea typeface="+mn-ea"/>
                  <a:cs typeface="+mn-cs"/>
                </a:rPr>
                <a:t> Menteri dan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aturan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penyelenggaraan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pelatihan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33" name="Group 232">
              <a:extLst>
                <a:ext uri="{FF2B5EF4-FFF2-40B4-BE49-F238E27FC236}">
                  <a16:creationId xmlns:a16="http://schemas.microsoft.com/office/drawing/2014/main" id="{16EC6903-3D7F-254C-AB71-9C6BF7B55DA3}"/>
                </a:ext>
              </a:extLst>
            </p:cNvPr>
            <p:cNvGrpSpPr/>
            <p:nvPr/>
          </p:nvGrpSpPr>
          <p:grpSpPr>
            <a:xfrm>
              <a:off x="986598" y="3765440"/>
              <a:ext cx="1937935" cy="860141"/>
              <a:chOff x="986598" y="3765440"/>
              <a:chExt cx="1937935" cy="860141"/>
            </a:xfrm>
          </p:grpSpPr>
          <p:cxnSp>
            <p:nvCxnSpPr>
              <p:cNvPr id="81" name="Elbow Connector 80">
                <a:extLst>
                  <a:ext uri="{FF2B5EF4-FFF2-40B4-BE49-F238E27FC236}">
                    <a16:creationId xmlns:a16="http://schemas.microsoft.com/office/drawing/2014/main" id="{332878FB-F26B-9A44-811C-064491996ABB}"/>
                  </a:ext>
                </a:extLst>
              </p:cNvPr>
              <p:cNvCxnSpPr>
                <a:cxnSpLocks/>
                <a:stCxn id="3" idx="2"/>
              </p:cNvCxnSpPr>
              <p:nvPr/>
            </p:nvCxnSpPr>
            <p:spPr>
              <a:xfrm rot="16200000" flipH="1">
                <a:off x="1217927" y="3833400"/>
                <a:ext cx="560851" cy="1023509"/>
              </a:xfrm>
              <a:prstGeom prst="bentConnector3">
                <a:avLst>
                  <a:gd name="adj1" fmla="val 50000"/>
                </a:avLst>
              </a:prstGeom>
              <a:ln w="38100">
                <a:solidFill>
                  <a:srgbClr val="90DC9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F822B9E0-FB0D-914E-A268-0E5931A35C56}"/>
                  </a:ext>
                </a:extLst>
              </p:cNvPr>
              <p:cNvCxnSpPr>
                <a:cxnSpLocks/>
                <a:stCxn id="7" idx="2"/>
              </p:cNvCxnSpPr>
              <p:nvPr/>
            </p:nvCxnSpPr>
            <p:spPr>
              <a:xfrm rot="5400000">
                <a:off x="2037250" y="3738298"/>
                <a:ext cx="860141" cy="914425"/>
              </a:xfrm>
              <a:prstGeom prst="bentConnector3">
                <a:avLst>
                  <a:gd name="adj1" fmla="val 67031"/>
                </a:avLst>
              </a:prstGeom>
              <a:ln w="38100">
                <a:solidFill>
                  <a:srgbClr val="90DC9E"/>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grpSp>
        <p:nvGrpSpPr>
          <p:cNvPr id="232" name="Group 231">
            <a:extLst>
              <a:ext uri="{FF2B5EF4-FFF2-40B4-BE49-F238E27FC236}">
                <a16:creationId xmlns:a16="http://schemas.microsoft.com/office/drawing/2014/main" id="{CD76B156-FD2E-4244-B53D-ABA2DC06C1DC}"/>
              </a:ext>
            </a:extLst>
          </p:cNvPr>
          <p:cNvGrpSpPr/>
          <p:nvPr/>
        </p:nvGrpSpPr>
        <p:grpSpPr>
          <a:xfrm>
            <a:off x="1647747" y="114605"/>
            <a:ext cx="3079388" cy="1661091"/>
            <a:chOff x="2196995" y="152807"/>
            <a:chExt cx="4105851" cy="2214788"/>
          </a:xfrm>
        </p:grpSpPr>
        <p:sp>
          <p:nvSpPr>
            <p:cNvPr id="91" name="Oval 90">
              <a:extLst>
                <a:ext uri="{FF2B5EF4-FFF2-40B4-BE49-F238E27FC236}">
                  <a16:creationId xmlns:a16="http://schemas.microsoft.com/office/drawing/2014/main" id="{F45B608F-8059-F845-945F-DCF2864C2554}"/>
                </a:ext>
              </a:extLst>
            </p:cNvPr>
            <p:cNvSpPr/>
            <p:nvPr/>
          </p:nvSpPr>
          <p:spPr>
            <a:xfrm>
              <a:off x="2196995" y="1521014"/>
              <a:ext cx="1362190" cy="846581"/>
            </a:xfrm>
            <a:prstGeom prst="ellipse">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Modul</a:t>
              </a:r>
            </a:p>
          </p:txBody>
        </p:sp>
        <p:sp>
          <p:nvSpPr>
            <p:cNvPr id="92" name="Oval 91">
              <a:extLst>
                <a:ext uri="{FF2B5EF4-FFF2-40B4-BE49-F238E27FC236}">
                  <a16:creationId xmlns:a16="http://schemas.microsoft.com/office/drawing/2014/main" id="{5FCA4125-36B6-4F46-B3AC-2AD75CCF07A6}"/>
                </a:ext>
              </a:extLst>
            </p:cNvPr>
            <p:cNvSpPr/>
            <p:nvPr/>
          </p:nvSpPr>
          <p:spPr>
            <a:xfrm>
              <a:off x="3120490" y="431389"/>
              <a:ext cx="1362190" cy="835575"/>
            </a:xfrm>
            <a:prstGeom prst="ellipse">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Bahan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Presentasi</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Oval 92">
              <a:extLst>
                <a:ext uri="{FF2B5EF4-FFF2-40B4-BE49-F238E27FC236}">
                  <a16:creationId xmlns:a16="http://schemas.microsoft.com/office/drawing/2014/main" id="{BBE6B5FE-D8F0-064A-B301-C74728776D9A}"/>
                </a:ext>
              </a:extLst>
            </p:cNvPr>
            <p:cNvSpPr/>
            <p:nvPr/>
          </p:nvSpPr>
          <p:spPr>
            <a:xfrm>
              <a:off x="4820491" y="152807"/>
              <a:ext cx="1482355" cy="922273"/>
            </a:xfrm>
            <a:prstGeom prst="ellipse">
              <a:avLst/>
            </a:prstGeom>
            <a:solidFill>
              <a:srgbClr val="F4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Perangkat</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Penunjang</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9" name="Straight Arrow Connector 128">
              <a:extLst>
                <a:ext uri="{FF2B5EF4-FFF2-40B4-BE49-F238E27FC236}">
                  <a16:creationId xmlns:a16="http://schemas.microsoft.com/office/drawing/2014/main" id="{AE52A5CF-E95E-4A4D-A366-C8741479A487}"/>
                </a:ext>
              </a:extLst>
            </p:cNvPr>
            <p:cNvCxnSpPr>
              <a:cxnSpLocks/>
              <a:stCxn id="93" idx="4"/>
            </p:cNvCxnSpPr>
            <p:nvPr/>
          </p:nvCxnSpPr>
          <p:spPr>
            <a:xfrm flipH="1">
              <a:off x="5561668" y="1075080"/>
              <a:ext cx="1" cy="588073"/>
            </a:xfrm>
            <a:prstGeom prst="straightConnector1">
              <a:avLst/>
            </a:prstGeom>
            <a:ln w="38100">
              <a:solidFill>
                <a:srgbClr val="F4A6A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C7C45C95-DCE2-D044-9E75-0F009DCB1EC2}"/>
                </a:ext>
              </a:extLst>
            </p:cNvPr>
            <p:cNvCxnSpPr>
              <a:cxnSpLocks/>
              <a:stCxn id="92" idx="5"/>
              <a:endCxn id="8" idx="0"/>
            </p:cNvCxnSpPr>
            <p:nvPr/>
          </p:nvCxnSpPr>
          <p:spPr>
            <a:xfrm>
              <a:off x="4283192" y="1144597"/>
              <a:ext cx="815632" cy="490349"/>
            </a:xfrm>
            <a:prstGeom prst="straightConnector1">
              <a:avLst/>
            </a:prstGeom>
            <a:ln w="38100">
              <a:solidFill>
                <a:srgbClr val="F4A6A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99DDD542-C32A-D049-9CE9-DC83C0D1628B}"/>
                </a:ext>
              </a:extLst>
            </p:cNvPr>
            <p:cNvCxnSpPr>
              <a:cxnSpLocks/>
              <a:stCxn id="91" idx="6"/>
            </p:cNvCxnSpPr>
            <p:nvPr/>
          </p:nvCxnSpPr>
          <p:spPr>
            <a:xfrm flipV="1">
              <a:off x="3559185" y="1919719"/>
              <a:ext cx="671253" cy="24586"/>
            </a:xfrm>
            <a:prstGeom prst="straightConnector1">
              <a:avLst/>
            </a:prstGeom>
            <a:ln w="38100">
              <a:solidFill>
                <a:srgbClr val="F4A6A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8" name="Curved Connector 147">
              <a:extLst>
                <a:ext uri="{FF2B5EF4-FFF2-40B4-BE49-F238E27FC236}">
                  <a16:creationId xmlns:a16="http://schemas.microsoft.com/office/drawing/2014/main" id="{5B316F80-C736-BE41-AACD-5D3B51269FE5}"/>
                </a:ext>
              </a:extLst>
            </p:cNvPr>
            <p:cNvCxnSpPr>
              <a:cxnSpLocks/>
              <a:stCxn id="91" idx="0"/>
              <a:endCxn id="92" idx="2"/>
            </p:cNvCxnSpPr>
            <p:nvPr/>
          </p:nvCxnSpPr>
          <p:spPr>
            <a:xfrm rot="5400000" flipH="1" flipV="1">
              <a:off x="2663372" y="1063896"/>
              <a:ext cx="671837" cy="242400"/>
            </a:xfrm>
            <a:prstGeom prst="curvedConnector2">
              <a:avLst/>
            </a:prstGeom>
            <a:ln w="38100">
              <a:solidFill>
                <a:srgbClr val="F4A6A6"/>
              </a:solidFill>
              <a:prstDash val="sysDash"/>
            </a:ln>
          </p:spPr>
          <p:style>
            <a:lnRef idx="1">
              <a:schemeClr val="accent1"/>
            </a:lnRef>
            <a:fillRef idx="0">
              <a:schemeClr val="accent1"/>
            </a:fillRef>
            <a:effectRef idx="0">
              <a:schemeClr val="accent1"/>
            </a:effectRef>
            <a:fontRef idx="minor">
              <a:schemeClr val="tx1"/>
            </a:fontRef>
          </p:style>
        </p:cxnSp>
        <p:cxnSp>
          <p:nvCxnSpPr>
            <p:cNvPr id="150" name="Curved Connector 149">
              <a:extLst>
                <a:ext uri="{FF2B5EF4-FFF2-40B4-BE49-F238E27FC236}">
                  <a16:creationId xmlns:a16="http://schemas.microsoft.com/office/drawing/2014/main" id="{C0BFDD0C-8A08-0445-9A70-F0F41D4021DB}"/>
                </a:ext>
              </a:extLst>
            </p:cNvPr>
            <p:cNvCxnSpPr>
              <a:cxnSpLocks/>
              <a:stCxn id="92" idx="0"/>
              <a:endCxn id="93" idx="1"/>
            </p:cNvCxnSpPr>
            <p:nvPr/>
          </p:nvCxnSpPr>
          <p:spPr>
            <a:xfrm rot="5400000" flipH="1" flipV="1">
              <a:off x="4347822" y="-258366"/>
              <a:ext cx="143518" cy="1235992"/>
            </a:xfrm>
            <a:prstGeom prst="curvedConnector3">
              <a:avLst>
                <a:gd name="adj1" fmla="val 203480"/>
              </a:avLst>
            </a:prstGeom>
            <a:ln w="38100">
              <a:solidFill>
                <a:srgbClr val="F4A6A6"/>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B959DC69-C632-C84B-AE09-2DC2630BD807}"/>
              </a:ext>
            </a:extLst>
          </p:cNvPr>
          <p:cNvGrpSpPr/>
          <p:nvPr/>
        </p:nvGrpSpPr>
        <p:grpSpPr>
          <a:xfrm>
            <a:off x="2791988" y="3865640"/>
            <a:ext cx="2915392" cy="1204787"/>
            <a:chOff x="3722650" y="5154187"/>
            <a:chExt cx="3887189" cy="1606382"/>
          </a:xfrm>
        </p:grpSpPr>
        <p:sp>
          <p:nvSpPr>
            <p:cNvPr id="102" name="Oval 101">
              <a:extLst>
                <a:ext uri="{FF2B5EF4-FFF2-40B4-BE49-F238E27FC236}">
                  <a16:creationId xmlns:a16="http://schemas.microsoft.com/office/drawing/2014/main" id="{3B1797BB-54B6-884D-9A87-882531E1A1A5}"/>
                </a:ext>
              </a:extLst>
            </p:cNvPr>
            <p:cNvSpPr/>
            <p:nvPr/>
          </p:nvSpPr>
          <p:spPr>
            <a:xfrm>
              <a:off x="3722650" y="5869614"/>
              <a:ext cx="1362190" cy="84658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Desain</a:t>
              </a:r>
              <a:r>
                <a:rPr kumimoji="0" lang="en-US" sz="1350" b="0" i="0" u="none" strike="noStrike" kern="1200" cap="none" spc="0" normalizeH="0" baseline="0" noProof="0" dirty="0">
                  <a:ln>
                    <a:noFill/>
                  </a:ln>
                  <a:solidFill>
                    <a:prstClr val="black"/>
                  </a:solidFill>
                  <a:effectLst/>
                  <a:uLnTx/>
                  <a:uFillTx/>
                  <a:latin typeface="Calibri"/>
                  <a:ea typeface="+mn-ea"/>
                  <a:cs typeface="+mn-cs"/>
                </a:rPr>
                <a:t> Web</a:t>
              </a:r>
            </a:p>
          </p:txBody>
        </p:sp>
        <p:sp>
          <p:nvSpPr>
            <p:cNvPr id="103" name="Oval 102">
              <a:extLst>
                <a:ext uri="{FF2B5EF4-FFF2-40B4-BE49-F238E27FC236}">
                  <a16:creationId xmlns:a16="http://schemas.microsoft.com/office/drawing/2014/main" id="{3F2BA97A-2749-EE49-8DF0-B58DE6FF0B33}"/>
                </a:ext>
              </a:extLst>
            </p:cNvPr>
            <p:cNvSpPr/>
            <p:nvPr/>
          </p:nvSpPr>
          <p:spPr>
            <a:xfrm>
              <a:off x="5244089" y="5924994"/>
              <a:ext cx="1362190" cy="83557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Bahan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1" u="none" strike="noStrike" kern="1200" cap="none" spc="0" normalizeH="0" baseline="0" noProof="0" dirty="0">
                  <a:ln>
                    <a:noFill/>
                  </a:ln>
                  <a:solidFill>
                    <a:prstClr val="black"/>
                  </a:solidFill>
                  <a:effectLst/>
                  <a:uLnTx/>
                  <a:uFillTx/>
                  <a:latin typeface="Calibri"/>
                  <a:ea typeface="+mn-ea"/>
                  <a:cs typeface="+mn-cs"/>
                </a:rPr>
                <a:t>Online</a:t>
              </a:r>
            </a:p>
          </p:txBody>
        </p:sp>
        <p:sp>
          <p:nvSpPr>
            <p:cNvPr id="104" name="Oval 103">
              <a:extLst>
                <a:ext uri="{FF2B5EF4-FFF2-40B4-BE49-F238E27FC236}">
                  <a16:creationId xmlns:a16="http://schemas.microsoft.com/office/drawing/2014/main" id="{526E6EEB-534B-014D-A96D-B649336DBB28}"/>
                </a:ext>
              </a:extLst>
            </p:cNvPr>
            <p:cNvSpPr/>
            <p:nvPr/>
          </p:nvSpPr>
          <p:spPr>
            <a:xfrm>
              <a:off x="6127484" y="5154187"/>
              <a:ext cx="1482355" cy="92227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Perangkat</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Penunjang</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5" name="Straight Arrow Connector 154">
              <a:extLst>
                <a:ext uri="{FF2B5EF4-FFF2-40B4-BE49-F238E27FC236}">
                  <a16:creationId xmlns:a16="http://schemas.microsoft.com/office/drawing/2014/main" id="{40576478-0542-454E-9483-8BB624B9E756}"/>
                </a:ext>
              </a:extLst>
            </p:cNvPr>
            <p:cNvCxnSpPr>
              <a:cxnSpLocks/>
              <a:stCxn id="102" idx="0"/>
              <a:endCxn id="9" idx="2"/>
            </p:cNvCxnSpPr>
            <p:nvPr/>
          </p:nvCxnSpPr>
          <p:spPr>
            <a:xfrm flipV="1">
              <a:off x="4403745" y="5172184"/>
              <a:ext cx="665883" cy="697430"/>
            </a:xfrm>
            <a:prstGeom prst="straightConnector1">
              <a:avLst/>
            </a:prstGeom>
            <a:ln w="38100">
              <a:solidFill>
                <a:srgbClr val="BCE2E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8644C867-B5A6-624C-9673-09F780BEC797}"/>
                </a:ext>
              </a:extLst>
            </p:cNvPr>
            <p:cNvCxnSpPr>
              <a:cxnSpLocks/>
              <a:stCxn id="103" idx="0"/>
              <a:endCxn id="9" idx="2"/>
            </p:cNvCxnSpPr>
            <p:nvPr/>
          </p:nvCxnSpPr>
          <p:spPr>
            <a:xfrm flipH="1" flipV="1">
              <a:off x="5069628" y="5172184"/>
              <a:ext cx="855556" cy="752810"/>
            </a:xfrm>
            <a:prstGeom prst="straightConnector1">
              <a:avLst/>
            </a:prstGeom>
            <a:ln w="38100">
              <a:solidFill>
                <a:srgbClr val="BCE2E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919FBED4-0E05-5F43-9958-ADEB820F5509}"/>
                </a:ext>
              </a:extLst>
            </p:cNvPr>
            <p:cNvCxnSpPr>
              <a:cxnSpLocks/>
              <a:stCxn id="104" idx="2"/>
              <a:endCxn id="9" idx="2"/>
            </p:cNvCxnSpPr>
            <p:nvPr/>
          </p:nvCxnSpPr>
          <p:spPr>
            <a:xfrm flipH="1" flipV="1">
              <a:off x="5069628" y="5172184"/>
              <a:ext cx="1057856" cy="443140"/>
            </a:xfrm>
            <a:prstGeom prst="straightConnector1">
              <a:avLst/>
            </a:prstGeom>
            <a:ln w="38100">
              <a:solidFill>
                <a:srgbClr val="BCE2E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6" name="Curved Connector 165">
              <a:extLst>
                <a:ext uri="{FF2B5EF4-FFF2-40B4-BE49-F238E27FC236}">
                  <a16:creationId xmlns:a16="http://schemas.microsoft.com/office/drawing/2014/main" id="{84A00F75-89FB-D64B-994A-22B536DA5DB8}"/>
                </a:ext>
              </a:extLst>
            </p:cNvPr>
            <p:cNvCxnSpPr>
              <a:cxnSpLocks/>
              <a:stCxn id="103" idx="3"/>
              <a:endCxn id="102" idx="5"/>
            </p:cNvCxnSpPr>
            <p:nvPr/>
          </p:nvCxnSpPr>
          <p:spPr>
            <a:xfrm rot="5400000" flipH="1">
              <a:off x="5141472" y="6336097"/>
              <a:ext cx="45986" cy="558225"/>
            </a:xfrm>
            <a:prstGeom prst="curvedConnector3">
              <a:avLst>
                <a:gd name="adj1" fmla="val -183245"/>
              </a:avLst>
            </a:prstGeom>
            <a:ln w="38100">
              <a:solidFill>
                <a:srgbClr val="BCE2E7"/>
              </a:solidFill>
              <a:prstDash val="sysDash"/>
            </a:ln>
          </p:spPr>
          <p:style>
            <a:lnRef idx="1">
              <a:schemeClr val="accent1"/>
            </a:lnRef>
            <a:fillRef idx="0">
              <a:schemeClr val="accent1"/>
            </a:fillRef>
            <a:effectRef idx="0">
              <a:schemeClr val="accent1"/>
            </a:effectRef>
            <a:fontRef idx="minor">
              <a:schemeClr val="tx1"/>
            </a:fontRef>
          </p:style>
        </p:cxnSp>
        <p:cxnSp>
          <p:nvCxnSpPr>
            <p:cNvPr id="172" name="Curved Connector 171">
              <a:extLst>
                <a:ext uri="{FF2B5EF4-FFF2-40B4-BE49-F238E27FC236}">
                  <a16:creationId xmlns:a16="http://schemas.microsoft.com/office/drawing/2014/main" id="{48B4F8B0-3383-A243-994E-1B53D4282EC6}"/>
                </a:ext>
              </a:extLst>
            </p:cNvPr>
            <p:cNvCxnSpPr>
              <a:cxnSpLocks/>
              <a:stCxn id="104" idx="4"/>
              <a:endCxn id="103" idx="6"/>
            </p:cNvCxnSpPr>
            <p:nvPr/>
          </p:nvCxnSpPr>
          <p:spPr>
            <a:xfrm rot="5400000">
              <a:off x="6604310" y="6078430"/>
              <a:ext cx="266322" cy="262383"/>
            </a:xfrm>
            <a:prstGeom prst="curvedConnector2">
              <a:avLst/>
            </a:prstGeom>
            <a:ln w="38100">
              <a:solidFill>
                <a:srgbClr val="BCE2E7"/>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4E6D3AA1-0BEC-5D46-BC42-9AF304DBD2C3}"/>
              </a:ext>
            </a:extLst>
          </p:cNvPr>
          <p:cNvGrpSpPr/>
          <p:nvPr/>
        </p:nvGrpSpPr>
        <p:grpSpPr>
          <a:xfrm>
            <a:off x="4954709" y="138691"/>
            <a:ext cx="1355990" cy="1945042"/>
            <a:chOff x="6606278" y="184921"/>
            <a:chExt cx="1807987" cy="2593389"/>
          </a:xfrm>
        </p:grpSpPr>
        <p:sp>
          <p:nvSpPr>
            <p:cNvPr id="96" name="Pentagon 95">
              <a:extLst>
                <a:ext uri="{FF2B5EF4-FFF2-40B4-BE49-F238E27FC236}">
                  <a16:creationId xmlns:a16="http://schemas.microsoft.com/office/drawing/2014/main" id="{E2A08DE6-D391-994A-83E2-022269D0C17C}"/>
                </a:ext>
              </a:extLst>
            </p:cNvPr>
            <p:cNvSpPr/>
            <p:nvPr/>
          </p:nvSpPr>
          <p:spPr>
            <a:xfrm>
              <a:off x="6931909" y="184921"/>
              <a:ext cx="1482356" cy="913313"/>
            </a:xfrm>
            <a:prstGeom prst="homePlate">
              <a:avLst/>
            </a:prstGeom>
            <a:solidFill>
              <a:srgbClr val="FFFD7C">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ct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Persiapan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1" u="none" strike="noStrike" kern="1200" cap="none" spc="0" normalizeH="0" baseline="0" noProof="0" dirty="0">
                  <a:ln>
                    <a:noFill/>
                  </a:ln>
                  <a:solidFill>
                    <a:prstClr val="black"/>
                  </a:solidFill>
                  <a:effectLst/>
                  <a:uLnTx/>
                  <a:uFillTx/>
                  <a:latin typeface="Calibri"/>
                  <a:ea typeface="+mn-ea"/>
                  <a:cs typeface="+mn-cs"/>
                </a:rPr>
                <a:t>Master  Trainers</a:t>
              </a:r>
            </a:p>
          </p:txBody>
        </p:sp>
        <p:sp>
          <p:nvSpPr>
            <p:cNvPr id="97" name="Pentagon 96">
              <a:extLst>
                <a:ext uri="{FF2B5EF4-FFF2-40B4-BE49-F238E27FC236}">
                  <a16:creationId xmlns:a16="http://schemas.microsoft.com/office/drawing/2014/main" id="{D6264AA6-42BC-D444-8D48-08E445E02A6D}"/>
                </a:ext>
              </a:extLst>
            </p:cNvPr>
            <p:cNvSpPr/>
            <p:nvPr/>
          </p:nvSpPr>
          <p:spPr>
            <a:xfrm>
              <a:off x="6931908" y="1166649"/>
              <a:ext cx="1482356" cy="569543"/>
            </a:xfrm>
            <a:prstGeom prst="homePlate">
              <a:avLst/>
            </a:prstGeom>
            <a:solidFill>
              <a:srgbClr val="FFFD7C">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ct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Calibri"/>
                  <a:ea typeface="+mn-ea"/>
                  <a:cs typeface="+mn-cs"/>
                </a:rPr>
                <a:t>Training of Trainer</a:t>
              </a:r>
            </a:p>
          </p:txBody>
        </p:sp>
        <p:sp>
          <p:nvSpPr>
            <p:cNvPr id="98" name="Pentagon 97">
              <a:extLst>
                <a:ext uri="{FF2B5EF4-FFF2-40B4-BE49-F238E27FC236}">
                  <a16:creationId xmlns:a16="http://schemas.microsoft.com/office/drawing/2014/main" id="{DB75EB1C-56FE-844D-B8C7-C6F1924BD9D9}"/>
                </a:ext>
              </a:extLst>
            </p:cNvPr>
            <p:cNvSpPr/>
            <p:nvPr/>
          </p:nvSpPr>
          <p:spPr>
            <a:xfrm>
              <a:off x="6931907" y="1805303"/>
              <a:ext cx="1482356" cy="375164"/>
            </a:xfrm>
            <a:prstGeom prst="homePlate">
              <a:avLst/>
            </a:prstGeom>
            <a:solidFill>
              <a:srgbClr val="FFFD7C">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ct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Penjadwalan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Pentagon 98">
              <a:extLst>
                <a:ext uri="{FF2B5EF4-FFF2-40B4-BE49-F238E27FC236}">
                  <a16:creationId xmlns:a16="http://schemas.microsoft.com/office/drawing/2014/main" id="{BF049F6B-85D6-FA43-9C41-ED5B57DDB6CE}"/>
                </a:ext>
              </a:extLst>
            </p:cNvPr>
            <p:cNvSpPr/>
            <p:nvPr/>
          </p:nvSpPr>
          <p:spPr>
            <a:xfrm>
              <a:off x="6931907" y="2245693"/>
              <a:ext cx="1482356" cy="368356"/>
            </a:xfrm>
            <a:prstGeom prst="homePlate">
              <a:avLst/>
            </a:prstGeom>
            <a:solidFill>
              <a:srgbClr val="FFFD7C">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0" rtlCol="0" anchor="ctr"/>
            <a:lstStyle/>
            <a:p>
              <a:pPr marL="0" marR="0" lvl="0" indent="0" algn="l"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Infrastruktur</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3" name="Elbow Connector 182">
              <a:extLst>
                <a:ext uri="{FF2B5EF4-FFF2-40B4-BE49-F238E27FC236}">
                  <a16:creationId xmlns:a16="http://schemas.microsoft.com/office/drawing/2014/main" id="{B0E1E771-B605-1C4A-9CF7-2E160CE42761}"/>
                </a:ext>
              </a:extLst>
            </p:cNvPr>
            <p:cNvCxnSpPr>
              <a:cxnSpLocks/>
              <a:endCxn id="96" idx="1"/>
            </p:cNvCxnSpPr>
            <p:nvPr/>
          </p:nvCxnSpPr>
          <p:spPr>
            <a:xfrm rot="5400000" flipH="1" flipV="1">
              <a:off x="5700728" y="1547129"/>
              <a:ext cx="2136732" cy="325630"/>
            </a:xfrm>
            <a:prstGeom prst="bentConnector2">
              <a:avLst/>
            </a:prstGeom>
            <a:ln w="38100">
              <a:solidFill>
                <a:srgbClr val="FFFBA8"/>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F12A787-49E2-BA49-9AB7-72FF4D5BC306}"/>
                </a:ext>
              </a:extLst>
            </p:cNvPr>
            <p:cNvCxnSpPr>
              <a:cxnSpLocks/>
              <a:stCxn id="97" idx="1"/>
            </p:cNvCxnSpPr>
            <p:nvPr/>
          </p:nvCxnSpPr>
          <p:spPr>
            <a:xfrm flipH="1">
              <a:off x="6606278" y="1451421"/>
              <a:ext cx="325630" cy="9403"/>
            </a:xfrm>
            <a:prstGeom prst="line">
              <a:avLst/>
            </a:prstGeom>
            <a:ln w="38100">
              <a:solidFill>
                <a:srgbClr val="FFFBA8"/>
              </a:solidFill>
              <a:prstDash val="sys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07E8464-1627-E949-B721-9C170D92FA69}"/>
                </a:ext>
              </a:extLst>
            </p:cNvPr>
            <p:cNvCxnSpPr>
              <a:cxnSpLocks/>
            </p:cNvCxnSpPr>
            <p:nvPr/>
          </p:nvCxnSpPr>
          <p:spPr>
            <a:xfrm flipH="1">
              <a:off x="6606278" y="1990314"/>
              <a:ext cx="325630" cy="9403"/>
            </a:xfrm>
            <a:prstGeom prst="line">
              <a:avLst/>
            </a:prstGeom>
            <a:ln w="38100">
              <a:solidFill>
                <a:srgbClr val="FFFBA8"/>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A021704-89AD-7C47-BCE4-8A8D42B2E30B}"/>
                </a:ext>
              </a:extLst>
            </p:cNvPr>
            <p:cNvCxnSpPr>
              <a:cxnSpLocks/>
            </p:cNvCxnSpPr>
            <p:nvPr/>
          </p:nvCxnSpPr>
          <p:spPr>
            <a:xfrm flipH="1">
              <a:off x="6606278" y="2429479"/>
              <a:ext cx="325630" cy="9403"/>
            </a:xfrm>
            <a:prstGeom prst="line">
              <a:avLst/>
            </a:prstGeom>
            <a:ln w="38100">
              <a:solidFill>
                <a:srgbClr val="FFFBA8"/>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A53E48C2-8AD6-9340-AD57-E6948FBAE04D}"/>
              </a:ext>
            </a:extLst>
          </p:cNvPr>
          <p:cNvGrpSpPr/>
          <p:nvPr/>
        </p:nvGrpSpPr>
        <p:grpSpPr>
          <a:xfrm>
            <a:off x="4610129" y="2933739"/>
            <a:ext cx="1953928" cy="870244"/>
            <a:chOff x="6146838" y="3911651"/>
            <a:chExt cx="2605237" cy="1160325"/>
          </a:xfrm>
        </p:grpSpPr>
        <p:sp>
          <p:nvSpPr>
            <p:cNvPr id="105" name="Pentagon 104">
              <a:extLst>
                <a:ext uri="{FF2B5EF4-FFF2-40B4-BE49-F238E27FC236}">
                  <a16:creationId xmlns:a16="http://schemas.microsoft.com/office/drawing/2014/main" id="{4D22A3BC-66CF-034B-98A4-0045F7971A62}"/>
                </a:ext>
              </a:extLst>
            </p:cNvPr>
            <p:cNvSpPr/>
            <p:nvPr/>
          </p:nvSpPr>
          <p:spPr>
            <a:xfrm>
              <a:off x="6146838" y="4566989"/>
              <a:ext cx="1256970" cy="495363"/>
            </a:xfrm>
            <a:prstGeom prst="homePlate">
              <a:avLst/>
            </a:prstGeom>
            <a:solidFill>
              <a:srgbClr val="E4E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Pusdiklat</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Pentagon 105">
              <a:extLst>
                <a:ext uri="{FF2B5EF4-FFF2-40B4-BE49-F238E27FC236}">
                  <a16:creationId xmlns:a16="http://schemas.microsoft.com/office/drawing/2014/main" id="{B2F07CF3-D7F3-6149-8CB0-251ED8DF9246}"/>
                </a:ext>
              </a:extLst>
            </p:cNvPr>
            <p:cNvSpPr/>
            <p:nvPr/>
          </p:nvSpPr>
          <p:spPr>
            <a:xfrm flipH="1">
              <a:off x="7413014" y="4546215"/>
              <a:ext cx="1339061" cy="525761"/>
            </a:xfrm>
            <a:prstGeom prst="homePlate">
              <a:avLst/>
            </a:prstGeom>
            <a:solidFill>
              <a:srgbClr val="E4E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Perguruan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TInggi</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0" name="Straight Arrow Connector 189">
              <a:extLst>
                <a:ext uri="{FF2B5EF4-FFF2-40B4-BE49-F238E27FC236}">
                  <a16:creationId xmlns:a16="http://schemas.microsoft.com/office/drawing/2014/main" id="{7221EDEE-DB9C-894B-8A33-2E57B62DFB80}"/>
                </a:ext>
              </a:extLst>
            </p:cNvPr>
            <p:cNvCxnSpPr>
              <a:cxnSpLocks/>
              <a:stCxn id="10" idx="2"/>
              <a:endCxn id="105" idx="0"/>
            </p:cNvCxnSpPr>
            <p:nvPr/>
          </p:nvCxnSpPr>
          <p:spPr>
            <a:xfrm flipH="1">
              <a:off x="6651482" y="3911651"/>
              <a:ext cx="741332" cy="655338"/>
            </a:xfrm>
            <a:prstGeom prst="straightConnector1">
              <a:avLst/>
            </a:prstGeom>
            <a:ln w="38100">
              <a:solidFill>
                <a:srgbClr val="E4EFC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16B2746A-85A9-5C48-99F2-2CB3B2FED8E1}"/>
                </a:ext>
              </a:extLst>
            </p:cNvPr>
            <p:cNvCxnSpPr>
              <a:cxnSpLocks/>
              <a:stCxn id="10" idx="2"/>
              <a:endCxn id="106" idx="0"/>
            </p:cNvCxnSpPr>
            <p:nvPr/>
          </p:nvCxnSpPr>
          <p:spPr>
            <a:xfrm>
              <a:off x="7392814" y="3911651"/>
              <a:ext cx="821171" cy="634564"/>
            </a:xfrm>
            <a:prstGeom prst="straightConnector1">
              <a:avLst/>
            </a:prstGeom>
            <a:ln w="38100">
              <a:solidFill>
                <a:srgbClr val="E4EFCD"/>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AE5241D9-E1B5-6245-B91E-86AA65B1F43C}"/>
              </a:ext>
            </a:extLst>
          </p:cNvPr>
          <p:cNvGrpSpPr/>
          <p:nvPr/>
        </p:nvGrpSpPr>
        <p:grpSpPr>
          <a:xfrm>
            <a:off x="6564057" y="629017"/>
            <a:ext cx="1096183" cy="1354038"/>
            <a:chOff x="8752075" y="838689"/>
            <a:chExt cx="1461577" cy="1805384"/>
          </a:xfrm>
        </p:grpSpPr>
        <p:sp>
          <p:nvSpPr>
            <p:cNvPr id="110" name="Rounded Rectangle 109">
              <a:extLst>
                <a:ext uri="{FF2B5EF4-FFF2-40B4-BE49-F238E27FC236}">
                  <a16:creationId xmlns:a16="http://schemas.microsoft.com/office/drawing/2014/main" id="{8133C00F-497A-CD4D-96B9-E2772E1B1A09}"/>
                </a:ext>
              </a:extLst>
            </p:cNvPr>
            <p:cNvSpPr/>
            <p:nvPr/>
          </p:nvSpPr>
          <p:spPr>
            <a:xfrm>
              <a:off x="8752075" y="838689"/>
              <a:ext cx="1461577" cy="537020"/>
            </a:xfrm>
            <a:prstGeom prst="roundRect">
              <a:avLst/>
            </a:prstGeom>
            <a:solidFill>
              <a:srgbClr val="F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Sistem</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sertifikasi</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6" name="Straight Arrow Connector 195">
              <a:extLst>
                <a:ext uri="{FF2B5EF4-FFF2-40B4-BE49-F238E27FC236}">
                  <a16:creationId xmlns:a16="http://schemas.microsoft.com/office/drawing/2014/main" id="{E5B0906A-FC85-2742-9CAC-F23780D5F8AD}"/>
                </a:ext>
              </a:extLst>
            </p:cNvPr>
            <p:cNvCxnSpPr>
              <a:cxnSpLocks/>
              <a:stCxn id="12" idx="0"/>
              <a:endCxn id="110" idx="2"/>
            </p:cNvCxnSpPr>
            <p:nvPr/>
          </p:nvCxnSpPr>
          <p:spPr>
            <a:xfrm flipH="1" flipV="1">
              <a:off x="9482864" y="1375709"/>
              <a:ext cx="9382" cy="1268364"/>
            </a:xfrm>
            <a:prstGeom prst="straightConnector1">
              <a:avLst/>
            </a:prstGeom>
            <a:ln w="38100">
              <a:solidFill>
                <a:srgbClr val="FFC144"/>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8DE287E-889B-FB4E-92B3-A4A66652960D}"/>
              </a:ext>
            </a:extLst>
          </p:cNvPr>
          <p:cNvGrpSpPr/>
          <p:nvPr/>
        </p:nvGrpSpPr>
        <p:grpSpPr>
          <a:xfrm>
            <a:off x="5967963" y="3031344"/>
            <a:ext cx="2243081" cy="1522013"/>
            <a:chOff x="7957284" y="4041791"/>
            <a:chExt cx="2990774" cy="2029351"/>
          </a:xfrm>
        </p:grpSpPr>
        <p:sp>
          <p:nvSpPr>
            <p:cNvPr id="111" name="Rounded Rectangle 110">
              <a:extLst>
                <a:ext uri="{FF2B5EF4-FFF2-40B4-BE49-F238E27FC236}">
                  <a16:creationId xmlns:a16="http://schemas.microsoft.com/office/drawing/2014/main" id="{57A69D87-D17E-FC47-96BA-555885A080CC}"/>
                </a:ext>
              </a:extLst>
            </p:cNvPr>
            <p:cNvSpPr/>
            <p:nvPr/>
          </p:nvSpPr>
          <p:spPr>
            <a:xfrm>
              <a:off x="7957284" y="5534122"/>
              <a:ext cx="1461577" cy="537020"/>
            </a:xfrm>
            <a:prstGeom prst="roundRect">
              <a:avLst/>
            </a:prstGeom>
            <a:solidFill>
              <a:srgbClr val="F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Penilaian</a:t>
              </a:r>
              <a:r>
                <a:rPr kumimoji="0" lang="en-US" sz="1350" b="0" i="0" u="none" strike="noStrike" kern="1200" cap="none" spc="0" normalizeH="0" baseline="0" noProof="0" dirty="0">
                  <a:ln>
                    <a:noFill/>
                  </a:ln>
                  <a:solidFill>
                    <a:prstClr val="black"/>
                  </a:solidFill>
                  <a:effectLst/>
                  <a:uLnTx/>
                  <a:uFillTx/>
                  <a:latin typeface="Calibri"/>
                  <a:ea typeface="+mn-ea"/>
                  <a:cs typeface="+mn-cs"/>
                </a:rPr>
                <a:t> Hasil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Belajar</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ounded Rectangle 111">
              <a:extLst>
                <a:ext uri="{FF2B5EF4-FFF2-40B4-BE49-F238E27FC236}">
                  <a16:creationId xmlns:a16="http://schemas.microsoft.com/office/drawing/2014/main" id="{60BB221B-7AE0-2840-9EC9-6E4000DB5E30}"/>
                </a:ext>
              </a:extLst>
            </p:cNvPr>
            <p:cNvSpPr/>
            <p:nvPr/>
          </p:nvSpPr>
          <p:spPr>
            <a:xfrm>
              <a:off x="9486481" y="5534122"/>
              <a:ext cx="1461577" cy="537020"/>
            </a:xfrm>
            <a:prstGeom prst="roundRect">
              <a:avLst/>
            </a:prstGeom>
            <a:solidFill>
              <a:srgbClr val="F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Penilaian</a:t>
              </a:r>
              <a:r>
                <a:rPr kumimoji="0" lang="en-US" sz="1350" b="0" i="0" u="none" strike="noStrike" kern="1200" cap="none" spc="0" normalizeH="0" baseline="0" noProof="0" dirty="0">
                  <a:ln>
                    <a:noFill/>
                  </a:ln>
                  <a:solidFill>
                    <a:prstClr val="black"/>
                  </a:solidFill>
                  <a:effectLst/>
                  <a:uLnTx/>
                  <a:uFillTx/>
                  <a:latin typeface="Calibri"/>
                  <a:ea typeface="+mn-ea"/>
                  <a:cs typeface="+mn-cs"/>
                </a:rPr>
                <a:t> Program</a:t>
              </a:r>
            </a:p>
          </p:txBody>
        </p:sp>
        <p:cxnSp>
          <p:nvCxnSpPr>
            <p:cNvPr id="199" name="Straight Arrow Connector 198">
              <a:extLst>
                <a:ext uri="{FF2B5EF4-FFF2-40B4-BE49-F238E27FC236}">
                  <a16:creationId xmlns:a16="http://schemas.microsoft.com/office/drawing/2014/main" id="{262E4565-559E-B546-823C-EC5690A47E9A}"/>
                </a:ext>
              </a:extLst>
            </p:cNvPr>
            <p:cNvCxnSpPr>
              <a:cxnSpLocks/>
              <a:stCxn id="12" idx="2"/>
              <a:endCxn id="111" idx="0"/>
            </p:cNvCxnSpPr>
            <p:nvPr/>
          </p:nvCxnSpPr>
          <p:spPr>
            <a:xfrm flipH="1">
              <a:off x="8688073" y="4041791"/>
              <a:ext cx="804173" cy="1492331"/>
            </a:xfrm>
            <a:prstGeom prst="straightConnector1">
              <a:avLst/>
            </a:prstGeom>
            <a:ln w="38100">
              <a:solidFill>
                <a:srgbClr val="FFC14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C1B4E2F-7BE9-C641-BF63-7D383FB08497}"/>
                </a:ext>
              </a:extLst>
            </p:cNvPr>
            <p:cNvCxnSpPr>
              <a:cxnSpLocks/>
              <a:stCxn id="12" idx="2"/>
              <a:endCxn id="112" idx="0"/>
            </p:cNvCxnSpPr>
            <p:nvPr/>
          </p:nvCxnSpPr>
          <p:spPr>
            <a:xfrm>
              <a:off x="9492246" y="4041791"/>
              <a:ext cx="725024" cy="1492331"/>
            </a:xfrm>
            <a:prstGeom prst="straightConnector1">
              <a:avLst/>
            </a:prstGeom>
            <a:ln w="38100">
              <a:solidFill>
                <a:srgbClr val="FFC144"/>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50844B70-522D-2C4D-B3F2-119192E11068}"/>
              </a:ext>
            </a:extLst>
          </p:cNvPr>
          <p:cNvGrpSpPr/>
          <p:nvPr/>
        </p:nvGrpSpPr>
        <p:grpSpPr>
          <a:xfrm>
            <a:off x="7866597" y="1193982"/>
            <a:ext cx="1227910" cy="1030854"/>
            <a:chOff x="10488796" y="1591976"/>
            <a:chExt cx="1637213" cy="1374472"/>
          </a:xfrm>
        </p:grpSpPr>
        <p:sp>
          <p:nvSpPr>
            <p:cNvPr id="107" name="Horizontal Scroll 106">
              <a:extLst>
                <a:ext uri="{FF2B5EF4-FFF2-40B4-BE49-F238E27FC236}">
                  <a16:creationId xmlns:a16="http://schemas.microsoft.com/office/drawing/2014/main" id="{115B55A1-D27B-A048-9A98-3BF7DA83E3F6}"/>
                </a:ext>
              </a:extLst>
            </p:cNvPr>
            <p:cNvSpPr/>
            <p:nvPr/>
          </p:nvSpPr>
          <p:spPr>
            <a:xfrm>
              <a:off x="10488796" y="1591976"/>
              <a:ext cx="1637213" cy="758980"/>
            </a:xfrm>
            <a:prstGeom prst="horizontalScroll">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Keikutsertaan</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Peserta</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06" name="Straight Connector 205">
              <a:extLst>
                <a:ext uri="{FF2B5EF4-FFF2-40B4-BE49-F238E27FC236}">
                  <a16:creationId xmlns:a16="http://schemas.microsoft.com/office/drawing/2014/main" id="{6BFCDA79-3E9B-B84B-AF5A-1DBE43CABB50}"/>
                </a:ext>
              </a:extLst>
            </p:cNvPr>
            <p:cNvCxnSpPr>
              <a:cxnSpLocks/>
              <a:stCxn id="107" idx="2"/>
              <a:endCxn id="30" idx="0"/>
            </p:cNvCxnSpPr>
            <p:nvPr/>
          </p:nvCxnSpPr>
          <p:spPr>
            <a:xfrm flipH="1">
              <a:off x="11299040" y="2256084"/>
              <a:ext cx="8363" cy="7103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F647CE2F-08C0-BE4C-89B3-CF3CDEE27561}"/>
              </a:ext>
            </a:extLst>
          </p:cNvPr>
          <p:cNvGrpSpPr/>
          <p:nvPr/>
        </p:nvGrpSpPr>
        <p:grpSpPr>
          <a:xfrm>
            <a:off x="7890171" y="2824081"/>
            <a:ext cx="1170130" cy="1034081"/>
            <a:chOff x="10520227" y="3765440"/>
            <a:chExt cx="1560173" cy="1378775"/>
          </a:xfrm>
        </p:grpSpPr>
        <p:sp>
          <p:nvSpPr>
            <p:cNvPr id="108" name="Horizontal Scroll 107">
              <a:extLst>
                <a:ext uri="{FF2B5EF4-FFF2-40B4-BE49-F238E27FC236}">
                  <a16:creationId xmlns:a16="http://schemas.microsoft.com/office/drawing/2014/main" id="{33CF785E-F5F4-4A49-871C-7728C6C1BF7F}"/>
                </a:ext>
              </a:extLst>
            </p:cNvPr>
            <p:cNvSpPr/>
            <p:nvPr/>
          </p:nvSpPr>
          <p:spPr>
            <a:xfrm>
              <a:off x="10520227" y="4385235"/>
              <a:ext cx="1560173" cy="758980"/>
            </a:xfrm>
            <a:prstGeom prst="horizontalScroll">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Kelulusan</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09" name="Straight Connector 208">
              <a:extLst>
                <a:ext uri="{FF2B5EF4-FFF2-40B4-BE49-F238E27FC236}">
                  <a16:creationId xmlns:a16="http://schemas.microsoft.com/office/drawing/2014/main" id="{401CD5A6-BBC6-2348-B051-950E239D3ED3}"/>
                </a:ext>
              </a:extLst>
            </p:cNvPr>
            <p:cNvCxnSpPr>
              <a:cxnSpLocks/>
              <a:stCxn id="30" idx="2"/>
              <a:endCxn id="108" idx="0"/>
            </p:cNvCxnSpPr>
            <p:nvPr/>
          </p:nvCxnSpPr>
          <p:spPr>
            <a:xfrm>
              <a:off x="11299040" y="3765440"/>
              <a:ext cx="1274" cy="71466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sp>
        <p:nvSpPr>
          <p:cNvPr id="246" name="Oval 245">
            <a:extLst>
              <a:ext uri="{FF2B5EF4-FFF2-40B4-BE49-F238E27FC236}">
                <a16:creationId xmlns:a16="http://schemas.microsoft.com/office/drawing/2014/main" id="{0013D4DE-9934-D545-AF5E-32F52AEE3948}"/>
              </a:ext>
            </a:extLst>
          </p:cNvPr>
          <p:cNvSpPr/>
          <p:nvPr/>
        </p:nvSpPr>
        <p:spPr>
          <a:xfrm>
            <a:off x="96252" y="1852055"/>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247" name="Oval 246">
            <a:extLst>
              <a:ext uri="{FF2B5EF4-FFF2-40B4-BE49-F238E27FC236}">
                <a16:creationId xmlns:a16="http://schemas.microsoft.com/office/drawing/2014/main" id="{9123B49D-C0AE-E74B-85F1-05165CA10329}"/>
              </a:ext>
            </a:extLst>
          </p:cNvPr>
          <p:cNvSpPr/>
          <p:nvPr/>
        </p:nvSpPr>
        <p:spPr>
          <a:xfrm>
            <a:off x="1435606" y="1916662"/>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248" name="Oval 247">
            <a:extLst>
              <a:ext uri="{FF2B5EF4-FFF2-40B4-BE49-F238E27FC236}">
                <a16:creationId xmlns:a16="http://schemas.microsoft.com/office/drawing/2014/main" id="{F8B041D2-CD05-3A4F-886D-BBE0CE08F845}"/>
              </a:ext>
            </a:extLst>
          </p:cNvPr>
          <p:cNvSpPr/>
          <p:nvPr/>
        </p:nvSpPr>
        <p:spPr>
          <a:xfrm>
            <a:off x="3017799" y="987710"/>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249" name="Oval 248">
            <a:extLst>
              <a:ext uri="{FF2B5EF4-FFF2-40B4-BE49-F238E27FC236}">
                <a16:creationId xmlns:a16="http://schemas.microsoft.com/office/drawing/2014/main" id="{20819456-AB5E-3A40-A103-B536A84B6F56}"/>
              </a:ext>
            </a:extLst>
          </p:cNvPr>
          <p:cNvSpPr/>
          <p:nvPr/>
        </p:nvSpPr>
        <p:spPr>
          <a:xfrm>
            <a:off x="3036114" y="2545225"/>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252" name="Oval 251">
            <a:extLst>
              <a:ext uri="{FF2B5EF4-FFF2-40B4-BE49-F238E27FC236}">
                <a16:creationId xmlns:a16="http://schemas.microsoft.com/office/drawing/2014/main" id="{05D9CF92-4BFA-444E-9B0D-B716A0160B1D}"/>
              </a:ext>
            </a:extLst>
          </p:cNvPr>
          <p:cNvSpPr/>
          <p:nvPr/>
        </p:nvSpPr>
        <p:spPr>
          <a:xfrm>
            <a:off x="4695830" y="1943195"/>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253" name="Oval 252">
            <a:extLst>
              <a:ext uri="{FF2B5EF4-FFF2-40B4-BE49-F238E27FC236}">
                <a16:creationId xmlns:a16="http://schemas.microsoft.com/office/drawing/2014/main" id="{BDE3897C-2679-8A47-8E39-A443B23D86DA}"/>
              </a:ext>
            </a:extLst>
          </p:cNvPr>
          <p:cNvSpPr/>
          <p:nvPr/>
        </p:nvSpPr>
        <p:spPr>
          <a:xfrm>
            <a:off x="6361443" y="1743920"/>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6</a:t>
            </a:r>
          </a:p>
        </p:txBody>
      </p:sp>
      <p:sp>
        <p:nvSpPr>
          <p:cNvPr id="254" name="Oval 253">
            <a:extLst>
              <a:ext uri="{FF2B5EF4-FFF2-40B4-BE49-F238E27FC236}">
                <a16:creationId xmlns:a16="http://schemas.microsoft.com/office/drawing/2014/main" id="{AFF24250-7D41-8848-B049-4C5A774F6392}"/>
              </a:ext>
            </a:extLst>
          </p:cNvPr>
          <p:cNvSpPr/>
          <p:nvPr/>
        </p:nvSpPr>
        <p:spPr>
          <a:xfrm>
            <a:off x="7883257" y="1954273"/>
            <a:ext cx="414946" cy="425766"/>
          </a:xfrm>
          <a:prstGeom prst="ellipse">
            <a:avLst/>
          </a:prstGeom>
          <a:solidFill>
            <a:srgbClr val="EF71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7</a:t>
            </a:r>
          </a:p>
        </p:txBody>
      </p:sp>
    </p:spTree>
    <p:extLst>
      <p:ext uri="{BB962C8B-B14F-4D97-AF65-F5344CB8AC3E}">
        <p14:creationId xmlns:p14="http://schemas.microsoft.com/office/powerpoint/2010/main" val="405395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500"/>
                                        <p:tgtEl>
                                          <p:spTgt spid="234"/>
                                        </p:tgtEl>
                                        <p:attrNameLst>
                                          <p:attrName>ppt_y</p:attrName>
                                        </p:attrNameLst>
                                      </p:cBhvr>
                                      <p:tavLst>
                                        <p:tav tm="0">
                                          <p:val>
                                            <p:strVal val="#ppt_y+#ppt_h*1.125000"/>
                                          </p:val>
                                        </p:tav>
                                        <p:tav tm="100000">
                                          <p:val>
                                            <p:strVal val="#ppt_y"/>
                                          </p:val>
                                        </p:tav>
                                      </p:tavLst>
                                    </p:anim>
                                    <p:animEffect transition="in" filter="wipe(up)">
                                      <p:cBhvr>
                                        <p:cTn id="8" dur="500"/>
                                        <p:tgtEl>
                                          <p:spTgt spid="234"/>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anim calcmode="lin" valueType="num">
                                      <p:cBhvr>
                                        <p:cTn id="13" dur="500" fill="hold"/>
                                        <p:tgtEl>
                                          <p:spTgt spid="232"/>
                                        </p:tgtEl>
                                        <p:attrNameLst>
                                          <p:attrName>ppt_w</p:attrName>
                                        </p:attrNameLst>
                                      </p:cBhvr>
                                      <p:tavLst>
                                        <p:tav tm="0">
                                          <p:val>
                                            <p:fltVal val="0"/>
                                          </p:val>
                                        </p:tav>
                                        <p:tav tm="100000">
                                          <p:val>
                                            <p:strVal val="#ppt_w"/>
                                          </p:val>
                                        </p:tav>
                                      </p:tavLst>
                                    </p:anim>
                                    <p:anim calcmode="lin" valueType="num">
                                      <p:cBhvr>
                                        <p:cTn id="14" dur="500" fill="hold"/>
                                        <p:tgtEl>
                                          <p:spTgt spid="232"/>
                                        </p:tgtEl>
                                        <p:attrNameLst>
                                          <p:attrName>ppt_h</p:attrName>
                                        </p:attrNameLst>
                                      </p:cBhvr>
                                      <p:tavLst>
                                        <p:tav tm="0">
                                          <p:val>
                                            <p:fltVal val="0"/>
                                          </p:val>
                                        </p:tav>
                                        <p:tav tm="100000">
                                          <p:val>
                                            <p:strVal val="#ppt_h"/>
                                          </p:val>
                                        </p:tav>
                                      </p:tavLst>
                                    </p:anim>
                                    <p:animEffect transition="in" filter="fade">
                                      <p:cBhvr>
                                        <p:cTn id="15" dur="500"/>
                                        <p:tgtEl>
                                          <p:spTgt spid="23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35"/>
                                        </p:tgtEl>
                                        <p:attrNameLst>
                                          <p:attrName>style.visibility</p:attrName>
                                        </p:attrNameLst>
                                      </p:cBhvr>
                                      <p:to>
                                        <p:strVal val="visible"/>
                                      </p:to>
                                    </p:set>
                                    <p:anim calcmode="lin" valueType="num">
                                      <p:cBhvr>
                                        <p:cTn id="20" dur="500" fill="hold"/>
                                        <p:tgtEl>
                                          <p:spTgt spid="235"/>
                                        </p:tgtEl>
                                        <p:attrNameLst>
                                          <p:attrName>ppt_w</p:attrName>
                                        </p:attrNameLst>
                                      </p:cBhvr>
                                      <p:tavLst>
                                        <p:tav tm="0">
                                          <p:val>
                                            <p:fltVal val="0"/>
                                          </p:val>
                                        </p:tav>
                                        <p:tav tm="100000">
                                          <p:val>
                                            <p:strVal val="#ppt_w"/>
                                          </p:val>
                                        </p:tav>
                                      </p:tavLst>
                                    </p:anim>
                                    <p:anim calcmode="lin" valueType="num">
                                      <p:cBhvr>
                                        <p:cTn id="21" dur="500" fill="hold"/>
                                        <p:tgtEl>
                                          <p:spTgt spid="23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237"/>
                                        </p:tgtEl>
                                        <p:attrNameLst>
                                          <p:attrName>style.visibility</p:attrName>
                                        </p:attrNameLst>
                                      </p:cBhvr>
                                      <p:to>
                                        <p:strVal val="visible"/>
                                      </p:to>
                                    </p:set>
                                    <p:anim calcmode="lin" valueType="num">
                                      <p:cBhvr>
                                        <p:cTn id="26" dur="500" fill="hold"/>
                                        <p:tgtEl>
                                          <p:spTgt spid="237"/>
                                        </p:tgtEl>
                                        <p:attrNameLst>
                                          <p:attrName>ppt_w</p:attrName>
                                        </p:attrNameLst>
                                      </p:cBhvr>
                                      <p:tavLst>
                                        <p:tav tm="0">
                                          <p:val>
                                            <p:fltVal val="0"/>
                                          </p:val>
                                        </p:tav>
                                        <p:tav tm="100000">
                                          <p:val>
                                            <p:strVal val="#ppt_w"/>
                                          </p:val>
                                        </p:tav>
                                      </p:tavLst>
                                    </p:anim>
                                    <p:anim calcmode="lin" valueType="num">
                                      <p:cBhvr>
                                        <p:cTn id="27" dur="500" fill="hold"/>
                                        <p:tgtEl>
                                          <p:spTgt spid="237"/>
                                        </p:tgtEl>
                                        <p:attrNameLst>
                                          <p:attrName>ppt_h</p:attrName>
                                        </p:attrNameLst>
                                      </p:cBhvr>
                                      <p:tavLst>
                                        <p:tav tm="0">
                                          <p:val>
                                            <p:strVal val="#ppt_h"/>
                                          </p:val>
                                        </p:tav>
                                        <p:tav tm="100000">
                                          <p:val>
                                            <p:strVal val="#ppt_h"/>
                                          </p:val>
                                        </p:tav>
                                      </p:tavLst>
                                    </p:anim>
                                  </p:childTnLst>
                                </p:cTn>
                              </p:par>
                              <p:par>
                                <p:cTn id="28" presetID="31" presetClass="entr" presetSubtype="0" fill="hold" nodeType="with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8"/>
                                        </p:tgtEl>
                                        <p:attrNameLst>
                                          <p:attrName>style.visibility</p:attrName>
                                        </p:attrNameLst>
                                      </p:cBhvr>
                                      <p:to>
                                        <p:strVal val="visible"/>
                                      </p:to>
                                    </p:set>
                                    <p:animEffect transition="in" filter="fade">
                                      <p:cBhvr>
                                        <p:cTn id="38" dur="1000"/>
                                        <p:tgtEl>
                                          <p:spTgt spid="238"/>
                                        </p:tgtEl>
                                      </p:cBhvr>
                                    </p:animEffect>
                                    <p:anim calcmode="lin" valueType="num">
                                      <p:cBhvr>
                                        <p:cTn id="39" dur="1000" fill="hold"/>
                                        <p:tgtEl>
                                          <p:spTgt spid="238"/>
                                        </p:tgtEl>
                                        <p:attrNameLst>
                                          <p:attrName>ppt_x</p:attrName>
                                        </p:attrNameLst>
                                      </p:cBhvr>
                                      <p:tavLst>
                                        <p:tav tm="0">
                                          <p:val>
                                            <p:strVal val="#ppt_x"/>
                                          </p:val>
                                        </p:tav>
                                        <p:tav tm="100000">
                                          <p:val>
                                            <p:strVal val="#ppt_x"/>
                                          </p:val>
                                        </p:tav>
                                      </p:tavLst>
                                    </p:anim>
                                    <p:anim calcmode="lin" valueType="num">
                                      <p:cBhvr>
                                        <p:cTn id="40" dur="1000" fill="hold"/>
                                        <p:tgtEl>
                                          <p:spTgt spid="238"/>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239"/>
                                        </p:tgtEl>
                                        <p:attrNameLst>
                                          <p:attrName>style.visibility</p:attrName>
                                        </p:attrNameLst>
                                      </p:cBhvr>
                                      <p:to>
                                        <p:strVal val="visible"/>
                                      </p:to>
                                    </p:set>
                                    <p:animEffect transition="in" filter="fade">
                                      <p:cBhvr>
                                        <p:cTn id="43" dur="1000"/>
                                        <p:tgtEl>
                                          <p:spTgt spid="239"/>
                                        </p:tgtEl>
                                      </p:cBhvr>
                                    </p:animEffect>
                                    <p:anim calcmode="lin" valueType="num">
                                      <p:cBhvr>
                                        <p:cTn id="44" dur="1000" fill="hold"/>
                                        <p:tgtEl>
                                          <p:spTgt spid="239"/>
                                        </p:tgtEl>
                                        <p:attrNameLst>
                                          <p:attrName>ppt_x</p:attrName>
                                        </p:attrNameLst>
                                      </p:cBhvr>
                                      <p:tavLst>
                                        <p:tav tm="0">
                                          <p:val>
                                            <p:strVal val="#ppt_x"/>
                                          </p:val>
                                        </p:tav>
                                        <p:tav tm="100000">
                                          <p:val>
                                            <p:strVal val="#ppt_x"/>
                                          </p:val>
                                        </p:tav>
                                      </p:tavLst>
                                    </p:anim>
                                    <p:anim calcmode="lin" valueType="num">
                                      <p:cBhvr>
                                        <p:cTn id="45" dur="1000" fill="hold"/>
                                        <p:tgtEl>
                                          <p:spTgt spid="23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0"/>
                                        </p:tgtEl>
                                        <p:attrNameLst>
                                          <p:attrName>style.visibility</p:attrName>
                                        </p:attrNameLst>
                                      </p:cBhvr>
                                      <p:to>
                                        <p:strVal val="visible"/>
                                      </p:to>
                                    </p:set>
                                    <p:anim calcmode="lin" valueType="num">
                                      <p:cBhvr>
                                        <p:cTn id="50" dur="500" fill="hold"/>
                                        <p:tgtEl>
                                          <p:spTgt spid="240"/>
                                        </p:tgtEl>
                                        <p:attrNameLst>
                                          <p:attrName>ppt_w</p:attrName>
                                        </p:attrNameLst>
                                      </p:cBhvr>
                                      <p:tavLst>
                                        <p:tav tm="0">
                                          <p:val>
                                            <p:fltVal val="0"/>
                                          </p:val>
                                        </p:tav>
                                        <p:tav tm="100000">
                                          <p:val>
                                            <p:strVal val="#ppt_w"/>
                                          </p:val>
                                        </p:tav>
                                      </p:tavLst>
                                    </p:anim>
                                    <p:anim calcmode="lin" valueType="num">
                                      <p:cBhvr>
                                        <p:cTn id="51" dur="500" fill="hold"/>
                                        <p:tgtEl>
                                          <p:spTgt spid="240"/>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241"/>
                                        </p:tgtEl>
                                        <p:attrNameLst>
                                          <p:attrName>style.visibility</p:attrName>
                                        </p:attrNameLst>
                                      </p:cBhvr>
                                      <p:to>
                                        <p:strVal val="visible"/>
                                      </p:to>
                                    </p:set>
                                    <p:anim calcmode="lin" valueType="num">
                                      <p:cBhvr>
                                        <p:cTn id="54" dur="500" fill="hold"/>
                                        <p:tgtEl>
                                          <p:spTgt spid="241"/>
                                        </p:tgtEl>
                                        <p:attrNameLst>
                                          <p:attrName>ppt_w</p:attrName>
                                        </p:attrNameLst>
                                      </p:cBhvr>
                                      <p:tavLst>
                                        <p:tav tm="0">
                                          <p:val>
                                            <p:fltVal val="0"/>
                                          </p:val>
                                        </p:tav>
                                        <p:tav tm="100000">
                                          <p:val>
                                            <p:strVal val="#ppt_w"/>
                                          </p:val>
                                        </p:tav>
                                      </p:tavLst>
                                    </p:anim>
                                    <p:anim calcmode="lin" valueType="num">
                                      <p:cBhvr>
                                        <p:cTn id="55" dur="500" fill="hold"/>
                                        <p:tgtEl>
                                          <p:spTgt spid="2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66A29B25-5B99-FB48-BCD4-477CE0B24904}"/>
              </a:ext>
            </a:extLst>
          </p:cNvPr>
          <p:cNvSpPr/>
          <p:nvPr/>
        </p:nvSpPr>
        <p:spPr>
          <a:xfrm>
            <a:off x="1328960" y="3707547"/>
            <a:ext cx="2773072" cy="61072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a:extLst>
              <a:ext uri="{FF2B5EF4-FFF2-40B4-BE49-F238E27FC236}">
                <a16:creationId xmlns:a16="http://schemas.microsoft.com/office/drawing/2014/main" id="{6FB40C7E-B070-014D-8AB6-93F275449CF2}"/>
              </a:ext>
            </a:extLst>
          </p:cNvPr>
          <p:cNvSpPr/>
          <p:nvPr/>
        </p:nvSpPr>
        <p:spPr>
          <a:xfrm>
            <a:off x="1377012" y="2053005"/>
            <a:ext cx="2773072" cy="1143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 descr="C:\Users\Toshiba\Pictures\2019-08-23_090953.png">
            <a:extLst>
              <a:ext uri="{FF2B5EF4-FFF2-40B4-BE49-F238E27FC236}">
                <a16:creationId xmlns:a16="http://schemas.microsoft.com/office/drawing/2014/main" id="{E44F53DF-2F16-8740-B3AA-1156D3938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2408"/>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A08EC41-6E7F-B541-B1DE-29491AE279CB}"/>
              </a:ext>
            </a:extLst>
          </p:cNvPr>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D605222-F11F-D842-8501-62FA97D66FD9}"/>
              </a:ext>
            </a:extLst>
          </p:cNvPr>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A0D0E6C-7133-A845-828E-EF4E41CB6B30}"/>
              </a:ext>
            </a:extLst>
          </p:cNvPr>
          <p:cNvSpPr/>
          <p:nvPr/>
        </p:nvSpPr>
        <p:spPr>
          <a:xfrm>
            <a:off x="3737708" y="120315"/>
            <a:ext cx="1624264" cy="15761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00"/>
                </a:solidFill>
                <a:effectLst/>
                <a:uLnTx/>
                <a:uFillTx/>
                <a:latin typeface="Calibri"/>
                <a:ea typeface="+mn-ea"/>
                <a:cs typeface="+mn-cs"/>
              </a:rPr>
              <a:t>?</a:t>
            </a:r>
          </a:p>
        </p:txBody>
      </p:sp>
      <p:sp>
        <p:nvSpPr>
          <p:cNvPr id="10" name="TextBox 9">
            <a:extLst>
              <a:ext uri="{FF2B5EF4-FFF2-40B4-BE49-F238E27FC236}">
                <a16:creationId xmlns:a16="http://schemas.microsoft.com/office/drawing/2014/main" id="{CC60935E-524A-A843-9CFC-AACF4C4E0CF6}"/>
              </a:ext>
            </a:extLst>
          </p:cNvPr>
          <p:cNvSpPr txBox="1"/>
          <p:nvPr/>
        </p:nvSpPr>
        <p:spPr>
          <a:xfrm>
            <a:off x="343033" y="1354459"/>
            <a:ext cx="8413613" cy="553998"/>
          </a:xfrm>
          <a:prstGeom prst="rect">
            <a:avLst/>
          </a:prstGeom>
          <a:solidFill>
            <a:srgbClr val="3994BA"/>
          </a:solidFill>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PENYELENGGARAAN PROGRAM PELATIHAN</a:t>
            </a:r>
          </a:p>
        </p:txBody>
      </p:sp>
      <p:sp>
        <p:nvSpPr>
          <p:cNvPr id="11" name="TextBox 10">
            <a:extLst>
              <a:ext uri="{FF2B5EF4-FFF2-40B4-BE49-F238E27FC236}">
                <a16:creationId xmlns:a16="http://schemas.microsoft.com/office/drawing/2014/main" id="{AEBDEDCB-3B1E-9F4D-A8ED-5D17AC622228}"/>
              </a:ext>
            </a:extLst>
          </p:cNvPr>
          <p:cNvSpPr txBox="1"/>
          <p:nvPr/>
        </p:nvSpPr>
        <p:spPr>
          <a:xfrm>
            <a:off x="1421333" y="2143979"/>
            <a:ext cx="2633412" cy="923330"/>
          </a:xfrm>
          <a:prstGeom prst="rect">
            <a:avLst/>
          </a:prstGeom>
          <a:noFill/>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white"/>
                </a:solidFill>
                <a:effectLst/>
                <a:uLnTx/>
                <a:uFillTx/>
                <a:latin typeface="Calibri"/>
                <a:ea typeface="+mn-ea"/>
                <a:cs typeface="+mn-cs"/>
              </a:rPr>
              <a:t>Blended</a:t>
            </a:r>
            <a:r>
              <a:rPr kumimoji="0" lang="en-US" sz="2700" b="0" i="0" u="none" strike="noStrike" kern="1200" cap="none" spc="0" normalizeH="0" baseline="0" noProof="0" dirty="0">
                <a:ln>
                  <a:noFill/>
                </a:ln>
                <a:solidFill>
                  <a:prstClr val="white"/>
                </a:solidFill>
                <a:effectLst/>
                <a:uLnTx/>
                <a:uFillTx/>
                <a:latin typeface="Calibri"/>
                <a:ea typeface="+mn-ea"/>
                <a:cs typeface="+mn-cs"/>
              </a:rPr>
              <a:t> (</a:t>
            </a:r>
            <a:r>
              <a:rPr kumimoji="0" lang="en-US" sz="2700" b="0" i="1" u="none" strike="noStrike" kern="1200" cap="none" spc="0" normalizeH="0" baseline="0" noProof="0" dirty="0">
                <a:ln>
                  <a:noFill/>
                </a:ln>
                <a:solidFill>
                  <a:prstClr val="white"/>
                </a:solidFill>
                <a:effectLst/>
                <a:uLnTx/>
                <a:uFillTx/>
                <a:latin typeface="Calibri"/>
                <a:ea typeface="+mn-ea"/>
                <a:cs typeface="+mn-cs"/>
              </a:rPr>
              <a:t>Online</a:t>
            </a:r>
            <a:r>
              <a:rPr kumimoji="0" lang="en-US" sz="2700" b="0" i="0" u="none" strike="noStrike" kern="1200" cap="none" spc="0" normalizeH="0" baseline="0" noProof="0" dirty="0">
                <a:ln>
                  <a:noFill/>
                </a:ln>
                <a:solidFill>
                  <a:prstClr val="white"/>
                </a:solidFill>
                <a:effectLst/>
                <a:uLnTx/>
                <a:uFillTx/>
                <a:latin typeface="Calibri"/>
                <a:ea typeface="+mn-ea"/>
                <a:cs typeface="+mn-cs"/>
              </a:rPr>
              <a:t> + </a:t>
            </a:r>
            <a:r>
              <a:rPr kumimoji="0" lang="en-US" sz="2700" b="0" i="0" u="none" strike="noStrike" kern="1200" cap="none" spc="0" normalizeH="0" baseline="0" noProof="0" dirty="0" err="1">
                <a:ln>
                  <a:noFill/>
                </a:ln>
                <a:solidFill>
                  <a:prstClr val="white"/>
                </a:solidFill>
                <a:effectLst/>
                <a:uLnTx/>
                <a:uFillTx/>
                <a:latin typeface="Calibri"/>
                <a:ea typeface="+mn-ea"/>
                <a:cs typeface="+mn-cs"/>
              </a:rPr>
              <a:t>Tatap</a:t>
            </a:r>
            <a:r>
              <a:rPr kumimoji="0" lang="en-US" sz="2700" b="0" i="0" u="none" strike="noStrike" kern="1200" cap="none" spc="0" normalizeH="0" baseline="0" noProof="0" dirty="0">
                <a:ln>
                  <a:noFill/>
                </a:ln>
                <a:solidFill>
                  <a:prstClr val="white"/>
                </a:solidFill>
                <a:effectLst/>
                <a:uLnTx/>
                <a:uFillTx/>
                <a:latin typeface="Calibri"/>
                <a:ea typeface="+mn-ea"/>
                <a:cs typeface="+mn-cs"/>
              </a:rPr>
              <a:t> </a:t>
            </a:r>
            <a:r>
              <a:rPr kumimoji="0" lang="en-US" sz="2700" b="0" i="0" u="none" strike="noStrike" kern="1200" cap="none" spc="0" normalizeH="0" baseline="0" noProof="0" dirty="0" err="1">
                <a:ln>
                  <a:noFill/>
                </a:ln>
                <a:solidFill>
                  <a:prstClr val="white"/>
                </a:solidFill>
                <a:effectLst/>
                <a:uLnTx/>
                <a:uFillTx/>
                <a:latin typeface="Calibri"/>
                <a:ea typeface="+mn-ea"/>
                <a:cs typeface="+mn-cs"/>
              </a:rPr>
              <a:t>Muka</a:t>
            </a:r>
            <a:r>
              <a:rPr kumimoji="0" lang="en-US" sz="27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2" name="TextBox 11">
            <a:extLst>
              <a:ext uri="{FF2B5EF4-FFF2-40B4-BE49-F238E27FC236}">
                <a16:creationId xmlns:a16="http://schemas.microsoft.com/office/drawing/2014/main" id="{D862E409-604A-FB44-92DC-60B149F16D42}"/>
              </a:ext>
            </a:extLst>
          </p:cNvPr>
          <p:cNvSpPr txBox="1"/>
          <p:nvPr/>
        </p:nvSpPr>
        <p:spPr>
          <a:xfrm>
            <a:off x="1687225" y="3776452"/>
            <a:ext cx="2056541" cy="507831"/>
          </a:xfrm>
          <a:prstGeom prst="rect">
            <a:avLst/>
          </a:prstGeom>
          <a:noFill/>
        </p:spPr>
        <p:txBody>
          <a:bodyPr wrap="square" rtlCol="0">
            <a:spAutoFit/>
          </a:bodyPr>
          <a:lstStyle/>
          <a:p>
            <a:pPr marL="0" marR="0" lvl="0" indent="0" algn="ctr" defTabSz="342887"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Calibri"/>
                <a:ea typeface="+mn-ea"/>
                <a:cs typeface="+mn-cs"/>
              </a:rPr>
              <a:t>Tatap</a:t>
            </a:r>
            <a:r>
              <a:rPr kumimoji="0" lang="en-US" sz="2700" b="0" i="0" u="none" strike="noStrike" kern="1200" cap="none" spc="0" normalizeH="0" baseline="0" noProof="0" dirty="0">
                <a:ln>
                  <a:noFill/>
                </a:ln>
                <a:solidFill>
                  <a:prstClr val="black"/>
                </a:solidFill>
                <a:effectLst/>
                <a:uLnTx/>
                <a:uFillTx/>
                <a:latin typeface="Calibri"/>
                <a:ea typeface="+mn-ea"/>
                <a:cs typeface="+mn-cs"/>
              </a:rPr>
              <a:t> </a:t>
            </a:r>
            <a:r>
              <a:rPr kumimoji="0" lang="en-US" sz="2700" b="0" i="0" u="none" strike="noStrike" kern="1200" cap="none" spc="0" normalizeH="0" baseline="0" noProof="0" dirty="0" err="1">
                <a:ln>
                  <a:noFill/>
                </a:ln>
                <a:solidFill>
                  <a:prstClr val="black"/>
                </a:solidFill>
                <a:effectLst/>
                <a:uLnTx/>
                <a:uFillTx/>
                <a:latin typeface="Calibri"/>
                <a:ea typeface="+mn-ea"/>
                <a:cs typeface="+mn-cs"/>
              </a:rPr>
              <a:t>Muka</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E405AE9-9A05-6645-A240-181C349631BA}"/>
              </a:ext>
            </a:extLst>
          </p:cNvPr>
          <p:cNvSpPr txBox="1"/>
          <p:nvPr/>
        </p:nvSpPr>
        <p:spPr>
          <a:xfrm>
            <a:off x="4762660" y="2140105"/>
            <a:ext cx="3374783" cy="1938992"/>
          </a:xfrm>
          <a:prstGeom prst="rect">
            <a:avLst/>
          </a:prstGeom>
          <a:noFill/>
        </p:spPr>
        <p:txBody>
          <a:bodyPr wrap="square" rtlCol="0">
            <a:spAutoFit/>
          </a:bodyPr>
          <a:lstStyle/>
          <a:p>
            <a:pPr marL="342900" marR="0" lvl="0" indent="-342900" algn="l" defTabSz="342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Master Trainers</a:t>
            </a:r>
          </a:p>
          <a:p>
            <a:pPr marL="342900" marR="0" lvl="0" indent="-342900" algn="l" defTabSz="342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Training of Trainers</a:t>
            </a:r>
          </a:p>
          <a:p>
            <a:pPr marL="342900" marR="0" lvl="0" indent="-342900" algn="l" defTabSz="342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Penjadwalan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342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Strategi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kolaborasi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342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Sertifikasi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Up-Down Arrow 18">
            <a:extLst>
              <a:ext uri="{FF2B5EF4-FFF2-40B4-BE49-F238E27FC236}">
                <a16:creationId xmlns:a16="http://schemas.microsoft.com/office/drawing/2014/main" id="{A60C9172-0A4E-5C48-9E14-7AB7CA1C6ADE}"/>
              </a:ext>
            </a:extLst>
          </p:cNvPr>
          <p:cNvSpPr/>
          <p:nvPr/>
        </p:nvSpPr>
        <p:spPr>
          <a:xfrm>
            <a:off x="2596594" y="3210568"/>
            <a:ext cx="333905" cy="484749"/>
          </a:xfrm>
          <a:prstGeom prst="upDownArrow">
            <a:avLst/>
          </a:prstGeom>
          <a:gradFill>
            <a:gsLst>
              <a:gs pos="15000">
                <a:srgbClr val="C00000"/>
              </a:gs>
              <a:gs pos="43000">
                <a:srgbClr val="EF9125">
                  <a:alpha val="71000"/>
                </a:srgbClr>
              </a:gs>
              <a:gs pos="73000">
                <a:srgbClr val="FFC144"/>
              </a:gs>
              <a:gs pos="100000">
                <a:srgbClr val="FFFD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a:extLst>
              <a:ext uri="{FF2B5EF4-FFF2-40B4-BE49-F238E27FC236}">
                <a16:creationId xmlns:a16="http://schemas.microsoft.com/office/drawing/2014/main" id="{CDEED0AD-5CB8-5447-9C78-8A32F676B0D2}"/>
              </a:ext>
            </a:extLst>
          </p:cNvPr>
          <p:cNvCxnSpPr>
            <a:cxnSpLocks/>
            <a:stCxn id="10" idx="2"/>
          </p:cNvCxnSpPr>
          <p:nvPr/>
        </p:nvCxnSpPr>
        <p:spPr>
          <a:xfrm>
            <a:off x="4549840" y="1908457"/>
            <a:ext cx="0" cy="27379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59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siness people shaking hands together Free Phot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8110" y="-1905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110" y="227524"/>
            <a:ext cx="9118600" cy="2592288"/>
          </a:xfrm>
          <a:prstGeom prst="rect">
            <a:avLst/>
          </a:prstGeom>
          <a:solidFill>
            <a:schemeClr val="tx2">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11440" tIns="34289" rIns="411440" bIns="34289"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id-ID" sz="2400" b="0" i="1" u="none" strike="noStrike" kern="1200" cap="none" spc="0" normalizeH="0" baseline="0" noProof="0" dirty="0">
                <a:ln>
                  <a:noFill/>
                </a:ln>
                <a:solidFill>
                  <a:prstClr val="white"/>
                </a:solidFill>
                <a:effectLst/>
                <a:uLnTx/>
                <a:uFillTx/>
                <a:latin typeface="Calibri"/>
                <a:ea typeface="+mn-ea"/>
                <a:cs typeface="+mn-cs"/>
              </a:rPr>
              <a:t>E-learning</a:t>
            </a:r>
            <a:r>
              <a:rPr kumimoji="0" lang="id-ID" sz="2400" b="0" i="0" u="none" strike="noStrike" kern="1200" cap="none" spc="0" normalizeH="0" baseline="0" noProof="0" dirty="0">
                <a:ln>
                  <a:noFill/>
                </a:ln>
                <a:solidFill>
                  <a:prstClr val="white"/>
                </a:solidFill>
                <a:effectLst/>
                <a:uLnTx/>
                <a:uFillTx/>
                <a:latin typeface="Calibri"/>
                <a:ea typeface="+mn-ea"/>
                <a:cs typeface="+mn-cs"/>
              </a:rPr>
              <a:t> adalah penyampaian program pembelajaran, pelatihan atau pendidikan dengan menggunakan sarana elektronik seperti komputer atau alat elektronik lain seperti telepon genggam dengan berbagai cara untuk memberikan pelatihan, pendidikan atau bahan ajar</a:t>
            </a:r>
            <a:endParaRPr kumimoji="0" lang="en-US" sz="2400" b="0" i="0" u="none" strike="noStrike" kern="1200" cap="all" spc="0" normalizeH="0" baseline="0" noProof="0" dirty="0">
              <a:ln>
                <a:noFill/>
              </a:ln>
              <a:solidFill>
                <a:prstClr val="white"/>
              </a:solidFill>
              <a:effectLst/>
              <a:uLnTx/>
              <a:uFillTx/>
              <a:latin typeface="Calibri"/>
              <a:ea typeface="+mn-ea"/>
              <a:cs typeface="+mn-cs"/>
            </a:endParaRPr>
          </a:p>
        </p:txBody>
      </p:sp>
      <p:grpSp>
        <p:nvGrpSpPr>
          <p:cNvPr id="5" name="Group 4"/>
          <p:cNvGrpSpPr/>
          <p:nvPr/>
        </p:nvGrpSpPr>
        <p:grpSpPr>
          <a:xfrm>
            <a:off x="143510" y="1383623"/>
            <a:ext cx="483219" cy="418585"/>
            <a:chOff x="4360803" y="1688277"/>
            <a:chExt cx="1169762" cy="1013297"/>
          </a:xfrm>
          <a:solidFill>
            <a:srgbClr val="FFFFFF">
              <a:alpha val="40000"/>
            </a:srgbClr>
          </a:solidFill>
        </p:grpSpPr>
        <p:sp>
          <p:nvSpPr>
            <p:cNvPr id="3" name="Freeform: Shape 2"/>
            <p:cNvSpPr/>
            <p:nvPr/>
          </p:nvSpPr>
          <p:spPr>
            <a:xfrm>
              <a:off x="4360803" y="1688277"/>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Shape 3"/>
            <p:cNvSpPr/>
            <p:nvPr/>
          </p:nvSpPr>
          <p:spPr>
            <a:xfrm>
              <a:off x="4990388" y="1688277"/>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6"/>
          <p:cNvSpPr/>
          <p:nvPr/>
        </p:nvSpPr>
        <p:spPr>
          <a:xfrm>
            <a:off x="3048000" y="2389100"/>
            <a:ext cx="3268652" cy="346249"/>
          </a:xfrm>
          <a:prstGeom prst="rect">
            <a:avLst/>
          </a:prstGeom>
        </p:spPr>
        <p:txBody>
          <a:bodyPr wrap="none" lIns="68574" tIns="34289" rIns="68574" bIns="34289" anchor="ctr">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white"/>
                </a:solidFill>
                <a:effectLst/>
                <a:uLnTx/>
                <a:uFillTx/>
                <a:latin typeface="Calibri"/>
                <a:ea typeface="+mn-ea"/>
                <a:cs typeface="+mn-cs"/>
              </a:rPr>
              <a:t>Stockley dalam Chaeruman, 2019</a:t>
            </a:r>
            <a:endParaRPr kumimoji="0" lang="en-US" sz="1800" b="0" i="0" u="none" strike="noStrike" kern="1200" cap="all"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364FD919-0A75-463E-8631-C15F66AFC1AA}"/>
              </a:ext>
            </a:extLst>
          </p:cNvPr>
          <p:cNvSpPr>
            <a:spLocks noChangeArrowheads="1"/>
          </p:cNvSpPr>
          <p:nvPr/>
        </p:nvSpPr>
        <p:spPr bwMode="auto">
          <a:xfrm>
            <a:off x="910426" y="3565761"/>
            <a:ext cx="7543800" cy="1015663"/>
          </a:xfrm>
          <a:prstGeom prst="rect">
            <a:avLst/>
          </a:prstGeom>
          <a:solidFill>
            <a:srgbClr val="00B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10" rtl="0" eaLnBrk="0" fontAlgn="auto" latinLnBrk="0" hangingPunct="0">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Tidak</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hanya</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sekedar</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men “digital”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kan</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bahan</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kuliah</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cetak</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ke</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dalam</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LMS,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atau</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mereplikasi</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kuliah</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tatap</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muka</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menjadi</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format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pembelajaran</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2000" b="1" i="1" u="none" strike="noStrike" kern="1200" cap="none" spc="0" normalizeH="0" baseline="0" noProof="0" dirty="0" err="1">
                <a:ln>
                  <a:noFill/>
                </a:ln>
                <a:solidFill>
                  <a:prstClr val="white"/>
                </a:solidFill>
                <a:effectLst/>
                <a:uLnTx/>
                <a:uFillTx/>
                <a:latin typeface="Arial" charset="0"/>
                <a:ea typeface="+mn-ea"/>
                <a:cs typeface="+mn-cs"/>
              </a:rPr>
              <a:t>elektronik</a:t>
            </a:r>
            <a:r>
              <a:rPr kumimoji="0" lang="en-US" altLang="en-US" sz="2000" b="1" i="1" u="none" strike="noStrike" kern="1200" cap="none" spc="0" normalizeH="0" baseline="0" noProof="0" dirty="0">
                <a:ln>
                  <a:noFill/>
                </a:ln>
                <a:solidFill>
                  <a:prstClr val="white"/>
                </a:solidFill>
                <a:effectLst/>
                <a:uLnTx/>
                <a:uFillTx/>
                <a:latin typeface="Arial" charset="0"/>
                <a:ea typeface="+mn-ea"/>
                <a:cs typeface="+mn-cs"/>
              </a:rPr>
              <a:t>. </a:t>
            </a:r>
          </a:p>
        </p:txBody>
      </p:sp>
    </p:spTree>
    <p:extLst>
      <p:ext uri="{BB962C8B-B14F-4D97-AF65-F5344CB8AC3E}">
        <p14:creationId xmlns:p14="http://schemas.microsoft.com/office/powerpoint/2010/main" val="1600792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val 3"/>
          <p:cNvSpPr>
            <a:spLocks noChangeArrowheads="1"/>
          </p:cNvSpPr>
          <p:nvPr/>
        </p:nvSpPr>
        <p:spPr bwMode="auto">
          <a:xfrm>
            <a:off x="2114550" y="1725216"/>
            <a:ext cx="4686300" cy="2800350"/>
          </a:xfrm>
          <a:prstGeom prst="ellipse">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243" name="Picture 4" descr="bizwomn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0392" y="2582466"/>
            <a:ext cx="800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paperas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3192" y="2753916"/>
            <a:ext cx="57369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backfr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192" y="2811066"/>
            <a:ext cx="6759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j023396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500" y="1510903"/>
            <a:ext cx="1028700" cy="77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8"/>
          <p:cNvSpPr txBox="1">
            <a:spLocks noChangeArrowheads="1"/>
          </p:cNvSpPr>
          <p:nvPr/>
        </p:nvSpPr>
        <p:spPr bwMode="auto">
          <a:xfrm>
            <a:off x="5486400" y="1382317"/>
            <a:ext cx="1085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a:ln>
                  <a:noFill/>
                </a:ln>
                <a:solidFill>
                  <a:prstClr val="black"/>
                </a:solidFill>
                <a:effectLst/>
                <a:uLnTx/>
                <a:uFillTx/>
                <a:latin typeface="Arial" charset="0"/>
                <a:ea typeface="+mn-ea"/>
                <a:cs typeface="+mn-cs"/>
              </a:rPr>
              <a:t>Hardware: computer</a:t>
            </a:r>
          </a:p>
        </p:txBody>
      </p:sp>
      <p:sp>
        <p:nvSpPr>
          <p:cNvPr id="10248" name="Text Box 9"/>
          <p:cNvSpPr txBox="1">
            <a:spLocks noChangeArrowheads="1"/>
          </p:cNvSpPr>
          <p:nvPr/>
        </p:nvSpPr>
        <p:spPr bwMode="auto">
          <a:xfrm>
            <a:off x="2831123" y="4148138"/>
            <a:ext cx="13144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a:ln>
                  <a:noFill/>
                </a:ln>
                <a:solidFill>
                  <a:prstClr val="black"/>
                </a:solidFill>
                <a:effectLst/>
                <a:uLnTx/>
                <a:uFillTx/>
                <a:latin typeface="Arial" charset="0"/>
                <a:ea typeface="+mn-ea"/>
                <a:cs typeface="+mn-cs"/>
              </a:rPr>
              <a:t>Infrastructure/ network</a:t>
            </a:r>
          </a:p>
        </p:txBody>
      </p:sp>
      <p:sp>
        <p:nvSpPr>
          <p:cNvPr id="10249" name="Text Box 10"/>
          <p:cNvSpPr txBox="1">
            <a:spLocks noChangeArrowheads="1"/>
          </p:cNvSpPr>
          <p:nvPr/>
        </p:nvSpPr>
        <p:spPr bwMode="auto">
          <a:xfrm>
            <a:off x="1943101" y="1771651"/>
            <a:ext cx="91563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a:ln>
                  <a:noFill/>
                </a:ln>
                <a:solidFill>
                  <a:srgbClr val="0070C0"/>
                </a:solidFill>
                <a:effectLst/>
                <a:uLnTx/>
                <a:uFillTx/>
                <a:latin typeface="Arial" charset="0"/>
                <a:ea typeface="+mn-ea"/>
                <a:cs typeface="+mn-cs"/>
              </a:rPr>
              <a:t>Software</a:t>
            </a:r>
          </a:p>
        </p:txBody>
      </p:sp>
      <p:pic>
        <p:nvPicPr>
          <p:cNvPr id="10250" name="Picture 11" descr="bd19712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0250" y="3486151"/>
            <a:ext cx="9144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2" descr="j02875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9301" y="1885950"/>
            <a:ext cx="69459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3" descr="j029536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229101" y="4057650"/>
            <a:ext cx="846260" cy="8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3" name="Group 14"/>
          <p:cNvGrpSpPr>
            <a:grpSpLocks/>
          </p:cNvGrpSpPr>
          <p:nvPr/>
        </p:nvGrpSpPr>
        <p:grpSpPr bwMode="auto">
          <a:xfrm>
            <a:off x="1885950" y="2010966"/>
            <a:ext cx="971550" cy="960834"/>
            <a:chOff x="816" y="1689"/>
            <a:chExt cx="959" cy="960"/>
          </a:xfrm>
        </p:grpSpPr>
        <p:sp>
          <p:nvSpPr>
            <p:cNvPr id="10258" name="AutoShape 15"/>
            <p:cNvSpPr>
              <a:spLocks noChangeAspect="1" noChangeArrowheads="1" noTextEdit="1"/>
            </p:cNvSpPr>
            <p:nvPr/>
          </p:nvSpPr>
          <p:spPr bwMode="auto">
            <a:xfrm>
              <a:off x="816" y="1689"/>
              <a:ext cx="959"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59" name="Freeform 16"/>
            <p:cNvSpPr>
              <a:spLocks/>
            </p:cNvSpPr>
            <p:nvPr/>
          </p:nvSpPr>
          <p:spPr bwMode="auto">
            <a:xfrm>
              <a:off x="893" y="1790"/>
              <a:ext cx="304" cy="675"/>
            </a:xfrm>
            <a:custGeom>
              <a:avLst/>
              <a:gdLst>
                <a:gd name="T0" fmla="*/ 438 w 606"/>
                <a:gd name="T1" fmla="*/ 30 h 1350"/>
                <a:gd name="T2" fmla="*/ 365 w 606"/>
                <a:gd name="T3" fmla="*/ 102 h 1350"/>
                <a:gd name="T4" fmla="*/ 311 w 606"/>
                <a:gd name="T5" fmla="*/ 184 h 1350"/>
                <a:gd name="T6" fmla="*/ 279 w 606"/>
                <a:gd name="T7" fmla="*/ 274 h 1350"/>
                <a:gd name="T8" fmla="*/ 266 w 606"/>
                <a:gd name="T9" fmla="*/ 368 h 1350"/>
                <a:gd name="T10" fmla="*/ 275 w 606"/>
                <a:gd name="T11" fmla="*/ 461 h 1350"/>
                <a:gd name="T12" fmla="*/ 305 w 606"/>
                <a:gd name="T13" fmla="*/ 553 h 1350"/>
                <a:gd name="T14" fmla="*/ 331 w 606"/>
                <a:gd name="T15" fmla="*/ 607 h 1350"/>
                <a:gd name="T16" fmla="*/ 358 w 606"/>
                <a:gd name="T17" fmla="*/ 647 h 1350"/>
                <a:gd name="T18" fmla="*/ 408 w 606"/>
                <a:gd name="T19" fmla="*/ 702 h 1350"/>
                <a:gd name="T20" fmla="*/ 455 w 606"/>
                <a:gd name="T21" fmla="*/ 742 h 1350"/>
                <a:gd name="T22" fmla="*/ 491 w 606"/>
                <a:gd name="T23" fmla="*/ 771 h 1350"/>
                <a:gd name="T24" fmla="*/ 532 w 606"/>
                <a:gd name="T25" fmla="*/ 793 h 1350"/>
                <a:gd name="T26" fmla="*/ 593 w 606"/>
                <a:gd name="T27" fmla="*/ 813 h 1350"/>
                <a:gd name="T28" fmla="*/ 575 w 606"/>
                <a:gd name="T29" fmla="*/ 897 h 1350"/>
                <a:gd name="T30" fmla="*/ 542 w 606"/>
                <a:gd name="T31" fmla="*/ 916 h 1350"/>
                <a:gd name="T32" fmla="*/ 465 w 606"/>
                <a:gd name="T33" fmla="*/ 936 h 1350"/>
                <a:gd name="T34" fmla="*/ 412 w 606"/>
                <a:gd name="T35" fmla="*/ 1000 h 1350"/>
                <a:gd name="T36" fmla="*/ 348 w 606"/>
                <a:gd name="T37" fmla="*/ 1047 h 1350"/>
                <a:gd name="T38" fmla="*/ 280 w 606"/>
                <a:gd name="T39" fmla="*/ 1080 h 1350"/>
                <a:gd name="T40" fmla="*/ 209 w 606"/>
                <a:gd name="T41" fmla="*/ 1101 h 1350"/>
                <a:gd name="T42" fmla="*/ 140 w 606"/>
                <a:gd name="T43" fmla="*/ 1116 h 1350"/>
                <a:gd name="T44" fmla="*/ 77 w 606"/>
                <a:gd name="T45" fmla="*/ 1125 h 1350"/>
                <a:gd name="T46" fmla="*/ 79 w 606"/>
                <a:gd name="T47" fmla="*/ 1173 h 1350"/>
                <a:gd name="T48" fmla="*/ 110 w 606"/>
                <a:gd name="T49" fmla="*/ 1242 h 1350"/>
                <a:gd name="T50" fmla="*/ 126 w 606"/>
                <a:gd name="T51" fmla="*/ 1297 h 1350"/>
                <a:gd name="T52" fmla="*/ 124 w 606"/>
                <a:gd name="T53" fmla="*/ 1339 h 1350"/>
                <a:gd name="T54" fmla="*/ 95 w 606"/>
                <a:gd name="T55" fmla="*/ 1344 h 1350"/>
                <a:gd name="T56" fmla="*/ 82 w 606"/>
                <a:gd name="T57" fmla="*/ 1310 h 1350"/>
                <a:gd name="T58" fmla="*/ 67 w 606"/>
                <a:gd name="T59" fmla="*/ 1266 h 1350"/>
                <a:gd name="T60" fmla="*/ 48 w 606"/>
                <a:gd name="T61" fmla="*/ 1217 h 1350"/>
                <a:gd name="T62" fmla="*/ 21 w 606"/>
                <a:gd name="T63" fmla="*/ 1162 h 1350"/>
                <a:gd name="T64" fmla="*/ 5 w 606"/>
                <a:gd name="T65" fmla="*/ 1100 h 1350"/>
                <a:gd name="T66" fmla="*/ 45 w 606"/>
                <a:gd name="T67" fmla="*/ 1079 h 1350"/>
                <a:gd name="T68" fmla="*/ 101 w 606"/>
                <a:gd name="T69" fmla="*/ 1083 h 1350"/>
                <a:gd name="T70" fmla="*/ 151 w 606"/>
                <a:gd name="T71" fmla="*/ 1076 h 1350"/>
                <a:gd name="T72" fmla="*/ 202 w 606"/>
                <a:gd name="T73" fmla="*/ 1065 h 1350"/>
                <a:gd name="T74" fmla="*/ 255 w 606"/>
                <a:gd name="T75" fmla="*/ 1045 h 1350"/>
                <a:gd name="T76" fmla="*/ 307 w 606"/>
                <a:gd name="T77" fmla="*/ 1017 h 1350"/>
                <a:gd name="T78" fmla="*/ 356 w 606"/>
                <a:gd name="T79" fmla="*/ 981 h 1350"/>
                <a:gd name="T80" fmla="*/ 399 w 606"/>
                <a:gd name="T81" fmla="*/ 940 h 1350"/>
                <a:gd name="T82" fmla="*/ 438 w 606"/>
                <a:gd name="T83" fmla="*/ 896 h 1350"/>
                <a:gd name="T84" fmla="*/ 543 w 606"/>
                <a:gd name="T85" fmla="*/ 868 h 1350"/>
                <a:gd name="T86" fmla="*/ 530 w 606"/>
                <a:gd name="T87" fmla="*/ 838 h 1350"/>
                <a:gd name="T88" fmla="*/ 456 w 606"/>
                <a:gd name="T89" fmla="*/ 802 h 1350"/>
                <a:gd name="T90" fmla="*/ 387 w 606"/>
                <a:gd name="T91" fmla="*/ 758 h 1350"/>
                <a:gd name="T92" fmla="*/ 326 w 606"/>
                <a:gd name="T93" fmla="*/ 702 h 1350"/>
                <a:gd name="T94" fmla="*/ 274 w 606"/>
                <a:gd name="T95" fmla="*/ 640 h 1350"/>
                <a:gd name="T96" fmla="*/ 237 w 606"/>
                <a:gd name="T97" fmla="*/ 571 h 1350"/>
                <a:gd name="T98" fmla="*/ 218 w 606"/>
                <a:gd name="T99" fmla="*/ 497 h 1350"/>
                <a:gd name="T100" fmla="*/ 212 w 606"/>
                <a:gd name="T101" fmla="*/ 431 h 1350"/>
                <a:gd name="T102" fmla="*/ 215 w 606"/>
                <a:gd name="T103" fmla="*/ 366 h 1350"/>
                <a:gd name="T104" fmla="*/ 225 w 606"/>
                <a:gd name="T105" fmla="*/ 300 h 1350"/>
                <a:gd name="T106" fmla="*/ 241 w 606"/>
                <a:gd name="T107" fmla="*/ 237 h 1350"/>
                <a:gd name="T108" fmla="*/ 266 w 606"/>
                <a:gd name="T109" fmla="*/ 175 h 1350"/>
                <a:gd name="T110" fmla="*/ 298 w 606"/>
                <a:gd name="T111" fmla="*/ 121 h 1350"/>
                <a:gd name="T112" fmla="*/ 331 w 606"/>
                <a:gd name="T113" fmla="*/ 80 h 1350"/>
                <a:gd name="T114" fmla="*/ 376 w 606"/>
                <a:gd name="T115" fmla="*/ 31 h 1350"/>
                <a:gd name="T116" fmla="*/ 419 w 606"/>
                <a:gd name="T117" fmla="*/ 0 h 13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6"/>
                <a:gd name="T178" fmla="*/ 0 h 1350"/>
                <a:gd name="T179" fmla="*/ 606 w 606"/>
                <a:gd name="T180" fmla="*/ 1350 h 13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6" h="1350">
                  <a:moveTo>
                    <a:pt x="419" y="0"/>
                  </a:moveTo>
                  <a:lnTo>
                    <a:pt x="422" y="0"/>
                  </a:lnTo>
                  <a:lnTo>
                    <a:pt x="425" y="2"/>
                  </a:lnTo>
                  <a:lnTo>
                    <a:pt x="428" y="4"/>
                  </a:lnTo>
                  <a:lnTo>
                    <a:pt x="433" y="8"/>
                  </a:lnTo>
                  <a:lnTo>
                    <a:pt x="437" y="12"/>
                  </a:lnTo>
                  <a:lnTo>
                    <a:pt x="441" y="16"/>
                  </a:lnTo>
                  <a:lnTo>
                    <a:pt x="444" y="20"/>
                  </a:lnTo>
                  <a:lnTo>
                    <a:pt x="447" y="24"/>
                  </a:lnTo>
                  <a:lnTo>
                    <a:pt x="438" y="30"/>
                  </a:lnTo>
                  <a:lnTo>
                    <a:pt x="431" y="36"/>
                  </a:lnTo>
                  <a:lnTo>
                    <a:pt x="423" y="43"/>
                  </a:lnTo>
                  <a:lnTo>
                    <a:pt x="415" y="51"/>
                  </a:lnTo>
                  <a:lnTo>
                    <a:pt x="407" y="57"/>
                  </a:lnTo>
                  <a:lnTo>
                    <a:pt x="399" y="64"/>
                  </a:lnTo>
                  <a:lnTo>
                    <a:pt x="392" y="72"/>
                  </a:lnTo>
                  <a:lnTo>
                    <a:pt x="385" y="80"/>
                  </a:lnTo>
                  <a:lnTo>
                    <a:pt x="378" y="86"/>
                  </a:lnTo>
                  <a:lnTo>
                    <a:pt x="372" y="94"/>
                  </a:lnTo>
                  <a:lnTo>
                    <a:pt x="365" y="102"/>
                  </a:lnTo>
                  <a:lnTo>
                    <a:pt x="359" y="110"/>
                  </a:lnTo>
                  <a:lnTo>
                    <a:pt x="353" y="118"/>
                  </a:lnTo>
                  <a:lnTo>
                    <a:pt x="347" y="126"/>
                  </a:lnTo>
                  <a:lnTo>
                    <a:pt x="341" y="134"/>
                  </a:lnTo>
                  <a:lnTo>
                    <a:pt x="337" y="143"/>
                  </a:lnTo>
                  <a:lnTo>
                    <a:pt x="330" y="151"/>
                  </a:lnTo>
                  <a:lnTo>
                    <a:pt x="326" y="159"/>
                  </a:lnTo>
                  <a:lnTo>
                    <a:pt x="320" y="168"/>
                  </a:lnTo>
                  <a:lnTo>
                    <a:pt x="316" y="175"/>
                  </a:lnTo>
                  <a:lnTo>
                    <a:pt x="311" y="184"/>
                  </a:lnTo>
                  <a:lnTo>
                    <a:pt x="308" y="194"/>
                  </a:lnTo>
                  <a:lnTo>
                    <a:pt x="304" y="202"/>
                  </a:lnTo>
                  <a:lnTo>
                    <a:pt x="300" y="211"/>
                  </a:lnTo>
                  <a:lnTo>
                    <a:pt x="296" y="220"/>
                  </a:lnTo>
                  <a:lnTo>
                    <a:pt x="292" y="229"/>
                  </a:lnTo>
                  <a:lnTo>
                    <a:pt x="289" y="238"/>
                  </a:lnTo>
                  <a:lnTo>
                    <a:pt x="287" y="247"/>
                  </a:lnTo>
                  <a:lnTo>
                    <a:pt x="284" y="257"/>
                  </a:lnTo>
                  <a:lnTo>
                    <a:pt x="281" y="266"/>
                  </a:lnTo>
                  <a:lnTo>
                    <a:pt x="279" y="274"/>
                  </a:lnTo>
                  <a:lnTo>
                    <a:pt x="277" y="285"/>
                  </a:lnTo>
                  <a:lnTo>
                    <a:pt x="275" y="293"/>
                  </a:lnTo>
                  <a:lnTo>
                    <a:pt x="272" y="302"/>
                  </a:lnTo>
                  <a:lnTo>
                    <a:pt x="271" y="311"/>
                  </a:lnTo>
                  <a:lnTo>
                    <a:pt x="270" y="321"/>
                  </a:lnTo>
                  <a:lnTo>
                    <a:pt x="268" y="330"/>
                  </a:lnTo>
                  <a:lnTo>
                    <a:pt x="268" y="340"/>
                  </a:lnTo>
                  <a:lnTo>
                    <a:pt x="267" y="349"/>
                  </a:lnTo>
                  <a:lnTo>
                    <a:pt x="267" y="359"/>
                  </a:lnTo>
                  <a:lnTo>
                    <a:pt x="266" y="368"/>
                  </a:lnTo>
                  <a:lnTo>
                    <a:pt x="266" y="377"/>
                  </a:lnTo>
                  <a:lnTo>
                    <a:pt x="266" y="387"/>
                  </a:lnTo>
                  <a:lnTo>
                    <a:pt x="266" y="397"/>
                  </a:lnTo>
                  <a:lnTo>
                    <a:pt x="266" y="406"/>
                  </a:lnTo>
                  <a:lnTo>
                    <a:pt x="268" y="415"/>
                  </a:lnTo>
                  <a:lnTo>
                    <a:pt x="268" y="424"/>
                  </a:lnTo>
                  <a:lnTo>
                    <a:pt x="270" y="434"/>
                  </a:lnTo>
                  <a:lnTo>
                    <a:pt x="271" y="443"/>
                  </a:lnTo>
                  <a:lnTo>
                    <a:pt x="272" y="453"/>
                  </a:lnTo>
                  <a:lnTo>
                    <a:pt x="275" y="461"/>
                  </a:lnTo>
                  <a:lnTo>
                    <a:pt x="277" y="470"/>
                  </a:lnTo>
                  <a:lnTo>
                    <a:pt x="279" y="479"/>
                  </a:lnTo>
                  <a:lnTo>
                    <a:pt x="281" y="489"/>
                  </a:lnTo>
                  <a:lnTo>
                    <a:pt x="284" y="498"/>
                  </a:lnTo>
                  <a:lnTo>
                    <a:pt x="287" y="507"/>
                  </a:lnTo>
                  <a:lnTo>
                    <a:pt x="290" y="516"/>
                  </a:lnTo>
                  <a:lnTo>
                    <a:pt x="294" y="525"/>
                  </a:lnTo>
                  <a:lnTo>
                    <a:pt x="297" y="535"/>
                  </a:lnTo>
                  <a:lnTo>
                    <a:pt x="301" y="544"/>
                  </a:lnTo>
                  <a:lnTo>
                    <a:pt x="305" y="553"/>
                  </a:lnTo>
                  <a:lnTo>
                    <a:pt x="309" y="562"/>
                  </a:lnTo>
                  <a:lnTo>
                    <a:pt x="314" y="571"/>
                  </a:lnTo>
                  <a:lnTo>
                    <a:pt x="319" y="581"/>
                  </a:lnTo>
                  <a:lnTo>
                    <a:pt x="320" y="584"/>
                  </a:lnTo>
                  <a:lnTo>
                    <a:pt x="321" y="588"/>
                  </a:lnTo>
                  <a:lnTo>
                    <a:pt x="324" y="592"/>
                  </a:lnTo>
                  <a:lnTo>
                    <a:pt x="326" y="596"/>
                  </a:lnTo>
                  <a:lnTo>
                    <a:pt x="327" y="600"/>
                  </a:lnTo>
                  <a:lnTo>
                    <a:pt x="329" y="604"/>
                  </a:lnTo>
                  <a:lnTo>
                    <a:pt x="331" y="607"/>
                  </a:lnTo>
                  <a:lnTo>
                    <a:pt x="334" y="612"/>
                  </a:lnTo>
                  <a:lnTo>
                    <a:pt x="336" y="615"/>
                  </a:lnTo>
                  <a:lnTo>
                    <a:pt x="338" y="618"/>
                  </a:lnTo>
                  <a:lnTo>
                    <a:pt x="339" y="622"/>
                  </a:lnTo>
                  <a:lnTo>
                    <a:pt x="343" y="626"/>
                  </a:lnTo>
                  <a:lnTo>
                    <a:pt x="345" y="630"/>
                  </a:lnTo>
                  <a:lnTo>
                    <a:pt x="347" y="633"/>
                  </a:lnTo>
                  <a:lnTo>
                    <a:pt x="349" y="637"/>
                  </a:lnTo>
                  <a:lnTo>
                    <a:pt x="353" y="642"/>
                  </a:lnTo>
                  <a:lnTo>
                    <a:pt x="358" y="647"/>
                  </a:lnTo>
                  <a:lnTo>
                    <a:pt x="364" y="655"/>
                  </a:lnTo>
                  <a:lnTo>
                    <a:pt x="366" y="658"/>
                  </a:lnTo>
                  <a:lnTo>
                    <a:pt x="369" y="662"/>
                  </a:lnTo>
                  <a:lnTo>
                    <a:pt x="372" y="665"/>
                  </a:lnTo>
                  <a:lnTo>
                    <a:pt x="376" y="670"/>
                  </a:lnTo>
                  <a:lnTo>
                    <a:pt x="382" y="676"/>
                  </a:lnTo>
                  <a:lnTo>
                    <a:pt x="388" y="683"/>
                  </a:lnTo>
                  <a:lnTo>
                    <a:pt x="395" y="690"/>
                  </a:lnTo>
                  <a:lnTo>
                    <a:pt x="403" y="696"/>
                  </a:lnTo>
                  <a:lnTo>
                    <a:pt x="408" y="702"/>
                  </a:lnTo>
                  <a:lnTo>
                    <a:pt x="415" y="709"/>
                  </a:lnTo>
                  <a:lnTo>
                    <a:pt x="422" y="714"/>
                  </a:lnTo>
                  <a:lnTo>
                    <a:pt x="429" y="721"/>
                  </a:lnTo>
                  <a:lnTo>
                    <a:pt x="433" y="723"/>
                  </a:lnTo>
                  <a:lnTo>
                    <a:pt x="436" y="726"/>
                  </a:lnTo>
                  <a:lnTo>
                    <a:pt x="439" y="730"/>
                  </a:lnTo>
                  <a:lnTo>
                    <a:pt x="444" y="733"/>
                  </a:lnTo>
                  <a:lnTo>
                    <a:pt x="447" y="735"/>
                  </a:lnTo>
                  <a:lnTo>
                    <a:pt x="451" y="739"/>
                  </a:lnTo>
                  <a:lnTo>
                    <a:pt x="455" y="742"/>
                  </a:lnTo>
                  <a:lnTo>
                    <a:pt x="458" y="745"/>
                  </a:lnTo>
                  <a:lnTo>
                    <a:pt x="462" y="748"/>
                  </a:lnTo>
                  <a:lnTo>
                    <a:pt x="466" y="751"/>
                  </a:lnTo>
                  <a:lnTo>
                    <a:pt x="469" y="753"/>
                  </a:lnTo>
                  <a:lnTo>
                    <a:pt x="473" y="756"/>
                  </a:lnTo>
                  <a:lnTo>
                    <a:pt x="476" y="759"/>
                  </a:lnTo>
                  <a:lnTo>
                    <a:pt x="481" y="762"/>
                  </a:lnTo>
                  <a:lnTo>
                    <a:pt x="484" y="765"/>
                  </a:lnTo>
                  <a:lnTo>
                    <a:pt x="487" y="769"/>
                  </a:lnTo>
                  <a:lnTo>
                    <a:pt x="491" y="771"/>
                  </a:lnTo>
                  <a:lnTo>
                    <a:pt x="495" y="774"/>
                  </a:lnTo>
                  <a:lnTo>
                    <a:pt x="498" y="776"/>
                  </a:lnTo>
                  <a:lnTo>
                    <a:pt x="502" y="780"/>
                  </a:lnTo>
                  <a:lnTo>
                    <a:pt x="505" y="783"/>
                  </a:lnTo>
                  <a:lnTo>
                    <a:pt x="510" y="786"/>
                  </a:lnTo>
                  <a:lnTo>
                    <a:pt x="513" y="789"/>
                  </a:lnTo>
                  <a:lnTo>
                    <a:pt x="517" y="792"/>
                  </a:lnTo>
                  <a:lnTo>
                    <a:pt x="521" y="792"/>
                  </a:lnTo>
                  <a:lnTo>
                    <a:pt x="526" y="792"/>
                  </a:lnTo>
                  <a:lnTo>
                    <a:pt x="532" y="793"/>
                  </a:lnTo>
                  <a:lnTo>
                    <a:pt x="539" y="795"/>
                  </a:lnTo>
                  <a:lnTo>
                    <a:pt x="544" y="795"/>
                  </a:lnTo>
                  <a:lnTo>
                    <a:pt x="551" y="798"/>
                  </a:lnTo>
                  <a:lnTo>
                    <a:pt x="556" y="799"/>
                  </a:lnTo>
                  <a:lnTo>
                    <a:pt x="564" y="801"/>
                  </a:lnTo>
                  <a:lnTo>
                    <a:pt x="570" y="803"/>
                  </a:lnTo>
                  <a:lnTo>
                    <a:pt x="575" y="805"/>
                  </a:lnTo>
                  <a:lnTo>
                    <a:pt x="582" y="807"/>
                  </a:lnTo>
                  <a:lnTo>
                    <a:pt x="589" y="810"/>
                  </a:lnTo>
                  <a:lnTo>
                    <a:pt x="593" y="813"/>
                  </a:lnTo>
                  <a:lnTo>
                    <a:pt x="598" y="817"/>
                  </a:lnTo>
                  <a:lnTo>
                    <a:pt x="602" y="820"/>
                  </a:lnTo>
                  <a:lnTo>
                    <a:pt x="606" y="824"/>
                  </a:lnTo>
                  <a:lnTo>
                    <a:pt x="606" y="896"/>
                  </a:lnTo>
                  <a:lnTo>
                    <a:pt x="600" y="896"/>
                  </a:lnTo>
                  <a:lnTo>
                    <a:pt x="595" y="897"/>
                  </a:lnTo>
                  <a:lnTo>
                    <a:pt x="592" y="897"/>
                  </a:lnTo>
                  <a:lnTo>
                    <a:pt x="587" y="897"/>
                  </a:lnTo>
                  <a:lnTo>
                    <a:pt x="581" y="897"/>
                  </a:lnTo>
                  <a:lnTo>
                    <a:pt x="575" y="897"/>
                  </a:lnTo>
                  <a:lnTo>
                    <a:pt x="571" y="897"/>
                  </a:lnTo>
                  <a:lnTo>
                    <a:pt x="566" y="896"/>
                  </a:lnTo>
                  <a:lnTo>
                    <a:pt x="563" y="896"/>
                  </a:lnTo>
                  <a:lnTo>
                    <a:pt x="560" y="897"/>
                  </a:lnTo>
                  <a:lnTo>
                    <a:pt x="556" y="898"/>
                  </a:lnTo>
                  <a:lnTo>
                    <a:pt x="553" y="900"/>
                  </a:lnTo>
                  <a:lnTo>
                    <a:pt x="550" y="903"/>
                  </a:lnTo>
                  <a:lnTo>
                    <a:pt x="546" y="909"/>
                  </a:lnTo>
                  <a:lnTo>
                    <a:pt x="543" y="912"/>
                  </a:lnTo>
                  <a:lnTo>
                    <a:pt x="542" y="916"/>
                  </a:lnTo>
                  <a:lnTo>
                    <a:pt x="539" y="919"/>
                  </a:lnTo>
                  <a:lnTo>
                    <a:pt x="536" y="925"/>
                  </a:lnTo>
                  <a:lnTo>
                    <a:pt x="533" y="929"/>
                  </a:lnTo>
                  <a:lnTo>
                    <a:pt x="530" y="935"/>
                  </a:lnTo>
                  <a:lnTo>
                    <a:pt x="527" y="938"/>
                  </a:lnTo>
                  <a:lnTo>
                    <a:pt x="526" y="940"/>
                  </a:lnTo>
                  <a:lnTo>
                    <a:pt x="524" y="945"/>
                  </a:lnTo>
                  <a:lnTo>
                    <a:pt x="523" y="949"/>
                  </a:lnTo>
                  <a:lnTo>
                    <a:pt x="471" y="928"/>
                  </a:lnTo>
                  <a:lnTo>
                    <a:pt x="465" y="936"/>
                  </a:lnTo>
                  <a:lnTo>
                    <a:pt x="461" y="942"/>
                  </a:lnTo>
                  <a:lnTo>
                    <a:pt x="455" y="950"/>
                  </a:lnTo>
                  <a:lnTo>
                    <a:pt x="451" y="957"/>
                  </a:lnTo>
                  <a:lnTo>
                    <a:pt x="445" y="963"/>
                  </a:lnTo>
                  <a:lnTo>
                    <a:pt x="439" y="970"/>
                  </a:lnTo>
                  <a:lnTo>
                    <a:pt x="435" y="977"/>
                  </a:lnTo>
                  <a:lnTo>
                    <a:pt x="429" y="984"/>
                  </a:lnTo>
                  <a:lnTo>
                    <a:pt x="423" y="989"/>
                  </a:lnTo>
                  <a:lnTo>
                    <a:pt x="417" y="995"/>
                  </a:lnTo>
                  <a:lnTo>
                    <a:pt x="412" y="1000"/>
                  </a:lnTo>
                  <a:lnTo>
                    <a:pt x="406" y="1007"/>
                  </a:lnTo>
                  <a:lnTo>
                    <a:pt x="399" y="1011"/>
                  </a:lnTo>
                  <a:lnTo>
                    <a:pt x="394" y="1016"/>
                  </a:lnTo>
                  <a:lnTo>
                    <a:pt x="388" y="1021"/>
                  </a:lnTo>
                  <a:lnTo>
                    <a:pt x="382" y="1027"/>
                  </a:lnTo>
                  <a:lnTo>
                    <a:pt x="375" y="1031"/>
                  </a:lnTo>
                  <a:lnTo>
                    <a:pt x="368" y="1036"/>
                  </a:lnTo>
                  <a:lnTo>
                    <a:pt x="362" y="1039"/>
                  </a:lnTo>
                  <a:lnTo>
                    <a:pt x="356" y="1044"/>
                  </a:lnTo>
                  <a:lnTo>
                    <a:pt x="348" y="1047"/>
                  </a:lnTo>
                  <a:lnTo>
                    <a:pt x="343" y="1051"/>
                  </a:lnTo>
                  <a:lnTo>
                    <a:pt x="335" y="1055"/>
                  </a:lnTo>
                  <a:lnTo>
                    <a:pt x="329" y="1059"/>
                  </a:lnTo>
                  <a:lnTo>
                    <a:pt x="323" y="1063"/>
                  </a:lnTo>
                  <a:lnTo>
                    <a:pt x="316" y="1066"/>
                  </a:lnTo>
                  <a:lnTo>
                    <a:pt x="308" y="1069"/>
                  </a:lnTo>
                  <a:lnTo>
                    <a:pt x="301" y="1073"/>
                  </a:lnTo>
                  <a:lnTo>
                    <a:pt x="295" y="1075"/>
                  </a:lnTo>
                  <a:lnTo>
                    <a:pt x="288" y="1078"/>
                  </a:lnTo>
                  <a:lnTo>
                    <a:pt x="280" y="1080"/>
                  </a:lnTo>
                  <a:lnTo>
                    <a:pt x="274" y="1084"/>
                  </a:lnTo>
                  <a:lnTo>
                    <a:pt x="266" y="1086"/>
                  </a:lnTo>
                  <a:lnTo>
                    <a:pt x="259" y="1088"/>
                  </a:lnTo>
                  <a:lnTo>
                    <a:pt x="251" y="1090"/>
                  </a:lnTo>
                  <a:lnTo>
                    <a:pt x="245" y="1093"/>
                  </a:lnTo>
                  <a:lnTo>
                    <a:pt x="238" y="1095"/>
                  </a:lnTo>
                  <a:lnTo>
                    <a:pt x="230" y="1097"/>
                  </a:lnTo>
                  <a:lnTo>
                    <a:pt x="223" y="1098"/>
                  </a:lnTo>
                  <a:lnTo>
                    <a:pt x="217" y="1100"/>
                  </a:lnTo>
                  <a:lnTo>
                    <a:pt x="209" y="1101"/>
                  </a:lnTo>
                  <a:lnTo>
                    <a:pt x="202" y="1104"/>
                  </a:lnTo>
                  <a:lnTo>
                    <a:pt x="196" y="1105"/>
                  </a:lnTo>
                  <a:lnTo>
                    <a:pt x="189" y="1107"/>
                  </a:lnTo>
                  <a:lnTo>
                    <a:pt x="181" y="1108"/>
                  </a:lnTo>
                  <a:lnTo>
                    <a:pt x="174" y="1109"/>
                  </a:lnTo>
                  <a:lnTo>
                    <a:pt x="168" y="1112"/>
                  </a:lnTo>
                  <a:lnTo>
                    <a:pt x="161" y="1113"/>
                  </a:lnTo>
                  <a:lnTo>
                    <a:pt x="153" y="1114"/>
                  </a:lnTo>
                  <a:lnTo>
                    <a:pt x="147" y="1115"/>
                  </a:lnTo>
                  <a:lnTo>
                    <a:pt x="140" y="1116"/>
                  </a:lnTo>
                  <a:lnTo>
                    <a:pt x="133" y="1117"/>
                  </a:lnTo>
                  <a:lnTo>
                    <a:pt x="127" y="1118"/>
                  </a:lnTo>
                  <a:lnTo>
                    <a:pt x="120" y="1119"/>
                  </a:lnTo>
                  <a:lnTo>
                    <a:pt x="113" y="1119"/>
                  </a:lnTo>
                  <a:lnTo>
                    <a:pt x="108" y="1120"/>
                  </a:lnTo>
                  <a:lnTo>
                    <a:pt x="101" y="1122"/>
                  </a:lnTo>
                  <a:lnTo>
                    <a:pt x="95" y="1123"/>
                  </a:lnTo>
                  <a:lnTo>
                    <a:pt x="89" y="1123"/>
                  </a:lnTo>
                  <a:lnTo>
                    <a:pt x="83" y="1124"/>
                  </a:lnTo>
                  <a:lnTo>
                    <a:pt x="77" y="1125"/>
                  </a:lnTo>
                  <a:lnTo>
                    <a:pt x="71" y="1126"/>
                  </a:lnTo>
                  <a:lnTo>
                    <a:pt x="65" y="1127"/>
                  </a:lnTo>
                  <a:lnTo>
                    <a:pt x="61" y="1128"/>
                  </a:lnTo>
                  <a:lnTo>
                    <a:pt x="62" y="1134"/>
                  </a:lnTo>
                  <a:lnTo>
                    <a:pt x="64" y="1140"/>
                  </a:lnTo>
                  <a:lnTo>
                    <a:pt x="67" y="1147"/>
                  </a:lnTo>
                  <a:lnTo>
                    <a:pt x="70" y="1154"/>
                  </a:lnTo>
                  <a:lnTo>
                    <a:pt x="73" y="1159"/>
                  </a:lnTo>
                  <a:lnTo>
                    <a:pt x="77" y="1167"/>
                  </a:lnTo>
                  <a:lnTo>
                    <a:pt x="79" y="1173"/>
                  </a:lnTo>
                  <a:lnTo>
                    <a:pt x="83" y="1181"/>
                  </a:lnTo>
                  <a:lnTo>
                    <a:pt x="85" y="1186"/>
                  </a:lnTo>
                  <a:lnTo>
                    <a:pt x="89" y="1193"/>
                  </a:lnTo>
                  <a:lnTo>
                    <a:pt x="92" y="1199"/>
                  </a:lnTo>
                  <a:lnTo>
                    <a:pt x="95" y="1207"/>
                  </a:lnTo>
                  <a:lnTo>
                    <a:pt x="99" y="1214"/>
                  </a:lnTo>
                  <a:lnTo>
                    <a:pt x="102" y="1221"/>
                  </a:lnTo>
                  <a:lnTo>
                    <a:pt x="105" y="1227"/>
                  </a:lnTo>
                  <a:lnTo>
                    <a:pt x="109" y="1235"/>
                  </a:lnTo>
                  <a:lnTo>
                    <a:pt x="110" y="1242"/>
                  </a:lnTo>
                  <a:lnTo>
                    <a:pt x="113" y="1248"/>
                  </a:lnTo>
                  <a:lnTo>
                    <a:pt x="116" y="1255"/>
                  </a:lnTo>
                  <a:lnTo>
                    <a:pt x="119" y="1263"/>
                  </a:lnTo>
                  <a:lnTo>
                    <a:pt x="120" y="1268"/>
                  </a:lnTo>
                  <a:lnTo>
                    <a:pt x="121" y="1276"/>
                  </a:lnTo>
                  <a:lnTo>
                    <a:pt x="122" y="1280"/>
                  </a:lnTo>
                  <a:lnTo>
                    <a:pt x="123" y="1283"/>
                  </a:lnTo>
                  <a:lnTo>
                    <a:pt x="123" y="1286"/>
                  </a:lnTo>
                  <a:lnTo>
                    <a:pt x="124" y="1291"/>
                  </a:lnTo>
                  <a:lnTo>
                    <a:pt x="126" y="1297"/>
                  </a:lnTo>
                  <a:lnTo>
                    <a:pt x="127" y="1304"/>
                  </a:lnTo>
                  <a:lnTo>
                    <a:pt x="127" y="1307"/>
                  </a:lnTo>
                  <a:lnTo>
                    <a:pt x="127" y="1312"/>
                  </a:lnTo>
                  <a:lnTo>
                    <a:pt x="127" y="1315"/>
                  </a:lnTo>
                  <a:lnTo>
                    <a:pt x="127" y="1320"/>
                  </a:lnTo>
                  <a:lnTo>
                    <a:pt x="127" y="1323"/>
                  </a:lnTo>
                  <a:lnTo>
                    <a:pt x="127" y="1326"/>
                  </a:lnTo>
                  <a:lnTo>
                    <a:pt x="126" y="1330"/>
                  </a:lnTo>
                  <a:lnTo>
                    <a:pt x="126" y="1334"/>
                  </a:lnTo>
                  <a:lnTo>
                    <a:pt x="124" y="1339"/>
                  </a:lnTo>
                  <a:lnTo>
                    <a:pt x="124" y="1342"/>
                  </a:lnTo>
                  <a:lnTo>
                    <a:pt x="123" y="1346"/>
                  </a:lnTo>
                  <a:lnTo>
                    <a:pt x="123" y="1350"/>
                  </a:lnTo>
                  <a:lnTo>
                    <a:pt x="119" y="1347"/>
                  </a:lnTo>
                  <a:lnTo>
                    <a:pt x="116" y="1347"/>
                  </a:lnTo>
                  <a:lnTo>
                    <a:pt x="111" y="1346"/>
                  </a:lnTo>
                  <a:lnTo>
                    <a:pt x="107" y="1345"/>
                  </a:lnTo>
                  <a:lnTo>
                    <a:pt x="102" y="1344"/>
                  </a:lnTo>
                  <a:lnTo>
                    <a:pt x="99" y="1344"/>
                  </a:lnTo>
                  <a:lnTo>
                    <a:pt x="95" y="1344"/>
                  </a:lnTo>
                  <a:lnTo>
                    <a:pt x="92" y="1344"/>
                  </a:lnTo>
                  <a:lnTo>
                    <a:pt x="91" y="1340"/>
                  </a:lnTo>
                  <a:lnTo>
                    <a:pt x="90" y="1336"/>
                  </a:lnTo>
                  <a:lnTo>
                    <a:pt x="89" y="1332"/>
                  </a:lnTo>
                  <a:lnTo>
                    <a:pt x="88" y="1329"/>
                  </a:lnTo>
                  <a:lnTo>
                    <a:pt x="87" y="1324"/>
                  </a:lnTo>
                  <a:lnTo>
                    <a:pt x="85" y="1321"/>
                  </a:lnTo>
                  <a:lnTo>
                    <a:pt x="84" y="1317"/>
                  </a:lnTo>
                  <a:lnTo>
                    <a:pt x="83" y="1314"/>
                  </a:lnTo>
                  <a:lnTo>
                    <a:pt x="82" y="1310"/>
                  </a:lnTo>
                  <a:lnTo>
                    <a:pt x="81" y="1306"/>
                  </a:lnTo>
                  <a:lnTo>
                    <a:pt x="80" y="1302"/>
                  </a:lnTo>
                  <a:lnTo>
                    <a:pt x="79" y="1298"/>
                  </a:lnTo>
                  <a:lnTo>
                    <a:pt x="77" y="1292"/>
                  </a:lnTo>
                  <a:lnTo>
                    <a:pt x="74" y="1285"/>
                  </a:lnTo>
                  <a:lnTo>
                    <a:pt x="72" y="1281"/>
                  </a:lnTo>
                  <a:lnTo>
                    <a:pt x="71" y="1277"/>
                  </a:lnTo>
                  <a:lnTo>
                    <a:pt x="70" y="1274"/>
                  </a:lnTo>
                  <a:lnTo>
                    <a:pt x="69" y="1271"/>
                  </a:lnTo>
                  <a:lnTo>
                    <a:pt x="67" y="1266"/>
                  </a:lnTo>
                  <a:lnTo>
                    <a:pt x="65" y="1263"/>
                  </a:lnTo>
                  <a:lnTo>
                    <a:pt x="64" y="1260"/>
                  </a:lnTo>
                  <a:lnTo>
                    <a:pt x="64" y="1256"/>
                  </a:lnTo>
                  <a:lnTo>
                    <a:pt x="61" y="1248"/>
                  </a:lnTo>
                  <a:lnTo>
                    <a:pt x="58" y="1242"/>
                  </a:lnTo>
                  <a:lnTo>
                    <a:pt x="55" y="1235"/>
                  </a:lnTo>
                  <a:lnTo>
                    <a:pt x="52" y="1228"/>
                  </a:lnTo>
                  <a:lnTo>
                    <a:pt x="51" y="1224"/>
                  </a:lnTo>
                  <a:lnTo>
                    <a:pt x="49" y="1221"/>
                  </a:lnTo>
                  <a:lnTo>
                    <a:pt x="48" y="1217"/>
                  </a:lnTo>
                  <a:lnTo>
                    <a:pt x="45" y="1214"/>
                  </a:lnTo>
                  <a:lnTo>
                    <a:pt x="43" y="1206"/>
                  </a:lnTo>
                  <a:lnTo>
                    <a:pt x="40" y="1199"/>
                  </a:lnTo>
                  <a:lnTo>
                    <a:pt x="36" y="1193"/>
                  </a:lnTo>
                  <a:lnTo>
                    <a:pt x="33" y="1186"/>
                  </a:lnTo>
                  <a:lnTo>
                    <a:pt x="30" y="1179"/>
                  </a:lnTo>
                  <a:lnTo>
                    <a:pt x="26" y="1173"/>
                  </a:lnTo>
                  <a:lnTo>
                    <a:pt x="25" y="1168"/>
                  </a:lnTo>
                  <a:lnTo>
                    <a:pt x="23" y="1165"/>
                  </a:lnTo>
                  <a:lnTo>
                    <a:pt x="21" y="1162"/>
                  </a:lnTo>
                  <a:lnTo>
                    <a:pt x="20" y="1158"/>
                  </a:lnTo>
                  <a:lnTo>
                    <a:pt x="16" y="1150"/>
                  </a:lnTo>
                  <a:lnTo>
                    <a:pt x="13" y="1144"/>
                  </a:lnTo>
                  <a:lnTo>
                    <a:pt x="10" y="1137"/>
                  </a:lnTo>
                  <a:lnTo>
                    <a:pt x="6" y="1130"/>
                  </a:lnTo>
                  <a:lnTo>
                    <a:pt x="3" y="1123"/>
                  </a:lnTo>
                  <a:lnTo>
                    <a:pt x="0" y="1116"/>
                  </a:lnTo>
                  <a:lnTo>
                    <a:pt x="1" y="1109"/>
                  </a:lnTo>
                  <a:lnTo>
                    <a:pt x="3" y="1105"/>
                  </a:lnTo>
                  <a:lnTo>
                    <a:pt x="5" y="1100"/>
                  </a:lnTo>
                  <a:lnTo>
                    <a:pt x="8" y="1096"/>
                  </a:lnTo>
                  <a:lnTo>
                    <a:pt x="11" y="1091"/>
                  </a:lnTo>
                  <a:lnTo>
                    <a:pt x="14" y="1089"/>
                  </a:lnTo>
                  <a:lnTo>
                    <a:pt x="19" y="1087"/>
                  </a:lnTo>
                  <a:lnTo>
                    <a:pt x="22" y="1086"/>
                  </a:lnTo>
                  <a:lnTo>
                    <a:pt x="26" y="1084"/>
                  </a:lnTo>
                  <a:lnTo>
                    <a:pt x="31" y="1081"/>
                  </a:lnTo>
                  <a:lnTo>
                    <a:pt x="35" y="1080"/>
                  </a:lnTo>
                  <a:lnTo>
                    <a:pt x="41" y="1080"/>
                  </a:lnTo>
                  <a:lnTo>
                    <a:pt x="45" y="1079"/>
                  </a:lnTo>
                  <a:lnTo>
                    <a:pt x="51" y="1079"/>
                  </a:lnTo>
                  <a:lnTo>
                    <a:pt x="57" y="1079"/>
                  </a:lnTo>
                  <a:lnTo>
                    <a:pt x="62" y="1080"/>
                  </a:lnTo>
                  <a:lnTo>
                    <a:pt x="68" y="1080"/>
                  </a:lnTo>
                  <a:lnTo>
                    <a:pt x="73" y="1080"/>
                  </a:lnTo>
                  <a:lnTo>
                    <a:pt x="78" y="1080"/>
                  </a:lnTo>
                  <a:lnTo>
                    <a:pt x="84" y="1081"/>
                  </a:lnTo>
                  <a:lnTo>
                    <a:pt x="89" y="1081"/>
                  </a:lnTo>
                  <a:lnTo>
                    <a:pt x="95" y="1083"/>
                  </a:lnTo>
                  <a:lnTo>
                    <a:pt x="101" y="1083"/>
                  </a:lnTo>
                  <a:lnTo>
                    <a:pt x="107" y="1083"/>
                  </a:lnTo>
                  <a:lnTo>
                    <a:pt x="112" y="1083"/>
                  </a:lnTo>
                  <a:lnTo>
                    <a:pt x="117" y="1083"/>
                  </a:lnTo>
                  <a:lnTo>
                    <a:pt x="122" y="1081"/>
                  </a:lnTo>
                  <a:lnTo>
                    <a:pt x="128" y="1081"/>
                  </a:lnTo>
                  <a:lnTo>
                    <a:pt x="132" y="1080"/>
                  </a:lnTo>
                  <a:lnTo>
                    <a:pt x="138" y="1079"/>
                  </a:lnTo>
                  <a:lnTo>
                    <a:pt x="142" y="1078"/>
                  </a:lnTo>
                  <a:lnTo>
                    <a:pt x="147" y="1077"/>
                  </a:lnTo>
                  <a:lnTo>
                    <a:pt x="151" y="1076"/>
                  </a:lnTo>
                  <a:lnTo>
                    <a:pt x="157" y="1075"/>
                  </a:lnTo>
                  <a:lnTo>
                    <a:pt x="161" y="1074"/>
                  </a:lnTo>
                  <a:lnTo>
                    <a:pt x="167" y="1074"/>
                  </a:lnTo>
                  <a:lnTo>
                    <a:pt x="171" y="1073"/>
                  </a:lnTo>
                  <a:lnTo>
                    <a:pt x="177" y="1071"/>
                  </a:lnTo>
                  <a:lnTo>
                    <a:pt x="181" y="1070"/>
                  </a:lnTo>
                  <a:lnTo>
                    <a:pt x="187" y="1069"/>
                  </a:lnTo>
                  <a:lnTo>
                    <a:pt x="192" y="1068"/>
                  </a:lnTo>
                  <a:lnTo>
                    <a:pt x="198" y="1066"/>
                  </a:lnTo>
                  <a:lnTo>
                    <a:pt x="202" y="1065"/>
                  </a:lnTo>
                  <a:lnTo>
                    <a:pt x="208" y="1064"/>
                  </a:lnTo>
                  <a:lnTo>
                    <a:pt x="213" y="1061"/>
                  </a:lnTo>
                  <a:lnTo>
                    <a:pt x="219" y="1059"/>
                  </a:lnTo>
                  <a:lnTo>
                    <a:pt x="225" y="1058"/>
                  </a:lnTo>
                  <a:lnTo>
                    <a:pt x="230" y="1057"/>
                  </a:lnTo>
                  <a:lnTo>
                    <a:pt x="235" y="1054"/>
                  </a:lnTo>
                  <a:lnTo>
                    <a:pt x="240" y="1051"/>
                  </a:lnTo>
                  <a:lnTo>
                    <a:pt x="245" y="1049"/>
                  </a:lnTo>
                  <a:lnTo>
                    <a:pt x="250" y="1047"/>
                  </a:lnTo>
                  <a:lnTo>
                    <a:pt x="255" y="1045"/>
                  </a:lnTo>
                  <a:lnTo>
                    <a:pt x="261" y="1042"/>
                  </a:lnTo>
                  <a:lnTo>
                    <a:pt x="266" y="1039"/>
                  </a:lnTo>
                  <a:lnTo>
                    <a:pt x="271" y="1037"/>
                  </a:lnTo>
                  <a:lnTo>
                    <a:pt x="276" y="1034"/>
                  </a:lnTo>
                  <a:lnTo>
                    <a:pt x="281" y="1031"/>
                  </a:lnTo>
                  <a:lnTo>
                    <a:pt x="287" y="1029"/>
                  </a:lnTo>
                  <a:lnTo>
                    <a:pt x="291" y="1026"/>
                  </a:lnTo>
                  <a:lnTo>
                    <a:pt x="296" y="1022"/>
                  </a:lnTo>
                  <a:lnTo>
                    <a:pt x="303" y="1020"/>
                  </a:lnTo>
                  <a:lnTo>
                    <a:pt x="307" y="1017"/>
                  </a:lnTo>
                  <a:lnTo>
                    <a:pt x="313" y="1015"/>
                  </a:lnTo>
                  <a:lnTo>
                    <a:pt x="317" y="1010"/>
                  </a:lnTo>
                  <a:lnTo>
                    <a:pt x="323" y="1007"/>
                  </a:lnTo>
                  <a:lnTo>
                    <a:pt x="327" y="1004"/>
                  </a:lnTo>
                  <a:lnTo>
                    <a:pt x="331" y="1000"/>
                  </a:lnTo>
                  <a:lnTo>
                    <a:pt x="337" y="996"/>
                  </a:lnTo>
                  <a:lnTo>
                    <a:pt x="341" y="992"/>
                  </a:lnTo>
                  <a:lnTo>
                    <a:pt x="346" y="989"/>
                  </a:lnTo>
                  <a:lnTo>
                    <a:pt x="350" y="986"/>
                  </a:lnTo>
                  <a:lnTo>
                    <a:pt x="356" y="981"/>
                  </a:lnTo>
                  <a:lnTo>
                    <a:pt x="360" y="978"/>
                  </a:lnTo>
                  <a:lnTo>
                    <a:pt x="365" y="973"/>
                  </a:lnTo>
                  <a:lnTo>
                    <a:pt x="369" y="970"/>
                  </a:lnTo>
                  <a:lnTo>
                    <a:pt x="374" y="966"/>
                  </a:lnTo>
                  <a:lnTo>
                    <a:pt x="378" y="961"/>
                  </a:lnTo>
                  <a:lnTo>
                    <a:pt x="383" y="958"/>
                  </a:lnTo>
                  <a:lnTo>
                    <a:pt x="388" y="953"/>
                  </a:lnTo>
                  <a:lnTo>
                    <a:pt x="392" y="949"/>
                  </a:lnTo>
                  <a:lnTo>
                    <a:pt x="396" y="945"/>
                  </a:lnTo>
                  <a:lnTo>
                    <a:pt x="399" y="940"/>
                  </a:lnTo>
                  <a:lnTo>
                    <a:pt x="404" y="936"/>
                  </a:lnTo>
                  <a:lnTo>
                    <a:pt x="408" y="931"/>
                  </a:lnTo>
                  <a:lnTo>
                    <a:pt x="412" y="928"/>
                  </a:lnTo>
                  <a:lnTo>
                    <a:pt x="416" y="923"/>
                  </a:lnTo>
                  <a:lnTo>
                    <a:pt x="421" y="919"/>
                  </a:lnTo>
                  <a:lnTo>
                    <a:pt x="423" y="914"/>
                  </a:lnTo>
                  <a:lnTo>
                    <a:pt x="427" y="910"/>
                  </a:lnTo>
                  <a:lnTo>
                    <a:pt x="432" y="906"/>
                  </a:lnTo>
                  <a:lnTo>
                    <a:pt x="435" y="900"/>
                  </a:lnTo>
                  <a:lnTo>
                    <a:pt x="438" y="896"/>
                  </a:lnTo>
                  <a:lnTo>
                    <a:pt x="442" y="891"/>
                  </a:lnTo>
                  <a:lnTo>
                    <a:pt x="445" y="887"/>
                  </a:lnTo>
                  <a:lnTo>
                    <a:pt x="448" y="882"/>
                  </a:lnTo>
                  <a:lnTo>
                    <a:pt x="526" y="891"/>
                  </a:lnTo>
                  <a:lnTo>
                    <a:pt x="530" y="888"/>
                  </a:lnTo>
                  <a:lnTo>
                    <a:pt x="533" y="881"/>
                  </a:lnTo>
                  <a:lnTo>
                    <a:pt x="535" y="878"/>
                  </a:lnTo>
                  <a:lnTo>
                    <a:pt x="537" y="874"/>
                  </a:lnTo>
                  <a:lnTo>
                    <a:pt x="541" y="871"/>
                  </a:lnTo>
                  <a:lnTo>
                    <a:pt x="543" y="868"/>
                  </a:lnTo>
                  <a:lnTo>
                    <a:pt x="545" y="863"/>
                  </a:lnTo>
                  <a:lnTo>
                    <a:pt x="547" y="860"/>
                  </a:lnTo>
                  <a:lnTo>
                    <a:pt x="550" y="857"/>
                  </a:lnTo>
                  <a:lnTo>
                    <a:pt x="553" y="854"/>
                  </a:lnTo>
                  <a:lnTo>
                    <a:pt x="556" y="851"/>
                  </a:lnTo>
                  <a:lnTo>
                    <a:pt x="560" y="849"/>
                  </a:lnTo>
                  <a:lnTo>
                    <a:pt x="552" y="845"/>
                  </a:lnTo>
                  <a:lnTo>
                    <a:pt x="545" y="843"/>
                  </a:lnTo>
                  <a:lnTo>
                    <a:pt x="537" y="840"/>
                  </a:lnTo>
                  <a:lnTo>
                    <a:pt x="530" y="838"/>
                  </a:lnTo>
                  <a:lnTo>
                    <a:pt x="522" y="834"/>
                  </a:lnTo>
                  <a:lnTo>
                    <a:pt x="515" y="831"/>
                  </a:lnTo>
                  <a:lnTo>
                    <a:pt x="507" y="828"/>
                  </a:lnTo>
                  <a:lnTo>
                    <a:pt x="501" y="824"/>
                  </a:lnTo>
                  <a:lnTo>
                    <a:pt x="492" y="821"/>
                  </a:lnTo>
                  <a:lnTo>
                    <a:pt x="485" y="817"/>
                  </a:lnTo>
                  <a:lnTo>
                    <a:pt x="477" y="813"/>
                  </a:lnTo>
                  <a:lnTo>
                    <a:pt x="471" y="810"/>
                  </a:lnTo>
                  <a:lnTo>
                    <a:pt x="464" y="805"/>
                  </a:lnTo>
                  <a:lnTo>
                    <a:pt x="456" y="802"/>
                  </a:lnTo>
                  <a:lnTo>
                    <a:pt x="448" y="798"/>
                  </a:lnTo>
                  <a:lnTo>
                    <a:pt x="443" y="794"/>
                  </a:lnTo>
                  <a:lnTo>
                    <a:pt x="435" y="790"/>
                  </a:lnTo>
                  <a:lnTo>
                    <a:pt x="428" y="784"/>
                  </a:lnTo>
                  <a:lnTo>
                    <a:pt x="421" y="780"/>
                  </a:lnTo>
                  <a:lnTo>
                    <a:pt x="414" y="776"/>
                  </a:lnTo>
                  <a:lnTo>
                    <a:pt x="407" y="771"/>
                  </a:lnTo>
                  <a:lnTo>
                    <a:pt x="400" y="766"/>
                  </a:lnTo>
                  <a:lnTo>
                    <a:pt x="393" y="762"/>
                  </a:lnTo>
                  <a:lnTo>
                    <a:pt x="387" y="758"/>
                  </a:lnTo>
                  <a:lnTo>
                    <a:pt x="380" y="751"/>
                  </a:lnTo>
                  <a:lnTo>
                    <a:pt x="374" y="746"/>
                  </a:lnTo>
                  <a:lnTo>
                    <a:pt x="367" y="741"/>
                  </a:lnTo>
                  <a:lnTo>
                    <a:pt x="360" y="736"/>
                  </a:lnTo>
                  <a:lnTo>
                    <a:pt x="355" y="730"/>
                  </a:lnTo>
                  <a:lnTo>
                    <a:pt x="349" y="725"/>
                  </a:lnTo>
                  <a:lnTo>
                    <a:pt x="343" y="720"/>
                  </a:lnTo>
                  <a:lnTo>
                    <a:pt x="337" y="714"/>
                  </a:lnTo>
                  <a:lnTo>
                    <a:pt x="331" y="707"/>
                  </a:lnTo>
                  <a:lnTo>
                    <a:pt x="326" y="702"/>
                  </a:lnTo>
                  <a:lnTo>
                    <a:pt x="319" y="696"/>
                  </a:lnTo>
                  <a:lnTo>
                    <a:pt x="314" y="690"/>
                  </a:lnTo>
                  <a:lnTo>
                    <a:pt x="308" y="683"/>
                  </a:lnTo>
                  <a:lnTo>
                    <a:pt x="303" y="677"/>
                  </a:lnTo>
                  <a:lnTo>
                    <a:pt x="298" y="672"/>
                  </a:lnTo>
                  <a:lnTo>
                    <a:pt x="294" y="665"/>
                  </a:lnTo>
                  <a:lnTo>
                    <a:pt x="287" y="658"/>
                  </a:lnTo>
                  <a:lnTo>
                    <a:pt x="282" y="653"/>
                  </a:lnTo>
                  <a:lnTo>
                    <a:pt x="277" y="646"/>
                  </a:lnTo>
                  <a:lnTo>
                    <a:pt x="274" y="640"/>
                  </a:lnTo>
                  <a:lnTo>
                    <a:pt x="269" y="633"/>
                  </a:lnTo>
                  <a:lnTo>
                    <a:pt x="265" y="626"/>
                  </a:lnTo>
                  <a:lnTo>
                    <a:pt x="261" y="620"/>
                  </a:lnTo>
                  <a:lnTo>
                    <a:pt x="258" y="613"/>
                  </a:lnTo>
                  <a:lnTo>
                    <a:pt x="254" y="606"/>
                  </a:lnTo>
                  <a:lnTo>
                    <a:pt x="250" y="598"/>
                  </a:lnTo>
                  <a:lnTo>
                    <a:pt x="246" y="592"/>
                  </a:lnTo>
                  <a:lnTo>
                    <a:pt x="242" y="585"/>
                  </a:lnTo>
                  <a:lnTo>
                    <a:pt x="239" y="577"/>
                  </a:lnTo>
                  <a:lnTo>
                    <a:pt x="237" y="571"/>
                  </a:lnTo>
                  <a:lnTo>
                    <a:pt x="233" y="563"/>
                  </a:lnTo>
                  <a:lnTo>
                    <a:pt x="231" y="556"/>
                  </a:lnTo>
                  <a:lnTo>
                    <a:pt x="229" y="548"/>
                  </a:lnTo>
                  <a:lnTo>
                    <a:pt x="226" y="542"/>
                  </a:lnTo>
                  <a:lnTo>
                    <a:pt x="225" y="534"/>
                  </a:lnTo>
                  <a:lnTo>
                    <a:pt x="222" y="527"/>
                  </a:lnTo>
                  <a:lnTo>
                    <a:pt x="221" y="519"/>
                  </a:lnTo>
                  <a:lnTo>
                    <a:pt x="219" y="512"/>
                  </a:lnTo>
                  <a:lnTo>
                    <a:pt x="218" y="505"/>
                  </a:lnTo>
                  <a:lnTo>
                    <a:pt x="218" y="497"/>
                  </a:lnTo>
                  <a:lnTo>
                    <a:pt x="217" y="489"/>
                  </a:lnTo>
                  <a:lnTo>
                    <a:pt x="217" y="484"/>
                  </a:lnTo>
                  <a:lnTo>
                    <a:pt x="215" y="477"/>
                  </a:lnTo>
                  <a:lnTo>
                    <a:pt x="215" y="470"/>
                  </a:lnTo>
                  <a:lnTo>
                    <a:pt x="213" y="465"/>
                  </a:lnTo>
                  <a:lnTo>
                    <a:pt x="213" y="458"/>
                  </a:lnTo>
                  <a:lnTo>
                    <a:pt x="213" y="451"/>
                  </a:lnTo>
                  <a:lnTo>
                    <a:pt x="213" y="445"/>
                  </a:lnTo>
                  <a:lnTo>
                    <a:pt x="212" y="438"/>
                  </a:lnTo>
                  <a:lnTo>
                    <a:pt x="212" y="431"/>
                  </a:lnTo>
                  <a:lnTo>
                    <a:pt x="212" y="425"/>
                  </a:lnTo>
                  <a:lnTo>
                    <a:pt x="212" y="419"/>
                  </a:lnTo>
                  <a:lnTo>
                    <a:pt x="212" y="411"/>
                  </a:lnTo>
                  <a:lnTo>
                    <a:pt x="212" y="405"/>
                  </a:lnTo>
                  <a:lnTo>
                    <a:pt x="212" y="398"/>
                  </a:lnTo>
                  <a:lnTo>
                    <a:pt x="213" y="392"/>
                  </a:lnTo>
                  <a:lnTo>
                    <a:pt x="213" y="386"/>
                  </a:lnTo>
                  <a:lnTo>
                    <a:pt x="213" y="379"/>
                  </a:lnTo>
                  <a:lnTo>
                    <a:pt x="213" y="372"/>
                  </a:lnTo>
                  <a:lnTo>
                    <a:pt x="215" y="366"/>
                  </a:lnTo>
                  <a:lnTo>
                    <a:pt x="215" y="358"/>
                  </a:lnTo>
                  <a:lnTo>
                    <a:pt x="216" y="352"/>
                  </a:lnTo>
                  <a:lnTo>
                    <a:pt x="217" y="345"/>
                  </a:lnTo>
                  <a:lnTo>
                    <a:pt x="218" y="339"/>
                  </a:lnTo>
                  <a:lnTo>
                    <a:pt x="218" y="332"/>
                  </a:lnTo>
                  <a:lnTo>
                    <a:pt x="219" y="326"/>
                  </a:lnTo>
                  <a:lnTo>
                    <a:pt x="220" y="319"/>
                  </a:lnTo>
                  <a:lnTo>
                    <a:pt x="221" y="312"/>
                  </a:lnTo>
                  <a:lnTo>
                    <a:pt x="222" y="307"/>
                  </a:lnTo>
                  <a:lnTo>
                    <a:pt x="225" y="300"/>
                  </a:lnTo>
                  <a:lnTo>
                    <a:pt x="226" y="293"/>
                  </a:lnTo>
                  <a:lnTo>
                    <a:pt x="228" y="287"/>
                  </a:lnTo>
                  <a:lnTo>
                    <a:pt x="229" y="281"/>
                  </a:lnTo>
                  <a:lnTo>
                    <a:pt x="230" y="274"/>
                  </a:lnTo>
                  <a:lnTo>
                    <a:pt x="231" y="268"/>
                  </a:lnTo>
                  <a:lnTo>
                    <a:pt x="233" y="261"/>
                  </a:lnTo>
                  <a:lnTo>
                    <a:pt x="236" y="254"/>
                  </a:lnTo>
                  <a:lnTo>
                    <a:pt x="237" y="249"/>
                  </a:lnTo>
                  <a:lnTo>
                    <a:pt x="239" y="242"/>
                  </a:lnTo>
                  <a:lnTo>
                    <a:pt x="241" y="237"/>
                  </a:lnTo>
                  <a:lnTo>
                    <a:pt x="244" y="230"/>
                  </a:lnTo>
                  <a:lnTo>
                    <a:pt x="245" y="223"/>
                  </a:lnTo>
                  <a:lnTo>
                    <a:pt x="247" y="218"/>
                  </a:lnTo>
                  <a:lnTo>
                    <a:pt x="250" y="211"/>
                  </a:lnTo>
                  <a:lnTo>
                    <a:pt x="251" y="205"/>
                  </a:lnTo>
                  <a:lnTo>
                    <a:pt x="255" y="200"/>
                  </a:lnTo>
                  <a:lnTo>
                    <a:pt x="257" y="194"/>
                  </a:lnTo>
                  <a:lnTo>
                    <a:pt x="260" y="188"/>
                  </a:lnTo>
                  <a:lnTo>
                    <a:pt x="262" y="182"/>
                  </a:lnTo>
                  <a:lnTo>
                    <a:pt x="266" y="175"/>
                  </a:lnTo>
                  <a:lnTo>
                    <a:pt x="268" y="170"/>
                  </a:lnTo>
                  <a:lnTo>
                    <a:pt x="271" y="164"/>
                  </a:lnTo>
                  <a:lnTo>
                    <a:pt x="274" y="159"/>
                  </a:lnTo>
                  <a:lnTo>
                    <a:pt x="277" y="153"/>
                  </a:lnTo>
                  <a:lnTo>
                    <a:pt x="280" y="148"/>
                  </a:lnTo>
                  <a:lnTo>
                    <a:pt x="284" y="142"/>
                  </a:lnTo>
                  <a:lnTo>
                    <a:pt x="287" y="136"/>
                  </a:lnTo>
                  <a:lnTo>
                    <a:pt x="290" y="131"/>
                  </a:lnTo>
                  <a:lnTo>
                    <a:pt x="294" y="126"/>
                  </a:lnTo>
                  <a:lnTo>
                    <a:pt x="298" y="121"/>
                  </a:lnTo>
                  <a:lnTo>
                    <a:pt x="301" y="115"/>
                  </a:lnTo>
                  <a:lnTo>
                    <a:pt x="306" y="111"/>
                  </a:lnTo>
                  <a:lnTo>
                    <a:pt x="309" y="105"/>
                  </a:lnTo>
                  <a:lnTo>
                    <a:pt x="314" y="102"/>
                  </a:lnTo>
                  <a:lnTo>
                    <a:pt x="316" y="98"/>
                  </a:lnTo>
                  <a:lnTo>
                    <a:pt x="319" y="94"/>
                  </a:lnTo>
                  <a:lnTo>
                    <a:pt x="323" y="91"/>
                  </a:lnTo>
                  <a:lnTo>
                    <a:pt x="326" y="88"/>
                  </a:lnTo>
                  <a:lnTo>
                    <a:pt x="328" y="83"/>
                  </a:lnTo>
                  <a:lnTo>
                    <a:pt x="331" y="80"/>
                  </a:lnTo>
                  <a:lnTo>
                    <a:pt x="334" y="76"/>
                  </a:lnTo>
                  <a:lnTo>
                    <a:pt x="337" y="73"/>
                  </a:lnTo>
                  <a:lnTo>
                    <a:pt x="339" y="69"/>
                  </a:lnTo>
                  <a:lnTo>
                    <a:pt x="343" y="65"/>
                  </a:lnTo>
                  <a:lnTo>
                    <a:pt x="346" y="62"/>
                  </a:lnTo>
                  <a:lnTo>
                    <a:pt x="349" y="59"/>
                  </a:lnTo>
                  <a:lnTo>
                    <a:pt x="356" y="51"/>
                  </a:lnTo>
                  <a:lnTo>
                    <a:pt x="364" y="44"/>
                  </a:lnTo>
                  <a:lnTo>
                    <a:pt x="369" y="37"/>
                  </a:lnTo>
                  <a:lnTo>
                    <a:pt x="376" y="31"/>
                  </a:lnTo>
                  <a:lnTo>
                    <a:pt x="379" y="27"/>
                  </a:lnTo>
                  <a:lnTo>
                    <a:pt x="383" y="25"/>
                  </a:lnTo>
                  <a:lnTo>
                    <a:pt x="386" y="22"/>
                  </a:lnTo>
                  <a:lnTo>
                    <a:pt x="390" y="18"/>
                  </a:lnTo>
                  <a:lnTo>
                    <a:pt x="397" y="13"/>
                  </a:lnTo>
                  <a:lnTo>
                    <a:pt x="404" y="7"/>
                  </a:lnTo>
                  <a:lnTo>
                    <a:pt x="407" y="5"/>
                  </a:lnTo>
                  <a:lnTo>
                    <a:pt x="412" y="3"/>
                  </a:lnTo>
                  <a:lnTo>
                    <a:pt x="415" y="1"/>
                  </a:lnTo>
                  <a:lnTo>
                    <a:pt x="419" y="0"/>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0" name="Freeform 17"/>
            <p:cNvSpPr>
              <a:spLocks/>
            </p:cNvSpPr>
            <p:nvPr/>
          </p:nvSpPr>
          <p:spPr bwMode="auto">
            <a:xfrm>
              <a:off x="1080" y="1744"/>
              <a:ext cx="553" cy="727"/>
            </a:xfrm>
            <a:custGeom>
              <a:avLst/>
              <a:gdLst>
                <a:gd name="T0" fmla="*/ 332 w 1105"/>
                <a:gd name="T1" fmla="*/ 0 h 1455"/>
                <a:gd name="T2" fmla="*/ 445 w 1105"/>
                <a:gd name="T3" fmla="*/ 20 h 1455"/>
                <a:gd name="T4" fmla="*/ 552 w 1105"/>
                <a:gd name="T5" fmla="*/ 67 h 1455"/>
                <a:gd name="T6" fmla="*/ 640 w 1105"/>
                <a:gd name="T7" fmla="*/ 141 h 1455"/>
                <a:gd name="T8" fmla="*/ 692 w 1105"/>
                <a:gd name="T9" fmla="*/ 210 h 1455"/>
                <a:gd name="T10" fmla="*/ 738 w 1105"/>
                <a:gd name="T11" fmla="*/ 278 h 1455"/>
                <a:gd name="T12" fmla="*/ 766 w 1105"/>
                <a:gd name="T13" fmla="*/ 343 h 1455"/>
                <a:gd name="T14" fmla="*/ 777 w 1105"/>
                <a:gd name="T15" fmla="*/ 406 h 1455"/>
                <a:gd name="T16" fmla="*/ 843 w 1105"/>
                <a:gd name="T17" fmla="*/ 438 h 1455"/>
                <a:gd name="T18" fmla="*/ 921 w 1105"/>
                <a:gd name="T19" fmla="*/ 459 h 1455"/>
                <a:gd name="T20" fmla="*/ 956 w 1105"/>
                <a:gd name="T21" fmla="*/ 539 h 1455"/>
                <a:gd name="T22" fmla="*/ 1026 w 1105"/>
                <a:gd name="T23" fmla="*/ 608 h 1455"/>
                <a:gd name="T24" fmla="*/ 1079 w 1105"/>
                <a:gd name="T25" fmla="*/ 655 h 1455"/>
                <a:gd name="T26" fmla="*/ 1098 w 1105"/>
                <a:gd name="T27" fmla="*/ 770 h 1455"/>
                <a:gd name="T28" fmla="*/ 1104 w 1105"/>
                <a:gd name="T29" fmla="*/ 915 h 1455"/>
                <a:gd name="T30" fmla="*/ 1084 w 1105"/>
                <a:gd name="T31" fmla="*/ 1034 h 1455"/>
                <a:gd name="T32" fmla="*/ 1033 w 1105"/>
                <a:gd name="T33" fmla="*/ 1073 h 1455"/>
                <a:gd name="T34" fmla="*/ 975 w 1105"/>
                <a:gd name="T35" fmla="*/ 1082 h 1455"/>
                <a:gd name="T36" fmla="*/ 916 w 1105"/>
                <a:gd name="T37" fmla="*/ 1091 h 1455"/>
                <a:gd name="T38" fmla="*/ 858 w 1105"/>
                <a:gd name="T39" fmla="*/ 1104 h 1455"/>
                <a:gd name="T40" fmla="*/ 804 w 1105"/>
                <a:gd name="T41" fmla="*/ 1155 h 1455"/>
                <a:gd name="T42" fmla="*/ 776 w 1105"/>
                <a:gd name="T43" fmla="*/ 1250 h 1455"/>
                <a:gd name="T44" fmla="*/ 703 w 1105"/>
                <a:gd name="T45" fmla="*/ 1268 h 1455"/>
                <a:gd name="T46" fmla="*/ 664 w 1105"/>
                <a:gd name="T47" fmla="*/ 1306 h 1455"/>
                <a:gd name="T48" fmla="*/ 643 w 1105"/>
                <a:gd name="T49" fmla="*/ 1368 h 1455"/>
                <a:gd name="T50" fmla="*/ 604 w 1105"/>
                <a:gd name="T51" fmla="*/ 1436 h 1455"/>
                <a:gd name="T52" fmla="*/ 542 w 1105"/>
                <a:gd name="T53" fmla="*/ 1445 h 1455"/>
                <a:gd name="T54" fmla="*/ 453 w 1105"/>
                <a:gd name="T55" fmla="*/ 1401 h 1455"/>
                <a:gd name="T56" fmla="*/ 471 w 1105"/>
                <a:gd name="T57" fmla="*/ 1368 h 1455"/>
                <a:gd name="T58" fmla="*/ 537 w 1105"/>
                <a:gd name="T59" fmla="*/ 1392 h 1455"/>
                <a:gd name="T60" fmla="*/ 592 w 1105"/>
                <a:gd name="T61" fmla="*/ 1355 h 1455"/>
                <a:gd name="T62" fmla="*/ 643 w 1105"/>
                <a:gd name="T63" fmla="*/ 1254 h 1455"/>
                <a:gd name="T64" fmla="*/ 800 w 1105"/>
                <a:gd name="T65" fmla="*/ 1081 h 1455"/>
                <a:gd name="T66" fmla="*/ 866 w 1105"/>
                <a:gd name="T67" fmla="*/ 1065 h 1455"/>
                <a:gd name="T68" fmla="*/ 943 w 1105"/>
                <a:gd name="T69" fmla="*/ 1054 h 1455"/>
                <a:gd name="T70" fmla="*/ 1015 w 1105"/>
                <a:gd name="T71" fmla="*/ 1041 h 1455"/>
                <a:gd name="T72" fmla="*/ 1066 w 1105"/>
                <a:gd name="T73" fmla="*/ 1010 h 1455"/>
                <a:gd name="T74" fmla="*/ 1065 w 1105"/>
                <a:gd name="T75" fmla="*/ 948 h 1455"/>
                <a:gd name="T76" fmla="*/ 1059 w 1105"/>
                <a:gd name="T77" fmla="*/ 887 h 1455"/>
                <a:gd name="T78" fmla="*/ 1054 w 1105"/>
                <a:gd name="T79" fmla="*/ 826 h 1455"/>
                <a:gd name="T80" fmla="*/ 1052 w 1105"/>
                <a:gd name="T81" fmla="*/ 764 h 1455"/>
                <a:gd name="T82" fmla="*/ 1043 w 1105"/>
                <a:gd name="T83" fmla="*/ 679 h 1455"/>
                <a:gd name="T84" fmla="*/ 987 w 1105"/>
                <a:gd name="T85" fmla="*/ 629 h 1455"/>
                <a:gd name="T86" fmla="*/ 918 w 1105"/>
                <a:gd name="T87" fmla="*/ 581 h 1455"/>
                <a:gd name="T88" fmla="*/ 884 w 1105"/>
                <a:gd name="T89" fmla="*/ 493 h 1455"/>
                <a:gd name="T90" fmla="*/ 807 w 1105"/>
                <a:gd name="T91" fmla="*/ 474 h 1455"/>
                <a:gd name="T92" fmla="*/ 742 w 1105"/>
                <a:gd name="T93" fmla="*/ 455 h 1455"/>
                <a:gd name="T94" fmla="*/ 720 w 1105"/>
                <a:gd name="T95" fmla="*/ 375 h 1455"/>
                <a:gd name="T96" fmla="*/ 676 w 1105"/>
                <a:gd name="T97" fmla="*/ 285 h 1455"/>
                <a:gd name="T98" fmla="*/ 615 w 1105"/>
                <a:gd name="T99" fmla="*/ 199 h 1455"/>
                <a:gd name="T100" fmla="*/ 541 w 1105"/>
                <a:gd name="T101" fmla="*/ 124 h 1455"/>
                <a:gd name="T102" fmla="*/ 459 w 1105"/>
                <a:gd name="T103" fmla="*/ 66 h 1455"/>
                <a:gd name="T104" fmla="*/ 364 w 1105"/>
                <a:gd name="T105" fmla="*/ 43 h 1455"/>
                <a:gd name="T106" fmla="*/ 263 w 1105"/>
                <a:gd name="T107" fmla="*/ 41 h 1455"/>
                <a:gd name="T108" fmla="*/ 168 w 1105"/>
                <a:gd name="T109" fmla="*/ 64 h 1455"/>
                <a:gd name="T110" fmla="*/ 81 w 1105"/>
                <a:gd name="T111" fmla="*/ 112 h 1455"/>
                <a:gd name="T112" fmla="*/ 22 w 1105"/>
                <a:gd name="T113" fmla="*/ 127 h 1455"/>
                <a:gd name="T114" fmla="*/ 53 w 1105"/>
                <a:gd name="T115" fmla="*/ 81 h 1455"/>
                <a:gd name="T116" fmla="*/ 114 w 1105"/>
                <a:gd name="T117" fmla="*/ 45 h 1455"/>
                <a:gd name="T118" fmla="*/ 173 w 1105"/>
                <a:gd name="T119" fmla="*/ 20 h 1455"/>
                <a:gd name="T120" fmla="*/ 230 w 1105"/>
                <a:gd name="T121" fmla="*/ 7 h 1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05"/>
                <a:gd name="T184" fmla="*/ 0 h 1455"/>
                <a:gd name="T185" fmla="*/ 1105 w 1105"/>
                <a:gd name="T186" fmla="*/ 1455 h 1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05" h="1455">
                  <a:moveTo>
                    <a:pt x="230" y="7"/>
                  </a:moveTo>
                  <a:lnTo>
                    <a:pt x="237" y="5"/>
                  </a:lnTo>
                  <a:lnTo>
                    <a:pt x="245" y="5"/>
                  </a:lnTo>
                  <a:lnTo>
                    <a:pt x="251" y="2"/>
                  </a:lnTo>
                  <a:lnTo>
                    <a:pt x="258" y="2"/>
                  </a:lnTo>
                  <a:lnTo>
                    <a:pt x="266" y="1"/>
                  </a:lnTo>
                  <a:lnTo>
                    <a:pt x="272" y="0"/>
                  </a:lnTo>
                  <a:lnTo>
                    <a:pt x="280" y="0"/>
                  </a:lnTo>
                  <a:lnTo>
                    <a:pt x="288" y="0"/>
                  </a:lnTo>
                  <a:lnTo>
                    <a:pt x="295" y="0"/>
                  </a:lnTo>
                  <a:lnTo>
                    <a:pt x="302" y="0"/>
                  </a:lnTo>
                  <a:lnTo>
                    <a:pt x="309" y="0"/>
                  </a:lnTo>
                  <a:lnTo>
                    <a:pt x="317" y="0"/>
                  </a:lnTo>
                  <a:lnTo>
                    <a:pt x="325" y="0"/>
                  </a:lnTo>
                  <a:lnTo>
                    <a:pt x="332" y="0"/>
                  </a:lnTo>
                  <a:lnTo>
                    <a:pt x="340" y="1"/>
                  </a:lnTo>
                  <a:lnTo>
                    <a:pt x="348" y="2"/>
                  </a:lnTo>
                  <a:lnTo>
                    <a:pt x="355" y="2"/>
                  </a:lnTo>
                  <a:lnTo>
                    <a:pt x="363" y="2"/>
                  </a:lnTo>
                  <a:lnTo>
                    <a:pt x="369" y="3"/>
                  </a:lnTo>
                  <a:lnTo>
                    <a:pt x="377" y="6"/>
                  </a:lnTo>
                  <a:lnTo>
                    <a:pt x="385" y="6"/>
                  </a:lnTo>
                  <a:lnTo>
                    <a:pt x="393" y="8"/>
                  </a:lnTo>
                  <a:lnTo>
                    <a:pt x="400" y="9"/>
                  </a:lnTo>
                  <a:lnTo>
                    <a:pt x="408" y="11"/>
                  </a:lnTo>
                  <a:lnTo>
                    <a:pt x="415" y="12"/>
                  </a:lnTo>
                  <a:lnTo>
                    <a:pt x="423" y="15"/>
                  </a:lnTo>
                  <a:lnTo>
                    <a:pt x="430" y="16"/>
                  </a:lnTo>
                  <a:lnTo>
                    <a:pt x="438" y="19"/>
                  </a:lnTo>
                  <a:lnTo>
                    <a:pt x="445" y="20"/>
                  </a:lnTo>
                  <a:lnTo>
                    <a:pt x="453" y="22"/>
                  </a:lnTo>
                  <a:lnTo>
                    <a:pt x="460" y="26"/>
                  </a:lnTo>
                  <a:lnTo>
                    <a:pt x="468" y="29"/>
                  </a:lnTo>
                  <a:lnTo>
                    <a:pt x="475" y="30"/>
                  </a:lnTo>
                  <a:lnTo>
                    <a:pt x="482" y="33"/>
                  </a:lnTo>
                  <a:lnTo>
                    <a:pt x="489" y="36"/>
                  </a:lnTo>
                  <a:lnTo>
                    <a:pt x="496" y="39"/>
                  </a:lnTo>
                  <a:lnTo>
                    <a:pt x="503" y="41"/>
                  </a:lnTo>
                  <a:lnTo>
                    <a:pt x="511" y="45"/>
                  </a:lnTo>
                  <a:lnTo>
                    <a:pt x="517" y="49"/>
                  </a:lnTo>
                  <a:lnTo>
                    <a:pt x="525" y="52"/>
                  </a:lnTo>
                  <a:lnTo>
                    <a:pt x="532" y="56"/>
                  </a:lnTo>
                  <a:lnTo>
                    <a:pt x="538" y="59"/>
                  </a:lnTo>
                  <a:lnTo>
                    <a:pt x="545" y="64"/>
                  </a:lnTo>
                  <a:lnTo>
                    <a:pt x="552" y="67"/>
                  </a:lnTo>
                  <a:lnTo>
                    <a:pt x="557" y="71"/>
                  </a:lnTo>
                  <a:lnTo>
                    <a:pt x="565" y="75"/>
                  </a:lnTo>
                  <a:lnTo>
                    <a:pt x="571" y="80"/>
                  </a:lnTo>
                  <a:lnTo>
                    <a:pt x="578" y="85"/>
                  </a:lnTo>
                  <a:lnTo>
                    <a:pt x="584" y="89"/>
                  </a:lnTo>
                  <a:lnTo>
                    <a:pt x="590" y="94"/>
                  </a:lnTo>
                  <a:lnTo>
                    <a:pt x="596" y="98"/>
                  </a:lnTo>
                  <a:lnTo>
                    <a:pt x="602" y="104"/>
                  </a:lnTo>
                  <a:lnTo>
                    <a:pt x="607" y="108"/>
                  </a:lnTo>
                  <a:lnTo>
                    <a:pt x="613" y="114"/>
                  </a:lnTo>
                  <a:lnTo>
                    <a:pt x="619" y="119"/>
                  </a:lnTo>
                  <a:lnTo>
                    <a:pt x="625" y="125"/>
                  </a:lnTo>
                  <a:lnTo>
                    <a:pt x="630" y="130"/>
                  </a:lnTo>
                  <a:lnTo>
                    <a:pt x="635" y="136"/>
                  </a:lnTo>
                  <a:lnTo>
                    <a:pt x="640" y="141"/>
                  </a:lnTo>
                  <a:lnTo>
                    <a:pt x="645" y="148"/>
                  </a:lnTo>
                  <a:lnTo>
                    <a:pt x="651" y="154"/>
                  </a:lnTo>
                  <a:lnTo>
                    <a:pt x="655" y="159"/>
                  </a:lnTo>
                  <a:lnTo>
                    <a:pt x="660" y="166"/>
                  </a:lnTo>
                  <a:lnTo>
                    <a:pt x="665" y="174"/>
                  </a:lnTo>
                  <a:lnTo>
                    <a:pt x="668" y="177"/>
                  </a:lnTo>
                  <a:lnTo>
                    <a:pt x="670" y="180"/>
                  </a:lnTo>
                  <a:lnTo>
                    <a:pt x="673" y="184"/>
                  </a:lnTo>
                  <a:lnTo>
                    <a:pt x="676" y="188"/>
                  </a:lnTo>
                  <a:lnTo>
                    <a:pt x="679" y="192"/>
                  </a:lnTo>
                  <a:lnTo>
                    <a:pt x="681" y="195"/>
                  </a:lnTo>
                  <a:lnTo>
                    <a:pt x="684" y="199"/>
                  </a:lnTo>
                  <a:lnTo>
                    <a:pt x="688" y="203"/>
                  </a:lnTo>
                  <a:lnTo>
                    <a:pt x="689" y="206"/>
                  </a:lnTo>
                  <a:lnTo>
                    <a:pt x="692" y="210"/>
                  </a:lnTo>
                  <a:lnTo>
                    <a:pt x="694" y="214"/>
                  </a:lnTo>
                  <a:lnTo>
                    <a:pt x="698" y="217"/>
                  </a:lnTo>
                  <a:lnTo>
                    <a:pt x="700" y="220"/>
                  </a:lnTo>
                  <a:lnTo>
                    <a:pt x="703" y="225"/>
                  </a:lnTo>
                  <a:lnTo>
                    <a:pt x="705" y="228"/>
                  </a:lnTo>
                  <a:lnTo>
                    <a:pt x="709" y="233"/>
                  </a:lnTo>
                  <a:lnTo>
                    <a:pt x="713" y="239"/>
                  </a:lnTo>
                  <a:lnTo>
                    <a:pt x="718" y="246"/>
                  </a:lnTo>
                  <a:lnTo>
                    <a:pt x="720" y="249"/>
                  </a:lnTo>
                  <a:lnTo>
                    <a:pt x="722" y="253"/>
                  </a:lnTo>
                  <a:lnTo>
                    <a:pt x="724" y="257"/>
                  </a:lnTo>
                  <a:lnTo>
                    <a:pt x="727" y="261"/>
                  </a:lnTo>
                  <a:lnTo>
                    <a:pt x="731" y="267"/>
                  </a:lnTo>
                  <a:lnTo>
                    <a:pt x="735" y="275"/>
                  </a:lnTo>
                  <a:lnTo>
                    <a:pt x="738" y="278"/>
                  </a:lnTo>
                  <a:lnTo>
                    <a:pt x="739" y="282"/>
                  </a:lnTo>
                  <a:lnTo>
                    <a:pt x="741" y="286"/>
                  </a:lnTo>
                  <a:lnTo>
                    <a:pt x="743" y="289"/>
                  </a:lnTo>
                  <a:lnTo>
                    <a:pt x="747" y="296"/>
                  </a:lnTo>
                  <a:lnTo>
                    <a:pt x="750" y="304"/>
                  </a:lnTo>
                  <a:lnTo>
                    <a:pt x="752" y="307"/>
                  </a:lnTo>
                  <a:lnTo>
                    <a:pt x="753" y="312"/>
                  </a:lnTo>
                  <a:lnTo>
                    <a:pt x="754" y="315"/>
                  </a:lnTo>
                  <a:lnTo>
                    <a:pt x="757" y="320"/>
                  </a:lnTo>
                  <a:lnTo>
                    <a:pt x="758" y="323"/>
                  </a:lnTo>
                  <a:lnTo>
                    <a:pt x="760" y="326"/>
                  </a:lnTo>
                  <a:lnTo>
                    <a:pt x="761" y="331"/>
                  </a:lnTo>
                  <a:lnTo>
                    <a:pt x="763" y="334"/>
                  </a:lnTo>
                  <a:lnTo>
                    <a:pt x="763" y="338"/>
                  </a:lnTo>
                  <a:lnTo>
                    <a:pt x="766" y="343"/>
                  </a:lnTo>
                  <a:lnTo>
                    <a:pt x="766" y="346"/>
                  </a:lnTo>
                  <a:lnTo>
                    <a:pt x="768" y="351"/>
                  </a:lnTo>
                  <a:lnTo>
                    <a:pt x="769" y="355"/>
                  </a:lnTo>
                  <a:lnTo>
                    <a:pt x="769" y="358"/>
                  </a:lnTo>
                  <a:lnTo>
                    <a:pt x="770" y="363"/>
                  </a:lnTo>
                  <a:lnTo>
                    <a:pt x="771" y="366"/>
                  </a:lnTo>
                  <a:lnTo>
                    <a:pt x="772" y="371"/>
                  </a:lnTo>
                  <a:lnTo>
                    <a:pt x="773" y="375"/>
                  </a:lnTo>
                  <a:lnTo>
                    <a:pt x="774" y="380"/>
                  </a:lnTo>
                  <a:lnTo>
                    <a:pt x="776" y="384"/>
                  </a:lnTo>
                  <a:lnTo>
                    <a:pt x="776" y="389"/>
                  </a:lnTo>
                  <a:lnTo>
                    <a:pt x="776" y="393"/>
                  </a:lnTo>
                  <a:lnTo>
                    <a:pt x="777" y="397"/>
                  </a:lnTo>
                  <a:lnTo>
                    <a:pt x="777" y="402"/>
                  </a:lnTo>
                  <a:lnTo>
                    <a:pt x="777" y="406"/>
                  </a:lnTo>
                  <a:lnTo>
                    <a:pt x="778" y="412"/>
                  </a:lnTo>
                  <a:lnTo>
                    <a:pt x="779" y="416"/>
                  </a:lnTo>
                  <a:lnTo>
                    <a:pt x="779" y="422"/>
                  </a:lnTo>
                  <a:lnTo>
                    <a:pt x="783" y="424"/>
                  </a:lnTo>
                  <a:lnTo>
                    <a:pt x="788" y="426"/>
                  </a:lnTo>
                  <a:lnTo>
                    <a:pt x="792" y="429"/>
                  </a:lnTo>
                  <a:lnTo>
                    <a:pt x="798" y="431"/>
                  </a:lnTo>
                  <a:lnTo>
                    <a:pt x="803" y="432"/>
                  </a:lnTo>
                  <a:lnTo>
                    <a:pt x="808" y="433"/>
                  </a:lnTo>
                  <a:lnTo>
                    <a:pt x="814" y="434"/>
                  </a:lnTo>
                  <a:lnTo>
                    <a:pt x="820" y="436"/>
                  </a:lnTo>
                  <a:lnTo>
                    <a:pt x="826" y="436"/>
                  </a:lnTo>
                  <a:lnTo>
                    <a:pt x="831" y="436"/>
                  </a:lnTo>
                  <a:lnTo>
                    <a:pt x="837" y="438"/>
                  </a:lnTo>
                  <a:lnTo>
                    <a:pt x="843" y="438"/>
                  </a:lnTo>
                  <a:lnTo>
                    <a:pt x="849" y="438"/>
                  </a:lnTo>
                  <a:lnTo>
                    <a:pt x="855" y="439"/>
                  </a:lnTo>
                  <a:lnTo>
                    <a:pt x="861" y="439"/>
                  </a:lnTo>
                  <a:lnTo>
                    <a:pt x="867" y="440"/>
                  </a:lnTo>
                  <a:lnTo>
                    <a:pt x="872" y="440"/>
                  </a:lnTo>
                  <a:lnTo>
                    <a:pt x="878" y="441"/>
                  </a:lnTo>
                  <a:lnTo>
                    <a:pt x="884" y="441"/>
                  </a:lnTo>
                  <a:lnTo>
                    <a:pt x="889" y="443"/>
                  </a:lnTo>
                  <a:lnTo>
                    <a:pt x="894" y="444"/>
                  </a:lnTo>
                  <a:lnTo>
                    <a:pt x="899" y="445"/>
                  </a:lnTo>
                  <a:lnTo>
                    <a:pt x="905" y="448"/>
                  </a:lnTo>
                  <a:lnTo>
                    <a:pt x="909" y="450"/>
                  </a:lnTo>
                  <a:lnTo>
                    <a:pt x="914" y="452"/>
                  </a:lnTo>
                  <a:lnTo>
                    <a:pt x="918" y="455"/>
                  </a:lnTo>
                  <a:lnTo>
                    <a:pt x="921" y="459"/>
                  </a:lnTo>
                  <a:lnTo>
                    <a:pt x="926" y="463"/>
                  </a:lnTo>
                  <a:lnTo>
                    <a:pt x="928" y="468"/>
                  </a:lnTo>
                  <a:lnTo>
                    <a:pt x="931" y="473"/>
                  </a:lnTo>
                  <a:lnTo>
                    <a:pt x="935" y="478"/>
                  </a:lnTo>
                  <a:lnTo>
                    <a:pt x="938" y="484"/>
                  </a:lnTo>
                  <a:lnTo>
                    <a:pt x="938" y="489"/>
                  </a:lnTo>
                  <a:lnTo>
                    <a:pt x="939" y="494"/>
                  </a:lnTo>
                  <a:lnTo>
                    <a:pt x="939" y="500"/>
                  </a:lnTo>
                  <a:lnTo>
                    <a:pt x="941" y="505"/>
                  </a:lnTo>
                  <a:lnTo>
                    <a:pt x="944" y="511"/>
                  </a:lnTo>
                  <a:lnTo>
                    <a:pt x="946" y="517"/>
                  </a:lnTo>
                  <a:lnTo>
                    <a:pt x="948" y="522"/>
                  </a:lnTo>
                  <a:lnTo>
                    <a:pt x="950" y="528"/>
                  </a:lnTo>
                  <a:lnTo>
                    <a:pt x="953" y="533"/>
                  </a:lnTo>
                  <a:lnTo>
                    <a:pt x="956" y="539"/>
                  </a:lnTo>
                  <a:lnTo>
                    <a:pt x="959" y="544"/>
                  </a:lnTo>
                  <a:lnTo>
                    <a:pt x="964" y="550"/>
                  </a:lnTo>
                  <a:lnTo>
                    <a:pt x="967" y="555"/>
                  </a:lnTo>
                  <a:lnTo>
                    <a:pt x="971" y="561"/>
                  </a:lnTo>
                  <a:lnTo>
                    <a:pt x="976" y="567"/>
                  </a:lnTo>
                  <a:lnTo>
                    <a:pt x="980" y="571"/>
                  </a:lnTo>
                  <a:lnTo>
                    <a:pt x="985" y="576"/>
                  </a:lnTo>
                  <a:lnTo>
                    <a:pt x="989" y="581"/>
                  </a:lnTo>
                  <a:lnTo>
                    <a:pt x="994" y="586"/>
                  </a:lnTo>
                  <a:lnTo>
                    <a:pt x="999" y="590"/>
                  </a:lnTo>
                  <a:lnTo>
                    <a:pt x="1004" y="593"/>
                  </a:lnTo>
                  <a:lnTo>
                    <a:pt x="1009" y="598"/>
                  </a:lnTo>
                  <a:lnTo>
                    <a:pt x="1015" y="601"/>
                  </a:lnTo>
                  <a:lnTo>
                    <a:pt x="1020" y="606"/>
                  </a:lnTo>
                  <a:lnTo>
                    <a:pt x="1026" y="608"/>
                  </a:lnTo>
                  <a:lnTo>
                    <a:pt x="1032" y="611"/>
                  </a:lnTo>
                  <a:lnTo>
                    <a:pt x="1037" y="613"/>
                  </a:lnTo>
                  <a:lnTo>
                    <a:pt x="1044" y="617"/>
                  </a:lnTo>
                  <a:lnTo>
                    <a:pt x="1049" y="618"/>
                  </a:lnTo>
                  <a:lnTo>
                    <a:pt x="1056" y="619"/>
                  </a:lnTo>
                  <a:lnTo>
                    <a:pt x="1063" y="621"/>
                  </a:lnTo>
                  <a:lnTo>
                    <a:pt x="1069" y="622"/>
                  </a:lnTo>
                  <a:lnTo>
                    <a:pt x="1071" y="624"/>
                  </a:lnTo>
                  <a:lnTo>
                    <a:pt x="1073" y="629"/>
                  </a:lnTo>
                  <a:lnTo>
                    <a:pt x="1074" y="631"/>
                  </a:lnTo>
                  <a:lnTo>
                    <a:pt x="1075" y="636"/>
                  </a:lnTo>
                  <a:lnTo>
                    <a:pt x="1076" y="639"/>
                  </a:lnTo>
                  <a:lnTo>
                    <a:pt x="1077" y="645"/>
                  </a:lnTo>
                  <a:lnTo>
                    <a:pt x="1078" y="648"/>
                  </a:lnTo>
                  <a:lnTo>
                    <a:pt x="1079" y="655"/>
                  </a:lnTo>
                  <a:lnTo>
                    <a:pt x="1081" y="659"/>
                  </a:lnTo>
                  <a:lnTo>
                    <a:pt x="1083" y="666"/>
                  </a:lnTo>
                  <a:lnTo>
                    <a:pt x="1084" y="672"/>
                  </a:lnTo>
                  <a:lnTo>
                    <a:pt x="1085" y="679"/>
                  </a:lnTo>
                  <a:lnTo>
                    <a:pt x="1086" y="686"/>
                  </a:lnTo>
                  <a:lnTo>
                    <a:pt x="1088" y="694"/>
                  </a:lnTo>
                  <a:lnTo>
                    <a:pt x="1088" y="701"/>
                  </a:lnTo>
                  <a:lnTo>
                    <a:pt x="1091" y="709"/>
                  </a:lnTo>
                  <a:lnTo>
                    <a:pt x="1092" y="717"/>
                  </a:lnTo>
                  <a:lnTo>
                    <a:pt x="1093" y="726"/>
                  </a:lnTo>
                  <a:lnTo>
                    <a:pt x="1094" y="734"/>
                  </a:lnTo>
                  <a:lnTo>
                    <a:pt x="1095" y="742"/>
                  </a:lnTo>
                  <a:lnTo>
                    <a:pt x="1096" y="751"/>
                  </a:lnTo>
                  <a:lnTo>
                    <a:pt x="1097" y="761"/>
                  </a:lnTo>
                  <a:lnTo>
                    <a:pt x="1098" y="770"/>
                  </a:lnTo>
                  <a:lnTo>
                    <a:pt x="1098" y="779"/>
                  </a:lnTo>
                  <a:lnTo>
                    <a:pt x="1099" y="789"/>
                  </a:lnTo>
                  <a:lnTo>
                    <a:pt x="1101" y="799"/>
                  </a:lnTo>
                  <a:lnTo>
                    <a:pt x="1102" y="809"/>
                  </a:lnTo>
                  <a:lnTo>
                    <a:pt x="1102" y="819"/>
                  </a:lnTo>
                  <a:lnTo>
                    <a:pt x="1103" y="828"/>
                  </a:lnTo>
                  <a:lnTo>
                    <a:pt x="1104" y="838"/>
                  </a:lnTo>
                  <a:lnTo>
                    <a:pt x="1104" y="848"/>
                  </a:lnTo>
                  <a:lnTo>
                    <a:pt x="1104" y="857"/>
                  </a:lnTo>
                  <a:lnTo>
                    <a:pt x="1104" y="867"/>
                  </a:lnTo>
                  <a:lnTo>
                    <a:pt x="1105" y="877"/>
                  </a:lnTo>
                  <a:lnTo>
                    <a:pt x="1104" y="886"/>
                  </a:lnTo>
                  <a:lnTo>
                    <a:pt x="1104" y="896"/>
                  </a:lnTo>
                  <a:lnTo>
                    <a:pt x="1104" y="906"/>
                  </a:lnTo>
                  <a:lnTo>
                    <a:pt x="1104" y="915"/>
                  </a:lnTo>
                  <a:lnTo>
                    <a:pt x="1103" y="924"/>
                  </a:lnTo>
                  <a:lnTo>
                    <a:pt x="1103" y="933"/>
                  </a:lnTo>
                  <a:lnTo>
                    <a:pt x="1102" y="943"/>
                  </a:lnTo>
                  <a:lnTo>
                    <a:pt x="1102" y="952"/>
                  </a:lnTo>
                  <a:lnTo>
                    <a:pt x="1101" y="961"/>
                  </a:lnTo>
                  <a:lnTo>
                    <a:pt x="1099" y="968"/>
                  </a:lnTo>
                  <a:lnTo>
                    <a:pt x="1098" y="977"/>
                  </a:lnTo>
                  <a:lnTo>
                    <a:pt x="1098" y="986"/>
                  </a:lnTo>
                  <a:lnTo>
                    <a:pt x="1096" y="993"/>
                  </a:lnTo>
                  <a:lnTo>
                    <a:pt x="1094" y="1001"/>
                  </a:lnTo>
                  <a:lnTo>
                    <a:pt x="1092" y="1007"/>
                  </a:lnTo>
                  <a:lnTo>
                    <a:pt x="1091" y="1015"/>
                  </a:lnTo>
                  <a:lnTo>
                    <a:pt x="1088" y="1022"/>
                  </a:lnTo>
                  <a:lnTo>
                    <a:pt x="1086" y="1029"/>
                  </a:lnTo>
                  <a:lnTo>
                    <a:pt x="1084" y="1034"/>
                  </a:lnTo>
                  <a:lnTo>
                    <a:pt x="1082" y="1040"/>
                  </a:lnTo>
                  <a:lnTo>
                    <a:pt x="1079" y="1044"/>
                  </a:lnTo>
                  <a:lnTo>
                    <a:pt x="1076" y="1050"/>
                  </a:lnTo>
                  <a:lnTo>
                    <a:pt x="1073" y="1054"/>
                  </a:lnTo>
                  <a:lnTo>
                    <a:pt x="1069" y="1059"/>
                  </a:lnTo>
                  <a:lnTo>
                    <a:pt x="1066" y="1062"/>
                  </a:lnTo>
                  <a:lnTo>
                    <a:pt x="1063" y="1065"/>
                  </a:lnTo>
                  <a:lnTo>
                    <a:pt x="1059" y="1067"/>
                  </a:lnTo>
                  <a:lnTo>
                    <a:pt x="1056" y="1070"/>
                  </a:lnTo>
                  <a:lnTo>
                    <a:pt x="1052" y="1070"/>
                  </a:lnTo>
                  <a:lnTo>
                    <a:pt x="1048" y="1071"/>
                  </a:lnTo>
                  <a:lnTo>
                    <a:pt x="1044" y="1072"/>
                  </a:lnTo>
                  <a:lnTo>
                    <a:pt x="1040" y="1073"/>
                  </a:lnTo>
                  <a:lnTo>
                    <a:pt x="1037" y="1073"/>
                  </a:lnTo>
                  <a:lnTo>
                    <a:pt x="1033" y="1073"/>
                  </a:lnTo>
                  <a:lnTo>
                    <a:pt x="1029" y="1074"/>
                  </a:lnTo>
                  <a:lnTo>
                    <a:pt x="1026" y="1075"/>
                  </a:lnTo>
                  <a:lnTo>
                    <a:pt x="1022" y="1075"/>
                  </a:lnTo>
                  <a:lnTo>
                    <a:pt x="1018" y="1076"/>
                  </a:lnTo>
                  <a:lnTo>
                    <a:pt x="1014" y="1076"/>
                  </a:lnTo>
                  <a:lnTo>
                    <a:pt x="1010" y="1078"/>
                  </a:lnTo>
                  <a:lnTo>
                    <a:pt x="1006" y="1078"/>
                  </a:lnTo>
                  <a:lnTo>
                    <a:pt x="1003" y="1079"/>
                  </a:lnTo>
                  <a:lnTo>
                    <a:pt x="998" y="1079"/>
                  </a:lnTo>
                  <a:lnTo>
                    <a:pt x="995" y="1080"/>
                  </a:lnTo>
                  <a:lnTo>
                    <a:pt x="990" y="1080"/>
                  </a:lnTo>
                  <a:lnTo>
                    <a:pt x="987" y="1081"/>
                  </a:lnTo>
                  <a:lnTo>
                    <a:pt x="983" y="1081"/>
                  </a:lnTo>
                  <a:lnTo>
                    <a:pt x="979" y="1082"/>
                  </a:lnTo>
                  <a:lnTo>
                    <a:pt x="975" y="1082"/>
                  </a:lnTo>
                  <a:lnTo>
                    <a:pt x="971" y="1083"/>
                  </a:lnTo>
                  <a:lnTo>
                    <a:pt x="967" y="1083"/>
                  </a:lnTo>
                  <a:lnTo>
                    <a:pt x="964" y="1084"/>
                  </a:lnTo>
                  <a:lnTo>
                    <a:pt x="959" y="1084"/>
                  </a:lnTo>
                  <a:lnTo>
                    <a:pt x="956" y="1085"/>
                  </a:lnTo>
                  <a:lnTo>
                    <a:pt x="951" y="1086"/>
                  </a:lnTo>
                  <a:lnTo>
                    <a:pt x="948" y="1086"/>
                  </a:lnTo>
                  <a:lnTo>
                    <a:pt x="944" y="1086"/>
                  </a:lnTo>
                  <a:lnTo>
                    <a:pt x="939" y="1088"/>
                  </a:lnTo>
                  <a:lnTo>
                    <a:pt x="936" y="1088"/>
                  </a:lnTo>
                  <a:lnTo>
                    <a:pt x="931" y="1090"/>
                  </a:lnTo>
                  <a:lnTo>
                    <a:pt x="928" y="1090"/>
                  </a:lnTo>
                  <a:lnTo>
                    <a:pt x="924" y="1090"/>
                  </a:lnTo>
                  <a:lnTo>
                    <a:pt x="920" y="1091"/>
                  </a:lnTo>
                  <a:lnTo>
                    <a:pt x="916" y="1091"/>
                  </a:lnTo>
                  <a:lnTo>
                    <a:pt x="912" y="1092"/>
                  </a:lnTo>
                  <a:lnTo>
                    <a:pt x="908" y="1093"/>
                  </a:lnTo>
                  <a:lnTo>
                    <a:pt x="905" y="1093"/>
                  </a:lnTo>
                  <a:lnTo>
                    <a:pt x="900" y="1094"/>
                  </a:lnTo>
                  <a:lnTo>
                    <a:pt x="896" y="1094"/>
                  </a:lnTo>
                  <a:lnTo>
                    <a:pt x="892" y="1095"/>
                  </a:lnTo>
                  <a:lnTo>
                    <a:pt x="888" y="1096"/>
                  </a:lnTo>
                  <a:lnTo>
                    <a:pt x="885" y="1098"/>
                  </a:lnTo>
                  <a:lnTo>
                    <a:pt x="880" y="1099"/>
                  </a:lnTo>
                  <a:lnTo>
                    <a:pt x="877" y="1100"/>
                  </a:lnTo>
                  <a:lnTo>
                    <a:pt x="873" y="1101"/>
                  </a:lnTo>
                  <a:lnTo>
                    <a:pt x="870" y="1102"/>
                  </a:lnTo>
                  <a:lnTo>
                    <a:pt x="866" y="1102"/>
                  </a:lnTo>
                  <a:lnTo>
                    <a:pt x="862" y="1104"/>
                  </a:lnTo>
                  <a:lnTo>
                    <a:pt x="858" y="1104"/>
                  </a:lnTo>
                  <a:lnTo>
                    <a:pt x="855" y="1105"/>
                  </a:lnTo>
                  <a:lnTo>
                    <a:pt x="848" y="1108"/>
                  </a:lnTo>
                  <a:lnTo>
                    <a:pt x="841" y="1110"/>
                  </a:lnTo>
                  <a:lnTo>
                    <a:pt x="837" y="1112"/>
                  </a:lnTo>
                  <a:lnTo>
                    <a:pt x="833" y="1113"/>
                  </a:lnTo>
                  <a:lnTo>
                    <a:pt x="830" y="1114"/>
                  </a:lnTo>
                  <a:lnTo>
                    <a:pt x="827" y="1116"/>
                  </a:lnTo>
                  <a:lnTo>
                    <a:pt x="820" y="1119"/>
                  </a:lnTo>
                  <a:lnTo>
                    <a:pt x="814" y="1123"/>
                  </a:lnTo>
                  <a:lnTo>
                    <a:pt x="812" y="1126"/>
                  </a:lnTo>
                  <a:lnTo>
                    <a:pt x="810" y="1132"/>
                  </a:lnTo>
                  <a:lnTo>
                    <a:pt x="808" y="1138"/>
                  </a:lnTo>
                  <a:lnTo>
                    <a:pt x="807" y="1144"/>
                  </a:lnTo>
                  <a:lnTo>
                    <a:pt x="806" y="1150"/>
                  </a:lnTo>
                  <a:lnTo>
                    <a:pt x="804" y="1155"/>
                  </a:lnTo>
                  <a:lnTo>
                    <a:pt x="803" y="1162"/>
                  </a:lnTo>
                  <a:lnTo>
                    <a:pt x="802" y="1170"/>
                  </a:lnTo>
                  <a:lnTo>
                    <a:pt x="800" y="1175"/>
                  </a:lnTo>
                  <a:lnTo>
                    <a:pt x="800" y="1183"/>
                  </a:lnTo>
                  <a:lnTo>
                    <a:pt x="798" y="1189"/>
                  </a:lnTo>
                  <a:lnTo>
                    <a:pt x="797" y="1195"/>
                  </a:lnTo>
                  <a:lnTo>
                    <a:pt x="796" y="1202"/>
                  </a:lnTo>
                  <a:lnTo>
                    <a:pt x="793" y="1209"/>
                  </a:lnTo>
                  <a:lnTo>
                    <a:pt x="792" y="1216"/>
                  </a:lnTo>
                  <a:lnTo>
                    <a:pt x="790" y="1223"/>
                  </a:lnTo>
                  <a:lnTo>
                    <a:pt x="788" y="1228"/>
                  </a:lnTo>
                  <a:lnTo>
                    <a:pt x="786" y="1234"/>
                  </a:lnTo>
                  <a:lnTo>
                    <a:pt x="782" y="1239"/>
                  </a:lnTo>
                  <a:lnTo>
                    <a:pt x="780" y="1246"/>
                  </a:lnTo>
                  <a:lnTo>
                    <a:pt x="776" y="1250"/>
                  </a:lnTo>
                  <a:lnTo>
                    <a:pt x="772" y="1256"/>
                  </a:lnTo>
                  <a:lnTo>
                    <a:pt x="769" y="1259"/>
                  </a:lnTo>
                  <a:lnTo>
                    <a:pt x="764" y="1263"/>
                  </a:lnTo>
                  <a:lnTo>
                    <a:pt x="760" y="1266"/>
                  </a:lnTo>
                  <a:lnTo>
                    <a:pt x="754" y="1269"/>
                  </a:lnTo>
                  <a:lnTo>
                    <a:pt x="749" y="1271"/>
                  </a:lnTo>
                  <a:lnTo>
                    <a:pt x="743" y="1273"/>
                  </a:lnTo>
                  <a:lnTo>
                    <a:pt x="735" y="1275"/>
                  </a:lnTo>
                  <a:lnTo>
                    <a:pt x="729" y="1275"/>
                  </a:lnTo>
                  <a:lnTo>
                    <a:pt x="725" y="1275"/>
                  </a:lnTo>
                  <a:lnTo>
                    <a:pt x="721" y="1275"/>
                  </a:lnTo>
                  <a:lnTo>
                    <a:pt x="718" y="1275"/>
                  </a:lnTo>
                  <a:lnTo>
                    <a:pt x="713" y="1275"/>
                  </a:lnTo>
                  <a:lnTo>
                    <a:pt x="709" y="1270"/>
                  </a:lnTo>
                  <a:lnTo>
                    <a:pt x="703" y="1268"/>
                  </a:lnTo>
                  <a:lnTo>
                    <a:pt x="700" y="1266"/>
                  </a:lnTo>
                  <a:lnTo>
                    <a:pt x="696" y="1266"/>
                  </a:lnTo>
                  <a:lnTo>
                    <a:pt x="692" y="1264"/>
                  </a:lnTo>
                  <a:lnTo>
                    <a:pt x="689" y="1264"/>
                  </a:lnTo>
                  <a:lnTo>
                    <a:pt x="685" y="1266"/>
                  </a:lnTo>
                  <a:lnTo>
                    <a:pt x="684" y="1268"/>
                  </a:lnTo>
                  <a:lnTo>
                    <a:pt x="679" y="1271"/>
                  </a:lnTo>
                  <a:lnTo>
                    <a:pt x="674" y="1278"/>
                  </a:lnTo>
                  <a:lnTo>
                    <a:pt x="673" y="1281"/>
                  </a:lnTo>
                  <a:lnTo>
                    <a:pt x="671" y="1285"/>
                  </a:lnTo>
                  <a:lnTo>
                    <a:pt x="670" y="1289"/>
                  </a:lnTo>
                  <a:lnTo>
                    <a:pt x="669" y="1293"/>
                  </a:lnTo>
                  <a:lnTo>
                    <a:pt x="666" y="1297"/>
                  </a:lnTo>
                  <a:lnTo>
                    <a:pt x="665" y="1301"/>
                  </a:lnTo>
                  <a:lnTo>
                    <a:pt x="664" y="1306"/>
                  </a:lnTo>
                  <a:lnTo>
                    <a:pt x="663" y="1311"/>
                  </a:lnTo>
                  <a:lnTo>
                    <a:pt x="662" y="1316"/>
                  </a:lnTo>
                  <a:lnTo>
                    <a:pt x="661" y="1320"/>
                  </a:lnTo>
                  <a:lnTo>
                    <a:pt x="660" y="1325"/>
                  </a:lnTo>
                  <a:lnTo>
                    <a:pt x="659" y="1330"/>
                  </a:lnTo>
                  <a:lnTo>
                    <a:pt x="656" y="1335"/>
                  </a:lnTo>
                  <a:lnTo>
                    <a:pt x="656" y="1339"/>
                  </a:lnTo>
                  <a:lnTo>
                    <a:pt x="654" y="1342"/>
                  </a:lnTo>
                  <a:lnTo>
                    <a:pt x="654" y="1347"/>
                  </a:lnTo>
                  <a:lnTo>
                    <a:pt x="652" y="1350"/>
                  </a:lnTo>
                  <a:lnTo>
                    <a:pt x="651" y="1355"/>
                  </a:lnTo>
                  <a:lnTo>
                    <a:pt x="649" y="1357"/>
                  </a:lnTo>
                  <a:lnTo>
                    <a:pt x="648" y="1360"/>
                  </a:lnTo>
                  <a:lnTo>
                    <a:pt x="645" y="1365"/>
                  </a:lnTo>
                  <a:lnTo>
                    <a:pt x="643" y="1368"/>
                  </a:lnTo>
                  <a:lnTo>
                    <a:pt x="641" y="1372"/>
                  </a:lnTo>
                  <a:lnTo>
                    <a:pt x="640" y="1377"/>
                  </a:lnTo>
                  <a:lnTo>
                    <a:pt x="636" y="1381"/>
                  </a:lnTo>
                  <a:lnTo>
                    <a:pt x="634" y="1386"/>
                  </a:lnTo>
                  <a:lnTo>
                    <a:pt x="632" y="1390"/>
                  </a:lnTo>
                  <a:lnTo>
                    <a:pt x="630" y="1396"/>
                  </a:lnTo>
                  <a:lnTo>
                    <a:pt x="627" y="1400"/>
                  </a:lnTo>
                  <a:lnTo>
                    <a:pt x="625" y="1405"/>
                  </a:lnTo>
                  <a:lnTo>
                    <a:pt x="622" y="1409"/>
                  </a:lnTo>
                  <a:lnTo>
                    <a:pt x="620" y="1415"/>
                  </a:lnTo>
                  <a:lnTo>
                    <a:pt x="616" y="1419"/>
                  </a:lnTo>
                  <a:lnTo>
                    <a:pt x="614" y="1424"/>
                  </a:lnTo>
                  <a:lnTo>
                    <a:pt x="611" y="1427"/>
                  </a:lnTo>
                  <a:lnTo>
                    <a:pt x="609" y="1433"/>
                  </a:lnTo>
                  <a:lnTo>
                    <a:pt x="604" y="1436"/>
                  </a:lnTo>
                  <a:lnTo>
                    <a:pt x="601" y="1439"/>
                  </a:lnTo>
                  <a:lnTo>
                    <a:pt x="597" y="1441"/>
                  </a:lnTo>
                  <a:lnTo>
                    <a:pt x="594" y="1445"/>
                  </a:lnTo>
                  <a:lnTo>
                    <a:pt x="591" y="1447"/>
                  </a:lnTo>
                  <a:lnTo>
                    <a:pt x="586" y="1450"/>
                  </a:lnTo>
                  <a:lnTo>
                    <a:pt x="583" y="1451"/>
                  </a:lnTo>
                  <a:lnTo>
                    <a:pt x="578" y="1454"/>
                  </a:lnTo>
                  <a:lnTo>
                    <a:pt x="574" y="1454"/>
                  </a:lnTo>
                  <a:lnTo>
                    <a:pt x="571" y="1455"/>
                  </a:lnTo>
                  <a:lnTo>
                    <a:pt x="565" y="1454"/>
                  </a:lnTo>
                  <a:lnTo>
                    <a:pt x="561" y="1454"/>
                  </a:lnTo>
                  <a:lnTo>
                    <a:pt x="556" y="1451"/>
                  </a:lnTo>
                  <a:lnTo>
                    <a:pt x="551" y="1450"/>
                  </a:lnTo>
                  <a:lnTo>
                    <a:pt x="546" y="1448"/>
                  </a:lnTo>
                  <a:lnTo>
                    <a:pt x="542" y="1445"/>
                  </a:lnTo>
                  <a:lnTo>
                    <a:pt x="535" y="1441"/>
                  </a:lnTo>
                  <a:lnTo>
                    <a:pt x="530" y="1437"/>
                  </a:lnTo>
                  <a:lnTo>
                    <a:pt x="524" y="1434"/>
                  </a:lnTo>
                  <a:lnTo>
                    <a:pt x="517" y="1430"/>
                  </a:lnTo>
                  <a:lnTo>
                    <a:pt x="512" y="1427"/>
                  </a:lnTo>
                  <a:lnTo>
                    <a:pt x="506" y="1425"/>
                  </a:lnTo>
                  <a:lnTo>
                    <a:pt x="499" y="1423"/>
                  </a:lnTo>
                  <a:lnTo>
                    <a:pt x="494" y="1420"/>
                  </a:lnTo>
                  <a:lnTo>
                    <a:pt x="488" y="1417"/>
                  </a:lnTo>
                  <a:lnTo>
                    <a:pt x="482" y="1415"/>
                  </a:lnTo>
                  <a:lnTo>
                    <a:pt x="476" y="1411"/>
                  </a:lnTo>
                  <a:lnTo>
                    <a:pt x="471" y="1409"/>
                  </a:lnTo>
                  <a:lnTo>
                    <a:pt x="464" y="1407"/>
                  </a:lnTo>
                  <a:lnTo>
                    <a:pt x="458" y="1405"/>
                  </a:lnTo>
                  <a:lnTo>
                    <a:pt x="453" y="1401"/>
                  </a:lnTo>
                  <a:lnTo>
                    <a:pt x="447" y="1400"/>
                  </a:lnTo>
                  <a:lnTo>
                    <a:pt x="446" y="1396"/>
                  </a:lnTo>
                  <a:lnTo>
                    <a:pt x="446" y="1392"/>
                  </a:lnTo>
                  <a:lnTo>
                    <a:pt x="445" y="1388"/>
                  </a:lnTo>
                  <a:lnTo>
                    <a:pt x="445" y="1385"/>
                  </a:lnTo>
                  <a:lnTo>
                    <a:pt x="445" y="1380"/>
                  </a:lnTo>
                  <a:lnTo>
                    <a:pt x="445" y="1377"/>
                  </a:lnTo>
                  <a:lnTo>
                    <a:pt x="445" y="1374"/>
                  </a:lnTo>
                  <a:lnTo>
                    <a:pt x="445" y="1371"/>
                  </a:lnTo>
                  <a:lnTo>
                    <a:pt x="448" y="1369"/>
                  </a:lnTo>
                  <a:lnTo>
                    <a:pt x="453" y="1368"/>
                  </a:lnTo>
                  <a:lnTo>
                    <a:pt x="458" y="1368"/>
                  </a:lnTo>
                  <a:lnTo>
                    <a:pt x="463" y="1368"/>
                  </a:lnTo>
                  <a:lnTo>
                    <a:pt x="466" y="1368"/>
                  </a:lnTo>
                  <a:lnTo>
                    <a:pt x="471" y="1368"/>
                  </a:lnTo>
                  <a:lnTo>
                    <a:pt x="474" y="1368"/>
                  </a:lnTo>
                  <a:lnTo>
                    <a:pt x="478" y="1369"/>
                  </a:lnTo>
                  <a:lnTo>
                    <a:pt x="482" y="1369"/>
                  </a:lnTo>
                  <a:lnTo>
                    <a:pt x="485" y="1370"/>
                  </a:lnTo>
                  <a:lnTo>
                    <a:pt x="488" y="1371"/>
                  </a:lnTo>
                  <a:lnTo>
                    <a:pt x="493" y="1372"/>
                  </a:lnTo>
                  <a:lnTo>
                    <a:pt x="496" y="1374"/>
                  </a:lnTo>
                  <a:lnTo>
                    <a:pt x="499" y="1375"/>
                  </a:lnTo>
                  <a:lnTo>
                    <a:pt x="503" y="1376"/>
                  </a:lnTo>
                  <a:lnTo>
                    <a:pt x="507" y="1378"/>
                  </a:lnTo>
                  <a:lnTo>
                    <a:pt x="513" y="1380"/>
                  </a:lnTo>
                  <a:lnTo>
                    <a:pt x="521" y="1385"/>
                  </a:lnTo>
                  <a:lnTo>
                    <a:pt x="527" y="1388"/>
                  </a:lnTo>
                  <a:lnTo>
                    <a:pt x="534" y="1391"/>
                  </a:lnTo>
                  <a:lnTo>
                    <a:pt x="537" y="1392"/>
                  </a:lnTo>
                  <a:lnTo>
                    <a:pt x="542" y="1395"/>
                  </a:lnTo>
                  <a:lnTo>
                    <a:pt x="545" y="1396"/>
                  </a:lnTo>
                  <a:lnTo>
                    <a:pt x="550" y="1398"/>
                  </a:lnTo>
                  <a:lnTo>
                    <a:pt x="553" y="1399"/>
                  </a:lnTo>
                  <a:lnTo>
                    <a:pt x="557" y="1400"/>
                  </a:lnTo>
                  <a:lnTo>
                    <a:pt x="562" y="1401"/>
                  </a:lnTo>
                  <a:lnTo>
                    <a:pt x="566" y="1404"/>
                  </a:lnTo>
                  <a:lnTo>
                    <a:pt x="568" y="1397"/>
                  </a:lnTo>
                  <a:lnTo>
                    <a:pt x="572" y="1391"/>
                  </a:lnTo>
                  <a:lnTo>
                    <a:pt x="575" y="1386"/>
                  </a:lnTo>
                  <a:lnTo>
                    <a:pt x="578" y="1380"/>
                  </a:lnTo>
                  <a:lnTo>
                    <a:pt x="582" y="1374"/>
                  </a:lnTo>
                  <a:lnTo>
                    <a:pt x="585" y="1368"/>
                  </a:lnTo>
                  <a:lnTo>
                    <a:pt x="587" y="1361"/>
                  </a:lnTo>
                  <a:lnTo>
                    <a:pt x="592" y="1355"/>
                  </a:lnTo>
                  <a:lnTo>
                    <a:pt x="595" y="1348"/>
                  </a:lnTo>
                  <a:lnTo>
                    <a:pt x="599" y="1342"/>
                  </a:lnTo>
                  <a:lnTo>
                    <a:pt x="602" y="1335"/>
                  </a:lnTo>
                  <a:lnTo>
                    <a:pt x="605" y="1329"/>
                  </a:lnTo>
                  <a:lnTo>
                    <a:pt x="609" y="1321"/>
                  </a:lnTo>
                  <a:lnTo>
                    <a:pt x="613" y="1316"/>
                  </a:lnTo>
                  <a:lnTo>
                    <a:pt x="616" y="1308"/>
                  </a:lnTo>
                  <a:lnTo>
                    <a:pt x="620" y="1302"/>
                  </a:lnTo>
                  <a:lnTo>
                    <a:pt x="623" y="1296"/>
                  </a:lnTo>
                  <a:lnTo>
                    <a:pt x="626" y="1289"/>
                  </a:lnTo>
                  <a:lnTo>
                    <a:pt x="630" y="1281"/>
                  </a:lnTo>
                  <a:lnTo>
                    <a:pt x="633" y="1275"/>
                  </a:lnTo>
                  <a:lnTo>
                    <a:pt x="636" y="1268"/>
                  </a:lnTo>
                  <a:lnTo>
                    <a:pt x="640" y="1261"/>
                  </a:lnTo>
                  <a:lnTo>
                    <a:pt x="643" y="1254"/>
                  </a:lnTo>
                  <a:lnTo>
                    <a:pt x="646" y="1249"/>
                  </a:lnTo>
                  <a:lnTo>
                    <a:pt x="649" y="1241"/>
                  </a:lnTo>
                  <a:lnTo>
                    <a:pt x="652" y="1234"/>
                  </a:lnTo>
                  <a:lnTo>
                    <a:pt x="654" y="1228"/>
                  </a:lnTo>
                  <a:lnTo>
                    <a:pt x="658" y="1222"/>
                  </a:lnTo>
                  <a:lnTo>
                    <a:pt x="660" y="1216"/>
                  </a:lnTo>
                  <a:lnTo>
                    <a:pt x="662" y="1210"/>
                  </a:lnTo>
                  <a:lnTo>
                    <a:pt x="664" y="1203"/>
                  </a:lnTo>
                  <a:lnTo>
                    <a:pt x="666" y="1199"/>
                  </a:lnTo>
                  <a:lnTo>
                    <a:pt x="753" y="1234"/>
                  </a:lnTo>
                  <a:lnTo>
                    <a:pt x="779" y="1091"/>
                  </a:lnTo>
                  <a:lnTo>
                    <a:pt x="784" y="1086"/>
                  </a:lnTo>
                  <a:lnTo>
                    <a:pt x="792" y="1084"/>
                  </a:lnTo>
                  <a:lnTo>
                    <a:pt x="796" y="1083"/>
                  </a:lnTo>
                  <a:lnTo>
                    <a:pt x="800" y="1081"/>
                  </a:lnTo>
                  <a:lnTo>
                    <a:pt x="803" y="1080"/>
                  </a:lnTo>
                  <a:lnTo>
                    <a:pt x="808" y="1080"/>
                  </a:lnTo>
                  <a:lnTo>
                    <a:pt x="811" y="1078"/>
                  </a:lnTo>
                  <a:lnTo>
                    <a:pt x="816" y="1076"/>
                  </a:lnTo>
                  <a:lnTo>
                    <a:pt x="819" y="1075"/>
                  </a:lnTo>
                  <a:lnTo>
                    <a:pt x="823" y="1075"/>
                  </a:lnTo>
                  <a:lnTo>
                    <a:pt x="828" y="1073"/>
                  </a:lnTo>
                  <a:lnTo>
                    <a:pt x="832" y="1073"/>
                  </a:lnTo>
                  <a:lnTo>
                    <a:pt x="837" y="1072"/>
                  </a:lnTo>
                  <a:lnTo>
                    <a:pt x="842" y="1071"/>
                  </a:lnTo>
                  <a:lnTo>
                    <a:pt x="847" y="1070"/>
                  </a:lnTo>
                  <a:lnTo>
                    <a:pt x="851" y="1069"/>
                  </a:lnTo>
                  <a:lnTo>
                    <a:pt x="856" y="1067"/>
                  </a:lnTo>
                  <a:lnTo>
                    <a:pt x="861" y="1067"/>
                  </a:lnTo>
                  <a:lnTo>
                    <a:pt x="866" y="1065"/>
                  </a:lnTo>
                  <a:lnTo>
                    <a:pt x="871" y="1065"/>
                  </a:lnTo>
                  <a:lnTo>
                    <a:pt x="876" y="1064"/>
                  </a:lnTo>
                  <a:lnTo>
                    <a:pt x="881" y="1064"/>
                  </a:lnTo>
                  <a:lnTo>
                    <a:pt x="886" y="1062"/>
                  </a:lnTo>
                  <a:lnTo>
                    <a:pt x="891" y="1062"/>
                  </a:lnTo>
                  <a:lnTo>
                    <a:pt x="896" y="1061"/>
                  </a:lnTo>
                  <a:lnTo>
                    <a:pt x="901" y="1061"/>
                  </a:lnTo>
                  <a:lnTo>
                    <a:pt x="906" y="1059"/>
                  </a:lnTo>
                  <a:lnTo>
                    <a:pt x="912" y="1059"/>
                  </a:lnTo>
                  <a:lnTo>
                    <a:pt x="917" y="1057"/>
                  </a:lnTo>
                  <a:lnTo>
                    <a:pt x="922" y="1057"/>
                  </a:lnTo>
                  <a:lnTo>
                    <a:pt x="927" y="1056"/>
                  </a:lnTo>
                  <a:lnTo>
                    <a:pt x="932" y="1055"/>
                  </a:lnTo>
                  <a:lnTo>
                    <a:pt x="937" y="1054"/>
                  </a:lnTo>
                  <a:lnTo>
                    <a:pt x="943" y="1054"/>
                  </a:lnTo>
                  <a:lnTo>
                    <a:pt x="948" y="1052"/>
                  </a:lnTo>
                  <a:lnTo>
                    <a:pt x="953" y="1052"/>
                  </a:lnTo>
                  <a:lnTo>
                    <a:pt x="957" y="1051"/>
                  </a:lnTo>
                  <a:lnTo>
                    <a:pt x="964" y="1051"/>
                  </a:lnTo>
                  <a:lnTo>
                    <a:pt x="968" y="1049"/>
                  </a:lnTo>
                  <a:lnTo>
                    <a:pt x="973" y="1049"/>
                  </a:lnTo>
                  <a:lnTo>
                    <a:pt x="977" y="1047"/>
                  </a:lnTo>
                  <a:lnTo>
                    <a:pt x="983" y="1047"/>
                  </a:lnTo>
                  <a:lnTo>
                    <a:pt x="987" y="1046"/>
                  </a:lnTo>
                  <a:lnTo>
                    <a:pt x="993" y="1045"/>
                  </a:lnTo>
                  <a:lnTo>
                    <a:pt x="997" y="1044"/>
                  </a:lnTo>
                  <a:lnTo>
                    <a:pt x="1003" y="1044"/>
                  </a:lnTo>
                  <a:lnTo>
                    <a:pt x="1006" y="1043"/>
                  </a:lnTo>
                  <a:lnTo>
                    <a:pt x="1010" y="1042"/>
                  </a:lnTo>
                  <a:lnTo>
                    <a:pt x="1015" y="1041"/>
                  </a:lnTo>
                  <a:lnTo>
                    <a:pt x="1019" y="1040"/>
                  </a:lnTo>
                  <a:lnTo>
                    <a:pt x="1024" y="1039"/>
                  </a:lnTo>
                  <a:lnTo>
                    <a:pt x="1028" y="1037"/>
                  </a:lnTo>
                  <a:lnTo>
                    <a:pt x="1033" y="1036"/>
                  </a:lnTo>
                  <a:lnTo>
                    <a:pt x="1037" y="1036"/>
                  </a:lnTo>
                  <a:lnTo>
                    <a:pt x="1040" y="1034"/>
                  </a:lnTo>
                  <a:lnTo>
                    <a:pt x="1045" y="1033"/>
                  </a:lnTo>
                  <a:lnTo>
                    <a:pt x="1048" y="1032"/>
                  </a:lnTo>
                  <a:lnTo>
                    <a:pt x="1053" y="1031"/>
                  </a:lnTo>
                  <a:lnTo>
                    <a:pt x="1059" y="1029"/>
                  </a:lnTo>
                  <a:lnTo>
                    <a:pt x="1066" y="1026"/>
                  </a:lnTo>
                  <a:lnTo>
                    <a:pt x="1066" y="1022"/>
                  </a:lnTo>
                  <a:lnTo>
                    <a:pt x="1066" y="1017"/>
                  </a:lnTo>
                  <a:lnTo>
                    <a:pt x="1066" y="1014"/>
                  </a:lnTo>
                  <a:lnTo>
                    <a:pt x="1066" y="1010"/>
                  </a:lnTo>
                  <a:lnTo>
                    <a:pt x="1066" y="1005"/>
                  </a:lnTo>
                  <a:lnTo>
                    <a:pt x="1066" y="1001"/>
                  </a:lnTo>
                  <a:lnTo>
                    <a:pt x="1066" y="997"/>
                  </a:lnTo>
                  <a:lnTo>
                    <a:pt x="1067" y="993"/>
                  </a:lnTo>
                  <a:lnTo>
                    <a:pt x="1066" y="988"/>
                  </a:lnTo>
                  <a:lnTo>
                    <a:pt x="1066" y="985"/>
                  </a:lnTo>
                  <a:lnTo>
                    <a:pt x="1066" y="981"/>
                  </a:lnTo>
                  <a:lnTo>
                    <a:pt x="1066" y="976"/>
                  </a:lnTo>
                  <a:lnTo>
                    <a:pt x="1066" y="973"/>
                  </a:lnTo>
                  <a:lnTo>
                    <a:pt x="1066" y="968"/>
                  </a:lnTo>
                  <a:lnTo>
                    <a:pt x="1066" y="965"/>
                  </a:lnTo>
                  <a:lnTo>
                    <a:pt x="1066" y="961"/>
                  </a:lnTo>
                  <a:lnTo>
                    <a:pt x="1065" y="956"/>
                  </a:lnTo>
                  <a:lnTo>
                    <a:pt x="1065" y="953"/>
                  </a:lnTo>
                  <a:lnTo>
                    <a:pt x="1065" y="948"/>
                  </a:lnTo>
                  <a:lnTo>
                    <a:pt x="1065" y="945"/>
                  </a:lnTo>
                  <a:lnTo>
                    <a:pt x="1064" y="939"/>
                  </a:lnTo>
                  <a:lnTo>
                    <a:pt x="1063" y="936"/>
                  </a:lnTo>
                  <a:lnTo>
                    <a:pt x="1063" y="932"/>
                  </a:lnTo>
                  <a:lnTo>
                    <a:pt x="1063" y="928"/>
                  </a:lnTo>
                  <a:lnTo>
                    <a:pt x="1063" y="924"/>
                  </a:lnTo>
                  <a:lnTo>
                    <a:pt x="1062" y="919"/>
                  </a:lnTo>
                  <a:lnTo>
                    <a:pt x="1062" y="915"/>
                  </a:lnTo>
                  <a:lnTo>
                    <a:pt x="1062" y="912"/>
                  </a:lnTo>
                  <a:lnTo>
                    <a:pt x="1062" y="907"/>
                  </a:lnTo>
                  <a:lnTo>
                    <a:pt x="1061" y="904"/>
                  </a:lnTo>
                  <a:lnTo>
                    <a:pt x="1061" y="899"/>
                  </a:lnTo>
                  <a:lnTo>
                    <a:pt x="1061" y="896"/>
                  </a:lnTo>
                  <a:lnTo>
                    <a:pt x="1059" y="892"/>
                  </a:lnTo>
                  <a:lnTo>
                    <a:pt x="1059" y="887"/>
                  </a:lnTo>
                  <a:lnTo>
                    <a:pt x="1058" y="883"/>
                  </a:lnTo>
                  <a:lnTo>
                    <a:pt x="1058" y="878"/>
                  </a:lnTo>
                  <a:lnTo>
                    <a:pt x="1058" y="875"/>
                  </a:lnTo>
                  <a:lnTo>
                    <a:pt x="1057" y="870"/>
                  </a:lnTo>
                  <a:lnTo>
                    <a:pt x="1057" y="867"/>
                  </a:lnTo>
                  <a:lnTo>
                    <a:pt x="1057" y="863"/>
                  </a:lnTo>
                  <a:lnTo>
                    <a:pt x="1056" y="858"/>
                  </a:lnTo>
                  <a:lnTo>
                    <a:pt x="1055" y="854"/>
                  </a:lnTo>
                  <a:lnTo>
                    <a:pt x="1055" y="849"/>
                  </a:lnTo>
                  <a:lnTo>
                    <a:pt x="1055" y="846"/>
                  </a:lnTo>
                  <a:lnTo>
                    <a:pt x="1054" y="842"/>
                  </a:lnTo>
                  <a:lnTo>
                    <a:pt x="1054" y="838"/>
                  </a:lnTo>
                  <a:lnTo>
                    <a:pt x="1054" y="834"/>
                  </a:lnTo>
                  <a:lnTo>
                    <a:pt x="1054" y="830"/>
                  </a:lnTo>
                  <a:lnTo>
                    <a:pt x="1054" y="826"/>
                  </a:lnTo>
                  <a:lnTo>
                    <a:pt x="1053" y="822"/>
                  </a:lnTo>
                  <a:lnTo>
                    <a:pt x="1052" y="817"/>
                  </a:lnTo>
                  <a:lnTo>
                    <a:pt x="1052" y="813"/>
                  </a:lnTo>
                  <a:lnTo>
                    <a:pt x="1052" y="808"/>
                  </a:lnTo>
                  <a:lnTo>
                    <a:pt x="1052" y="805"/>
                  </a:lnTo>
                  <a:lnTo>
                    <a:pt x="1052" y="800"/>
                  </a:lnTo>
                  <a:lnTo>
                    <a:pt x="1052" y="796"/>
                  </a:lnTo>
                  <a:lnTo>
                    <a:pt x="1052" y="791"/>
                  </a:lnTo>
                  <a:lnTo>
                    <a:pt x="1052" y="788"/>
                  </a:lnTo>
                  <a:lnTo>
                    <a:pt x="1052" y="784"/>
                  </a:lnTo>
                  <a:lnTo>
                    <a:pt x="1052" y="780"/>
                  </a:lnTo>
                  <a:lnTo>
                    <a:pt x="1052" y="776"/>
                  </a:lnTo>
                  <a:lnTo>
                    <a:pt x="1052" y="771"/>
                  </a:lnTo>
                  <a:lnTo>
                    <a:pt x="1052" y="767"/>
                  </a:lnTo>
                  <a:lnTo>
                    <a:pt x="1052" y="764"/>
                  </a:lnTo>
                  <a:lnTo>
                    <a:pt x="1052" y="758"/>
                  </a:lnTo>
                  <a:lnTo>
                    <a:pt x="1052" y="751"/>
                  </a:lnTo>
                  <a:lnTo>
                    <a:pt x="1052" y="746"/>
                  </a:lnTo>
                  <a:lnTo>
                    <a:pt x="1053" y="740"/>
                  </a:lnTo>
                  <a:lnTo>
                    <a:pt x="1052" y="734"/>
                  </a:lnTo>
                  <a:lnTo>
                    <a:pt x="1052" y="728"/>
                  </a:lnTo>
                  <a:lnTo>
                    <a:pt x="1052" y="722"/>
                  </a:lnTo>
                  <a:lnTo>
                    <a:pt x="1052" y="717"/>
                  </a:lnTo>
                  <a:lnTo>
                    <a:pt x="1050" y="711"/>
                  </a:lnTo>
                  <a:lnTo>
                    <a:pt x="1049" y="705"/>
                  </a:lnTo>
                  <a:lnTo>
                    <a:pt x="1048" y="700"/>
                  </a:lnTo>
                  <a:lnTo>
                    <a:pt x="1047" y="695"/>
                  </a:lnTo>
                  <a:lnTo>
                    <a:pt x="1045" y="689"/>
                  </a:lnTo>
                  <a:lnTo>
                    <a:pt x="1044" y="685"/>
                  </a:lnTo>
                  <a:lnTo>
                    <a:pt x="1043" y="679"/>
                  </a:lnTo>
                  <a:lnTo>
                    <a:pt x="1040" y="676"/>
                  </a:lnTo>
                  <a:lnTo>
                    <a:pt x="1038" y="670"/>
                  </a:lnTo>
                  <a:lnTo>
                    <a:pt x="1036" y="666"/>
                  </a:lnTo>
                  <a:lnTo>
                    <a:pt x="1033" y="661"/>
                  </a:lnTo>
                  <a:lnTo>
                    <a:pt x="1029" y="658"/>
                  </a:lnTo>
                  <a:lnTo>
                    <a:pt x="1026" y="653"/>
                  </a:lnTo>
                  <a:lnTo>
                    <a:pt x="1023" y="650"/>
                  </a:lnTo>
                  <a:lnTo>
                    <a:pt x="1019" y="647"/>
                  </a:lnTo>
                  <a:lnTo>
                    <a:pt x="1016" y="643"/>
                  </a:lnTo>
                  <a:lnTo>
                    <a:pt x="1012" y="640"/>
                  </a:lnTo>
                  <a:lnTo>
                    <a:pt x="1007" y="638"/>
                  </a:lnTo>
                  <a:lnTo>
                    <a:pt x="1003" y="636"/>
                  </a:lnTo>
                  <a:lnTo>
                    <a:pt x="997" y="633"/>
                  </a:lnTo>
                  <a:lnTo>
                    <a:pt x="993" y="631"/>
                  </a:lnTo>
                  <a:lnTo>
                    <a:pt x="987" y="629"/>
                  </a:lnTo>
                  <a:lnTo>
                    <a:pt x="981" y="628"/>
                  </a:lnTo>
                  <a:lnTo>
                    <a:pt x="976" y="628"/>
                  </a:lnTo>
                  <a:lnTo>
                    <a:pt x="971" y="627"/>
                  </a:lnTo>
                  <a:lnTo>
                    <a:pt x="967" y="626"/>
                  </a:lnTo>
                  <a:lnTo>
                    <a:pt x="964" y="624"/>
                  </a:lnTo>
                  <a:lnTo>
                    <a:pt x="959" y="623"/>
                  </a:lnTo>
                  <a:lnTo>
                    <a:pt x="953" y="620"/>
                  </a:lnTo>
                  <a:lnTo>
                    <a:pt x="947" y="618"/>
                  </a:lnTo>
                  <a:lnTo>
                    <a:pt x="941" y="613"/>
                  </a:lnTo>
                  <a:lnTo>
                    <a:pt x="936" y="609"/>
                  </a:lnTo>
                  <a:lnTo>
                    <a:pt x="931" y="603"/>
                  </a:lnTo>
                  <a:lnTo>
                    <a:pt x="928" y="599"/>
                  </a:lnTo>
                  <a:lnTo>
                    <a:pt x="925" y="593"/>
                  </a:lnTo>
                  <a:lnTo>
                    <a:pt x="921" y="587"/>
                  </a:lnTo>
                  <a:lnTo>
                    <a:pt x="918" y="581"/>
                  </a:lnTo>
                  <a:lnTo>
                    <a:pt x="917" y="576"/>
                  </a:lnTo>
                  <a:lnTo>
                    <a:pt x="914" y="569"/>
                  </a:lnTo>
                  <a:lnTo>
                    <a:pt x="912" y="563"/>
                  </a:lnTo>
                  <a:lnTo>
                    <a:pt x="910" y="557"/>
                  </a:lnTo>
                  <a:lnTo>
                    <a:pt x="909" y="550"/>
                  </a:lnTo>
                  <a:lnTo>
                    <a:pt x="907" y="543"/>
                  </a:lnTo>
                  <a:lnTo>
                    <a:pt x="905" y="537"/>
                  </a:lnTo>
                  <a:lnTo>
                    <a:pt x="902" y="530"/>
                  </a:lnTo>
                  <a:lnTo>
                    <a:pt x="901" y="524"/>
                  </a:lnTo>
                  <a:lnTo>
                    <a:pt x="898" y="518"/>
                  </a:lnTo>
                  <a:lnTo>
                    <a:pt x="896" y="512"/>
                  </a:lnTo>
                  <a:lnTo>
                    <a:pt x="892" y="507"/>
                  </a:lnTo>
                  <a:lnTo>
                    <a:pt x="891" y="502"/>
                  </a:lnTo>
                  <a:lnTo>
                    <a:pt x="887" y="498"/>
                  </a:lnTo>
                  <a:lnTo>
                    <a:pt x="884" y="493"/>
                  </a:lnTo>
                  <a:lnTo>
                    <a:pt x="879" y="489"/>
                  </a:lnTo>
                  <a:lnTo>
                    <a:pt x="875" y="486"/>
                  </a:lnTo>
                  <a:lnTo>
                    <a:pt x="869" y="483"/>
                  </a:lnTo>
                  <a:lnTo>
                    <a:pt x="863" y="481"/>
                  </a:lnTo>
                  <a:lnTo>
                    <a:pt x="858" y="480"/>
                  </a:lnTo>
                  <a:lnTo>
                    <a:pt x="851" y="480"/>
                  </a:lnTo>
                  <a:lnTo>
                    <a:pt x="847" y="479"/>
                  </a:lnTo>
                  <a:lnTo>
                    <a:pt x="841" y="478"/>
                  </a:lnTo>
                  <a:lnTo>
                    <a:pt x="837" y="476"/>
                  </a:lnTo>
                  <a:lnTo>
                    <a:pt x="832" y="476"/>
                  </a:lnTo>
                  <a:lnTo>
                    <a:pt x="827" y="476"/>
                  </a:lnTo>
                  <a:lnTo>
                    <a:pt x="822" y="475"/>
                  </a:lnTo>
                  <a:lnTo>
                    <a:pt x="818" y="475"/>
                  </a:lnTo>
                  <a:lnTo>
                    <a:pt x="812" y="475"/>
                  </a:lnTo>
                  <a:lnTo>
                    <a:pt x="807" y="474"/>
                  </a:lnTo>
                  <a:lnTo>
                    <a:pt x="802" y="474"/>
                  </a:lnTo>
                  <a:lnTo>
                    <a:pt x="797" y="474"/>
                  </a:lnTo>
                  <a:lnTo>
                    <a:pt x="792" y="474"/>
                  </a:lnTo>
                  <a:lnTo>
                    <a:pt x="787" y="473"/>
                  </a:lnTo>
                  <a:lnTo>
                    <a:pt x="782" y="473"/>
                  </a:lnTo>
                  <a:lnTo>
                    <a:pt x="777" y="472"/>
                  </a:lnTo>
                  <a:lnTo>
                    <a:pt x="772" y="471"/>
                  </a:lnTo>
                  <a:lnTo>
                    <a:pt x="768" y="470"/>
                  </a:lnTo>
                  <a:lnTo>
                    <a:pt x="763" y="469"/>
                  </a:lnTo>
                  <a:lnTo>
                    <a:pt x="759" y="466"/>
                  </a:lnTo>
                  <a:lnTo>
                    <a:pt x="755" y="465"/>
                  </a:lnTo>
                  <a:lnTo>
                    <a:pt x="752" y="463"/>
                  </a:lnTo>
                  <a:lnTo>
                    <a:pt x="748" y="461"/>
                  </a:lnTo>
                  <a:lnTo>
                    <a:pt x="744" y="459"/>
                  </a:lnTo>
                  <a:lnTo>
                    <a:pt x="742" y="455"/>
                  </a:lnTo>
                  <a:lnTo>
                    <a:pt x="739" y="452"/>
                  </a:lnTo>
                  <a:lnTo>
                    <a:pt x="737" y="449"/>
                  </a:lnTo>
                  <a:lnTo>
                    <a:pt x="734" y="444"/>
                  </a:lnTo>
                  <a:lnTo>
                    <a:pt x="733" y="441"/>
                  </a:lnTo>
                  <a:lnTo>
                    <a:pt x="732" y="435"/>
                  </a:lnTo>
                  <a:lnTo>
                    <a:pt x="731" y="431"/>
                  </a:lnTo>
                  <a:lnTo>
                    <a:pt x="731" y="424"/>
                  </a:lnTo>
                  <a:lnTo>
                    <a:pt x="732" y="419"/>
                  </a:lnTo>
                  <a:lnTo>
                    <a:pt x="730" y="412"/>
                  </a:lnTo>
                  <a:lnTo>
                    <a:pt x="729" y="406"/>
                  </a:lnTo>
                  <a:lnTo>
                    <a:pt x="727" y="400"/>
                  </a:lnTo>
                  <a:lnTo>
                    <a:pt x="725" y="394"/>
                  </a:lnTo>
                  <a:lnTo>
                    <a:pt x="723" y="387"/>
                  </a:lnTo>
                  <a:lnTo>
                    <a:pt x="721" y="381"/>
                  </a:lnTo>
                  <a:lnTo>
                    <a:pt x="720" y="375"/>
                  </a:lnTo>
                  <a:lnTo>
                    <a:pt x="718" y="370"/>
                  </a:lnTo>
                  <a:lnTo>
                    <a:pt x="714" y="363"/>
                  </a:lnTo>
                  <a:lnTo>
                    <a:pt x="712" y="357"/>
                  </a:lnTo>
                  <a:lnTo>
                    <a:pt x="710" y="351"/>
                  </a:lnTo>
                  <a:lnTo>
                    <a:pt x="708" y="344"/>
                  </a:lnTo>
                  <a:lnTo>
                    <a:pt x="705" y="338"/>
                  </a:lnTo>
                  <a:lnTo>
                    <a:pt x="702" y="333"/>
                  </a:lnTo>
                  <a:lnTo>
                    <a:pt x="700" y="326"/>
                  </a:lnTo>
                  <a:lnTo>
                    <a:pt x="698" y="321"/>
                  </a:lnTo>
                  <a:lnTo>
                    <a:pt x="693" y="314"/>
                  </a:lnTo>
                  <a:lnTo>
                    <a:pt x="690" y="308"/>
                  </a:lnTo>
                  <a:lnTo>
                    <a:pt x="686" y="303"/>
                  </a:lnTo>
                  <a:lnTo>
                    <a:pt x="683" y="296"/>
                  </a:lnTo>
                  <a:lnTo>
                    <a:pt x="680" y="291"/>
                  </a:lnTo>
                  <a:lnTo>
                    <a:pt x="676" y="285"/>
                  </a:lnTo>
                  <a:lnTo>
                    <a:pt x="673" y="278"/>
                  </a:lnTo>
                  <a:lnTo>
                    <a:pt x="670" y="273"/>
                  </a:lnTo>
                  <a:lnTo>
                    <a:pt x="665" y="267"/>
                  </a:lnTo>
                  <a:lnTo>
                    <a:pt x="662" y="262"/>
                  </a:lnTo>
                  <a:lnTo>
                    <a:pt x="658" y="256"/>
                  </a:lnTo>
                  <a:lnTo>
                    <a:pt x="654" y="249"/>
                  </a:lnTo>
                  <a:lnTo>
                    <a:pt x="650" y="244"/>
                  </a:lnTo>
                  <a:lnTo>
                    <a:pt x="645" y="238"/>
                  </a:lnTo>
                  <a:lnTo>
                    <a:pt x="642" y="233"/>
                  </a:lnTo>
                  <a:lnTo>
                    <a:pt x="637" y="228"/>
                  </a:lnTo>
                  <a:lnTo>
                    <a:pt x="633" y="222"/>
                  </a:lnTo>
                  <a:lnTo>
                    <a:pt x="629" y="216"/>
                  </a:lnTo>
                  <a:lnTo>
                    <a:pt x="624" y="210"/>
                  </a:lnTo>
                  <a:lnTo>
                    <a:pt x="620" y="206"/>
                  </a:lnTo>
                  <a:lnTo>
                    <a:pt x="615" y="199"/>
                  </a:lnTo>
                  <a:lnTo>
                    <a:pt x="611" y="195"/>
                  </a:lnTo>
                  <a:lnTo>
                    <a:pt x="605" y="189"/>
                  </a:lnTo>
                  <a:lnTo>
                    <a:pt x="601" y="185"/>
                  </a:lnTo>
                  <a:lnTo>
                    <a:pt x="596" y="178"/>
                  </a:lnTo>
                  <a:lnTo>
                    <a:pt x="591" y="174"/>
                  </a:lnTo>
                  <a:lnTo>
                    <a:pt x="586" y="168"/>
                  </a:lnTo>
                  <a:lnTo>
                    <a:pt x="582" y="164"/>
                  </a:lnTo>
                  <a:lnTo>
                    <a:pt x="576" y="158"/>
                  </a:lnTo>
                  <a:lnTo>
                    <a:pt x="572" y="154"/>
                  </a:lnTo>
                  <a:lnTo>
                    <a:pt x="566" y="148"/>
                  </a:lnTo>
                  <a:lnTo>
                    <a:pt x="562" y="144"/>
                  </a:lnTo>
                  <a:lnTo>
                    <a:pt x="556" y="138"/>
                  </a:lnTo>
                  <a:lnTo>
                    <a:pt x="551" y="134"/>
                  </a:lnTo>
                  <a:lnTo>
                    <a:pt x="545" y="128"/>
                  </a:lnTo>
                  <a:lnTo>
                    <a:pt x="541" y="124"/>
                  </a:lnTo>
                  <a:lnTo>
                    <a:pt x="535" y="119"/>
                  </a:lnTo>
                  <a:lnTo>
                    <a:pt x="530" y="115"/>
                  </a:lnTo>
                  <a:lnTo>
                    <a:pt x="525" y="110"/>
                  </a:lnTo>
                  <a:lnTo>
                    <a:pt x="521" y="107"/>
                  </a:lnTo>
                  <a:lnTo>
                    <a:pt x="514" y="102"/>
                  </a:lnTo>
                  <a:lnTo>
                    <a:pt x="509" y="98"/>
                  </a:lnTo>
                  <a:lnTo>
                    <a:pt x="504" y="94"/>
                  </a:lnTo>
                  <a:lnTo>
                    <a:pt x="499" y="89"/>
                  </a:lnTo>
                  <a:lnTo>
                    <a:pt x="493" y="85"/>
                  </a:lnTo>
                  <a:lnTo>
                    <a:pt x="488" y="81"/>
                  </a:lnTo>
                  <a:lnTo>
                    <a:pt x="483" y="77"/>
                  </a:lnTo>
                  <a:lnTo>
                    <a:pt x="478" y="74"/>
                  </a:lnTo>
                  <a:lnTo>
                    <a:pt x="472" y="70"/>
                  </a:lnTo>
                  <a:lnTo>
                    <a:pt x="466" y="68"/>
                  </a:lnTo>
                  <a:lnTo>
                    <a:pt x="459" y="66"/>
                  </a:lnTo>
                  <a:lnTo>
                    <a:pt x="454" y="64"/>
                  </a:lnTo>
                  <a:lnTo>
                    <a:pt x="447" y="61"/>
                  </a:lnTo>
                  <a:lnTo>
                    <a:pt x="442" y="59"/>
                  </a:lnTo>
                  <a:lnTo>
                    <a:pt x="435" y="58"/>
                  </a:lnTo>
                  <a:lnTo>
                    <a:pt x="429" y="56"/>
                  </a:lnTo>
                  <a:lnTo>
                    <a:pt x="423" y="55"/>
                  </a:lnTo>
                  <a:lnTo>
                    <a:pt x="416" y="52"/>
                  </a:lnTo>
                  <a:lnTo>
                    <a:pt x="409" y="50"/>
                  </a:lnTo>
                  <a:lnTo>
                    <a:pt x="404" y="49"/>
                  </a:lnTo>
                  <a:lnTo>
                    <a:pt x="397" y="48"/>
                  </a:lnTo>
                  <a:lnTo>
                    <a:pt x="390" y="47"/>
                  </a:lnTo>
                  <a:lnTo>
                    <a:pt x="384" y="46"/>
                  </a:lnTo>
                  <a:lnTo>
                    <a:pt x="377" y="45"/>
                  </a:lnTo>
                  <a:lnTo>
                    <a:pt x="370" y="43"/>
                  </a:lnTo>
                  <a:lnTo>
                    <a:pt x="364" y="43"/>
                  </a:lnTo>
                  <a:lnTo>
                    <a:pt x="357" y="41"/>
                  </a:lnTo>
                  <a:lnTo>
                    <a:pt x="350" y="41"/>
                  </a:lnTo>
                  <a:lnTo>
                    <a:pt x="344" y="40"/>
                  </a:lnTo>
                  <a:lnTo>
                    <a:pt x="338" y="40"/>
                  </a:lnTo>
                  <a:lnTo>
                    <a:pt x="330" y="40"/>
                  </a:lnTo>
                  <a:lnTo>
                    <a:pt x="325" y="40"/>
                  </a:lnTo>
                  <a:lnTo>
                    <a:pt x="317" y="39"/>
                  </a:lnTo>
                  <a:lnTo>
                    <a:pt x="310" y="39"/>
                  </a:lnTo>
                  <a:lnTo>
                    <a:pt x="304" y="39"/>
                  </a:lnTo>
                  <a:lnTo>
                    <a:pt x="298" y="40"/>
                  </a:lnTo>
                  <a:lnTo>
                    <a:pt x="290" y="40"/>
                  </a:lnTo>
                  <a:lnTo>
                    <a:pt x="285" y="40"/>
                  </a:lnTo>
                  <a:lnTo>
                    <a:pt x="277" y="40"/>
                  </a:lnTo>
                  <a:lnTo>
                    <a:pt x="271" y="41"/>
                  </a:lnTo>
                  <a:lnTo>
                    <a:pt x="263" y="41"/>
                  </a:lnTo>
                  <a:lnTo>
                    <a:pt x="257" y="42"/>
                  </a:lnTo>
                  <a:lnTo>
                    <a:pt x="251" y="43"/>
                  </a:lnTo>
                  <a:lnTo>
                    <a:pt x="245" y="45"/>
                  </a:lnTo>
                  <a:lnTo>
                    <a:pt x="237" y="45"/>
                  </a:lnTo>
                  <a:lnTo>
                    <a:pt x="231" y="47"/>
                  </a:lnTo>
                  <a:lnTo>
                    <a:pt x="223" y="47"/>
                  </a:lnTo>
                  <a:lnTo>
                    <a:pt x="218" y="49"/>
                  </a:lnTo>
                  <a:lnTo>
                    <a:pt x="211" y="50"/>
                  </a:lnTo>
                  <a:lnTo>
                    <a:pt x="204" y="51"/>
                  </a:lnTo>
                  <a:lnTo>
                    <a:pt x="198" y="54"/>
                  </a:lnTo>
                  <a:lnTo>
                    <a:pt x="192" y="56"/>
                  </a:lnTo>
                  <a:lnTo>
                    <a:pt x="186" y="58"/>
                  </a:lnTo>
                  <a:lnTo>
                    <a:pt x="179" y="59"/>
                  </a:lnTo>
                  <a:lnTo>
                    <a:pt x="173" y="61"/>
                  </a:lnTo>
                  <a:lnTo>
                    <a:pt x="168" y="64"/>
                  </a:lnTo>
                  <a:lnTo>
                    <a:pt x="161" y="66"/>
                  </a:lnTo>
                  <a:lnTo>
                    <a:pt x="154" y="68"/>
                  </a:lnTo>
                  <a:lnTo>
                    <a:pt x="148" y="70"/>
                  </a:lnTo>
                  <a:lnTo>
                    <a:pt x="142" y="74"/>
                  </a:lnTo>
                  <a:lnTo>
                    <a:pt x="137" y="77"/>
                  </a:lnTo>
                  <a:lnTo>
                    <a:pt x="130" y="80"/>
                  </a:lnTo>
                  <a:lnTo>
                    <a:pt x="124" y="82"/>
                  </a:lnTo>
                  <a:lnTo>
                    <a:pt x="119" y="87"/>
                  </a:lnTo>
                  <a:lnTo>
                    <a:pt x="113" y="89"/>
                  </a:lnTo>
                  <a:lnTo>
                    <a:pt x="108" y="92"/>
                  </a:lnTo>
                  <a:lnTo>
                    <a:pt x="102" y="96"/>
                  </a:lnTo>
                  <a:lnTo>
                    <a:pt x="96" y="100"/>
                  </a:lnTo>
                  <a:lnTo>
                    <a:pt x="91" y="105"/>
                  </a:lnTo>
                  <a:lnTo>
                    <a:pt x="85" y="108"/>
                  </a:lnTo>
                  <a:lnTo>
                    <a:pt x="81" y="112"/>
                  </a:lnTo>
                  <a:lnTo>
                    <a:pt x="75" y="117"/>
                  </a:lnTo>
                  <a:lnTo>
                    <a:pt x="72" y="117"/>
                  </a:lnTo>
                  <a:lnTo>
                    <a:pt x="69" y="119"/>
                  </a:lnTo>
                  <a:lnTo>
                    <a:pt x="64" y="119"/>
                  </a:lnTo>
                  <a:lnTo>
                    <a:pt x="62" y="120"/>
                  </a:lnTo>
                  <a:lnTo>
                    <a:pt x="58" y="120"/>
                  </a:lnTo>
                  <a:lnTo>
                    <a:pt x="54" y="120"/>
                  </a:lnTo>
                  <a:lnTo>
                    <a:pt x="50" y="121"/>
                  </a:lnTo>
                  <a:lnTo>
                    <a:pt x="48" y="123"/>
                  </a:lnTo>
                  <a:lnTo>
                    <a:pt x="44" y="119"/>
                  </a:lnTo>
                  <a:lnTo>
                    <a:pt x="39" y="120"/>
                  </a:lnTo>
                  <a:lnTo>
                    <a:pt x="34" y="120"/>
                  </a:lnTo>
                  <a:lnTo>
                    <a:pt x="31" y="123"/>
                  </a:lnTo>
                  <a:lnTo>
                    <a:pt x="26" y="125"/>
                  </a:lnTo>
                  <a:lnTo>
                    <a:pt x="22" y="127"/>
                  </a:lnTo>
                  <a:lnTo>
                    <a:pt x="17" y="128"/>
                  </a:lnTo>
                  <a:lnTo>
                    <a:pt x="13" y="130"/>
                  </a:lnTo>
                  <a:lnTo>
                    <a:pt x="10" y="131"/>
                  </a:lnTo>
                  <a:lnTo>
                    <a:pt x="6" y="134"/>
                  </a:lnTo>
                  <a:lnTo>
                    <a:pt x="1" y="135"/>
                  </a:lnTo>
                  <a:lnTo>
                    <a:pt x="0" y="134"/>
                  </a:lnTo>
                  <a:lnTo>
                    <a:pt x="4" y="127"/>
                  </a:lnTo>
                  <a:lnTo>
                    <a:pt x="9" y="120"/>
                  </a:lnTo>
                  <a:lnTo>
                    <a:pt x="15" y="115"/>
                  </a:lnTo>
                  <a:lnTo>
                    <a:pt x="21" y="109"/>
                  </a:lnTo>
                  <a:lnTo>
                    <a:pt x="26" y="102"/>
                  </a:lnTo>
                  <a:lnTo>
                    <a:pt x="33" y="97"/>
                  </a:lnTo>
                  <a:lnTo>
                    <a:pt x="40" y="91"/>
                  </a:lnTo>
                  <a:lnTo>
                    <a:pt x="48" y="87"/>
                  </a:lnTo>
                  <a:lnTo>
                    <a:pt x="53" y="81"/>
                  </a:lnTo>
                  <a:lnTo>
                    <a:pt x="61" y="76"/>
                  </a:lnTo>
                  <a:lnTo>
                    <a:pt x="64" y="74"/>
                  </a:lnTo>
                  <a:lnTo>
                    <a:pt x="68" y="70"/>
                  </a:lnTo>
                  <a:lnTo>
                    <a:pt x="72" y="69"/>
                  </a:lnTo>
                  <a:lnTo>
                    <a:pt x="75" y="67"/>
                  </a:lnTo>
                  <a:lnTo>
                    <a:pt x="79" y="64"/>
                  </a:lnTo>
                  <a:lnTo>
                    <a:pt x="83" y="61"/>
                  </a:lnTo>
                  <a:lnTo>
                    <a:pt x="88" y="59"/>
                  </a:lnTo>
                  <a:lnTo>
                    <a:pt x="91" y="58"/>
                  </a:lnTo>
                  <a:lnTo>
                    <a:pt x="95" y="56"/>
                  </a:lnTo>
                  <a:lnTo>
                    <a:pt x="99" y="54"/>
                  </a:lnTo>
                  <a:lnTo>
                    <a:pt x="103" y="51"/>
                  </a:lnTo>
                  <a:lnTo>
                    <a:pt x="107" y="49"/>
                  </a:lnTo>
                  <a:lnTo>
                    <a:pt x="111" y="47"/>
                  </a:lnTo>
                  <a:lnTo>
                    <a:pt x="114" y="45"/>
                  </a:lnTo>
                  <a:lnTo>
                    <a:pt x="119" y="43"/>
                  </a:lnTo>
                  <a:lnTo>
                    <a:pt x="122" y="41"/>
                  </a:lnTo>
                  <a:lnTo>
                    <a:pt x="127" y="39"/>
                  </a:lnTo>
                  <a:lnTo>
                    <a:pt x="130" y="37"/>
                  </a:lnTo>
                  <a:lnTo>
                    <a:pt x="134" y="36"/>
                  </a:lnTo>
                  <a:lnTo>
                    <a:pt x="139" y="33"/>
                  </a:lnTo>
                  <a:lnTo>
                    <a:pt x="142" y="32"/>
                  </a:lnTo>
                  <a:lnTo>
                    <a:pt x="147" y="30"/>
                  </a:lnTo>
                  <a:lnTo>
                    <a:pt x="150" y="29"/>
                  </a:lnTo>
                  <a:lnTo>
                    <a:pt x="154" y="27"/>
                  </a:lnTo>
                  <a:lnTo>
                    <a:pt x="158" y="26"/>
                  </a:lnTo>
                  <a:lnTo>
                    <a:pt x="162" y="23"/>
                  </a:lnTo>
                  <a:lnTo>
                    <a:pt x="166" y="22"/>
                  </a:lnTo>
                  <a:lnTo>
                    <a:pt x="170" y="22"/>
                  </a:lnTo>
                  <a:lnTo>
                    <a:pt x="173" y="20"/>
                  </a:lnTo>
                  <a:lnTo>
                    <a:pt x="178" y="19"/>
                  </a:lnTo>
                  <a:lnTo>
                    <a:pt x="182" y="17"/>
                  </a:lnTo>
                  <a:lnTo>
                    <a:pt x="186" y="16"/>
                  </a:lnTo>
                  <a:lnTo>
                    <a:pt x="190" y="15"/>
                  </a:lnTo>
                  <a:lnTo>
                    <a:pt x="193" y="15"/>
                  </a:lnTo>
                  <a:lnTo>
                    <a:pt x="198" y="12"/>
                  </a:lnTo>
                  <a:lnTo>
                    <a:pt x="201" y="12"/>
                  </a:lnTo>
                  <a:lnTo>
                    <a:pt x="204" y="11"/>
                  </a:lnTo>
                  <a:lnTo>
                    <a:pt x="209" y="10"/>
                  </a:lnTo>
                  <a:lnTo>
                    <a:pt x="212" y="9"/>
                  </a:lnTo>
                  <a:lnTo>
                    <a:pt x="216" y="9"/>
                  </a:lnTo>
                  <a:lnTo>
                    <a:pt x="219" y="8"/>
                  </a:lnTo>
                  <a:lnTo>
                    <a:pt x="223" y="8"/>
                  </a:lnTo>
                  <a:lnTo>
                    <a:pt x="227" y="7"/>
                  </a:lnTo>
                  <a:lnTo>
                    <a:pt x="230" y="7"/>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1" name="Freeform 18"/>
            <p:cNvSpPr>
              <a:spLocks/>
            </p:cNvSpPr>
            <p:nvPr/>
          </p:nvSpPr>
          <p:spPr bwMode="auto">
            <a:xfrm>
              <a:off x="1363" y="1825"/>
              <a:ext cx="286" cy="740"/>
            </a:xfrm>
            <a:custGeom>
              <a:avLst/>
              <a:gdLst>
                <a:gd name="T0" fmla="*/ 340 w 572"/>
                <a:gd name="T1" fmla="*/ 1447 h 1479"/>
                <a:gd name="T2" fmla="*/ 371 w 572"/>
                <a:gd name="T3" fmla="*/ 1404 h 1479"/>
                <a:gd name="T4" fmla="*/ 402 w 572"/>
                <a:gd name="T5" fmla="*/ 1362 h 1479"/>
                <a:gd name="T6" fmla="*/ 430 w 572"/>
                <a:gd name="T7" fmla="*/ 1316 h 1479"/>
                <a:gd name="T8" fmla="*/ 457 w 572"/>
                <a:gd name="T9" fmla="*/ 1271 h 1479"/>
                <a:gd name="T10" fmla="*/ 479 w 572"/>
                <a:gd name="T11" fmla="*/ 1222 h 1479"/>
                <a:gd name="T12" fmla="*/ 499 w 572"/>
                <a:gd name="T13" fmla="*/ 1173 h 1479"/>
                <a:gd name="T14" fmla="*/ 516 w 572"/>
                <a:gd name="T15" fmla="*/ 1122 h 1479"/>
                <a:gd name="T16" fmla="*/ 530 w 572"/>
                <a:gd name="T17" fmla="*/ 1069 h 1479"/>
                <a:gd name="T18" fmla="*/ 541 w 572"/>
                <a:gd name="T19" fmla="*/ 1016 h 1479"/>
                <a:gd name="T20" fmla="*/ 550 w 572"/>
                <a:gd name="T21" fmla="*/ 961 h 1479"/>
                <a:gd name="T22" fmla="*/ 556 w 572"/>
                <a:gd name="T23" fmla="*/ 906 h 1479"/>
                <a:gd name="T24" fmla="*/ 558 w 572"/>
                <a:gd name="T25" fmla="*/ 851 h 1479"/>
                <a:gd name="T26" fmla="*/ 552 w 572"/>
                <a:gd name="T27" fmla="*/ 762 h 1479"/>
                <a:gd name="T28" fmla="*/ 541 w 572"/>
                <a:gd name="T29" fmla="*/ 678 h 1479"/>
                <a:gd name="T30" fmla="*/ 521 w 572"/>
                <a:gd name="T31" fmla="*/ 594 h 1479"/>
                <a:gd name="T32" fmla="*/ 493 w 572"/>
                <a:gd name="T33" fmla="*/ 515 h 1479"/>
                <a:gd name="T34" fmla="*/ 460 w 572"/>
                <a:gd name="T35" fmla="*/ 437 h 1479"/>
                <a:gd name="T36" fmla="*/ 419 w 572"/>
                <a:gd name="T37" fmla="*/ 365 h 1479"/>
                <a:gd name="T38" fmla="*/ 372 w 572"/>
                <a:gd name="T39" fmla="*/ 297 h 1479"/>
                <a:gd name="T40" fmla="*/ 320 w 572"/>
                <a:gd name="T41" fmla="*/ 233 h 1479"/>
                <a:gd name="T42" fmla="*/ 262 w 572"/>
                <a:gd name="T43" fmla="*/ 173 h 1479"/>
                <a:gd name="T44" fmla="*/ 199 w 572"/>
                <a:gd name="T45" fmla="*/ 121 h 1479"/>
                <a:gd name="T46" fmla="*/ 131 w 572"/>
                <a:gd name="T47" fmla="*/ 72 h 1479"/>
                <a:gd name="T48" fmla="*/ 60 w 572"/>
                <a:gd name="T49" fmla="*/ 32 h 1479"/>
                <a:gd name="T50" fmla="*/ 18 w 572"/>
                <a:gd name="T51" fmla="*/ 0 h 1479"/>
                <a:gd name="T52" fmla="*/ 90 w 572"/>
                <a:gd name="T53" fmla="*/ 36 h 1479"/>
                <a:gd name="T54" fmla="*/ 160 w 572"/>
                <a:gd name="T55" fmla="*/ 82 h 1479"/>
                <a:gd name="T56" fmla="*/ 225 w 572"/>
                <a:gd name="T57" fmla="*/ 132 h 1479"/>
                <a:gd name="T58" fmla="*/ 287 w 572"/>
                <a:gd name="T59" fmla="*/ 188 h 1479"/>
                <a:gd name="T60" fmla="*/ 343 w 572"/>
                <a:gd name="T61" fmla="*/ 248 h 1479"/>
                <a:gd name="T62" fmla="*/ 395 w 572"/>
                <a:gd name="T63" fmla="*/ 314 h 1479"/>
                <a:gd name="T64" fmla="*/ 440 w 572"/>
                <a:gd name="T65" fmla="*/ 381 h 1479"/>
                <a:gd name="T66" fmla="*/ 480 w 572"/>
                <a:gd name="T67" fmla="*/ 455 h 1479"/>
                <a:gd name="T68" fmla="*/ 513 w 572"/>
                <a:gd name="T69" fmla="*/ 532 h 1479"/>
                <a:gd name="T70" fmla="*/ 540 w 572"/>
                <a:gd name="T71" fmla="*/ 612 h 1479"/>
                <a:gd name="T72" fmla="*/ 558 w 572"/>
                <a:gd name="T73" fmla="*/ 694 h 1479"/>
                <a:gd name="T74" fmla="*/ 569 w 572"/>
                <a:gd name="T75" fmla="*/ 780 h 1479"/>
                <a:gd name="T76" fmla="*/ 572 w 572"/>
                <a:gd name="T77" fmla="*/ 860 h 1479"/>
                <a:gd name="T78" fmla="*/ 570 w 572"/>
                <a:gd name="T79" fmla="*/ 912 h 1479"/>
                <a:gd name="T80" fmla="*/ 565 w 572"/>
                <a:gd name="T81" fmla="*/ 962 h 1479"/>
                <a:gd name="T82" fmla="*/ 558 w 572"/>
                <a:gd name="T83" fmla="*/ 1014 h 1479"/>
                <a:gd name="T84" fmla="*/ 548 w 572"/>
                <a:gd name="T85" fmla="*/ 1063 h 1479"/>
                <a:gd name="T86" fmla="*/ 534 w 572"/>
                <a:gd name="T87" fmla="*/ 1112 h 1479"/>
                <a:gd name="T88" fmla="*/ 520 w 572"/>
                <a:gd name="T89" fmla="*/ 1158 h 1479"/>
                <a:gd name="T90" fmla="*/ 503 w 572"/>
                <a:gd name="T91" fmla="*/ 1205 h 1479"/>
                <a:gd name="T92" fmla="*/ 483 w 572"/>
                <a:gd name="T93" fmla="*/ 1250 h 1479"/>
                <a:gd name="T94" fmla="*/ 461 w 572"/>
                <a:gd name="T95" fmla="*/ 1294 h 1479"/>
                <a:gd name="T96" fmla="*/ 438 w 572"/>
                <a:gd name="T97" fmla="*/ 1335 h 1479"/>
                <a:gd name="T98" fmla="*/ 412 w 572"/>
                <a:gd name="T99" fmla="*/ 1378 h 1479"/>
                <a:gd name="T100" fmla="*/ 384 w 572"/>
                <a:gd name="T101" fmla="*/ 1417 h 1479"/>
                <a:gd name="T102" fmla="*/ 312 w 572"/>
                <a:gd name="T103" fmla="*/ 1479 h 14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1479"/>
                <a:gd name="T158" fmla="*/ 572 w 572"/>
                <a:gd name="T159" fmla="*/ 1479 h 14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1479">
                  <a:moveTo>
                    <a:pt x="312" y="1479"/>
                  </a:moveTo>
                  <a:lnTo>
                    <a:pt x="319" y="1470"/>
                  </a:lnTo>
                  <a:lnTo>
                    <a:pt x="325" y="1462"/>
                  </a:lnTo>
                  <a:lnTo>
                    <a:pt x="332" y="1454"/>
                  </a:lnTo>
                  <a:lnTo>
                    <a:pt x="340" y="1447"/>
                  </a:lnTo>
                  <a:lnTo>
                    <a:pt x="345" y="1438"/>
                  </a:lnTo>
                  <a:lnTo>
                    <a:pt x="352" y="1430"/>
                  </a:lnTo>
                  <a:lnTo>
                    <a:pt x="359" y="1421"/>
                  </a:lnTo>
                  <a:lnTo>
                    <a:pt x="365" y="1413"/>
                  </a:lnTo>
                  <a:lnTo>
                    <a:pt x="371" y="1404"/>
                  </a:lnTo>
                  <a:lnTo>
                    <a:pt x="378" y="1397"/>
                  </a:lnTo>
                  <a:lnTo>
                    <a:pt x="384" y="1388"/>
                  </a:lnTo>
                  <a:lnTo>
                    <a:pt x="391" y="1379"/>
                  </a:lnTo>
                  <a:lnTo>
                    <a:pt x="396" y="1370"/>
                  </a:lnTo>
                  <a:lnTo>
                    <a:pt x="402" y="1362"/>
                  </a:lnTo>
                  <a:lnTo>
                    <a:pt x="408" y="1353"/>
                  </a:lnTo>
                  <a:lnTo>
                    <a:pt x="414" y="1344"/>
                  </a:lnTo>
                  <a:lnTo>
                    <a:pt x="420" y="1335"/>
                  </a:lnTo>
                  <a:lnTo>
                    <a:pt x="424" y="1326"/>
                  </a:lnTo>
                  <a:lnTo>
                    <a:pt x="430" y="1316"/>
                  </a:lnTo>
                  <a:lnTo>
                    <a:pt x="435" y="1308"/>
                  </a:lnTo>
                  <a:lnTo>
                    <a:pt x="440" y="1299"/>
                  </a:lnTo>
                  <a:lnTo>
                    <a:pt x="445" y="1290"/>
                  </a:lnTo>
                  <a:lnTo>
                    <a:pt x="451" y="1280"/>
                  </a:lnTo>
                  <a:lnTo>
                    <a:pt x="457" y="1271"/>
                  </a:lnTo>
                  <a:lnTo>
                    <a:pt x="461" y="1261"/>
                  </a:lnTo>
                  <a:lnTo>
                    <a:pt x="465" y="1251"/>
                  </a:lnTo>
                  <a:lnTo>
                    <a:pt x="470" y="1241"/>
                  </a:lnTo>
                  <a:lnTo>
                    <a:pt x="474" y="1232"/>
                  </a:lnTo>
                  <a:lnTo>
                    <a:pt x="479" y="1222"/>
                  </a:lnTo>
                  <a:lnTo>
                    <a:pt x="483" y="1212"/>
                  </a:lnTo>
                  <a:lnTo>
                    <a:pt x="487" y="1202"/>
                  </a:lnTo>
                  <a:lnTo>
                    <a:pt x="492" y="1193"/>
                  </a:lnTo>
                  <a:lnTo>
                    <a:pt x="494" y="1183"/>
                  </a:lnTo>
                  <a:lnTo>
                    <a:pt x="499" y="1173"/>
                  </a:lnTo>
                  <a:lnTo>
                    <a:pt x="502" y="1162"/>
                  </a:lnTo>
                  <a:lnTo>
                    <a:pt x="506" y="1153"/>
                  </a:lnTo>
                  <a:lnTo>
                    <a:pt x="509" y="1142"/>
                  </a:lnTo>
                  <a:lnTo>
                    <a:pt x="512" y="1132"/>
                  </a:lnTo>
                  <a:lnTo>
                    <a:pt x="516" y="1122"/>
                  </a:lnTo>
                  <a:lnTo>
                    <a:pt x="519" y="1112"/>
                  </a:lnTo>
                  <a:lnTo>
                    <a:pt x="522" y="1100"/>
                  </a:lnTo>
                  <a:lnTo>
                    <a:pt x="524" y="1090"/>
                  </a:lnTo>
                  <a:lnTo>
                    <a:pt x="527" y="1079"/>
                  </a:lnTo>
                  <a:lnTo>
                    <a:pt x="530" y="1069"/>
                  </a:lnTo>
                  <a:lnTo>
                    <a:pt x="532" y="1058"/>
                  </a:lnTo>
                  <a:lnTo>
                    <a:pt x="534" y="1048"/>
                  </a:lnTo>
                  <a:lnTo>
                    <a:pt x="538" y="1037"/>
                  </a:lnTo>
                  <a:lnTo>
                    <a:pt x="540" y="1027"/>
                  </a:lnTo>
                  <a:lnTo>
                    <a:pt x="541" y="1016"/>
                  </a:lnTo>
                  <a:lnTo>
                    <a:pt x="543" y="1005"/>
                  </a:lnTo>
                  <a:lnTo>
                    <a:pt x="546" y="994"/>
                  </a:lnTo>
                  <a:lnTo>
                    <a:pt x="548" y="984"/>
                  </a:lnTo>
                  <a:lnTo>
                    <a:pt x="549" y="972"/>
                  </a:lnTo>
                  <a:lnTo>
                    <a:pt x="550" y="961"/>
                  </a:lnTo>
                  <a:lnTo>
                    <a:pt x="551" y="950"/>
                  </a:lnTo>
                  <a:lnTo>
                    <a:pt x="553" y="940"/>
                  </a:lnTo>
                  <a:lnTo>
                    <a:pt x="554" y="929"/>
                  </a:lnTo>
                  <a:lnTo>
                    <a:pt x="554" y="917"/>
                  </a:lnTo>
                  <a:lnTo>
                    <a:pt x="556" y="906"/>
                  </a:lnTo>
                  <a:lnTo>
                    <a:pt x="557" y="896"/>
                  </a:lnTo>
                  <a:lnTo>
                    <a:pt x="557" y="883"/>
                  </a:lnTo>
                  <a:lnTo>
                    <a:pt x="558" y="873"/>
                  </a:lnTo>
                  <a:lnTo>
                    <a:pt x="558" y="861"/>
                  </a:lnTo>
                  <a:lnTo>
                    <a:pt x="558" y="851"/>
                  </a:lnTo>
                  <a:lnTo>
                    <a:pt x="558" y="833"/>
                  </a:lnTo>
                  <a:lnTo>
                    <a:pt x="557" y="816"/>
                  </a:lnTo>
                  <a:lnTo>
                    <a:pt x="556" y="798"/>
                  </a:lnTo>
                  <a:lnTo>
                    <a:pt x="554" y="780"/>
                  </a:lnTo>
                  <a:lnTo>
                    <a:pt x="552" y="762"/>
                  </a:lnTo>
                  <a:lnTo>
                    <a:pt x="551" y="745"/>
                  </a:lnTo>
                  <a:lnTo>
                    <a:pt x="549" y="728"/>
                  </a:lnTo>
                  <a:lnTo>
                    <a:pt x="547" y="711"/>
                  </a:lnTo>
                  <a:lnTo>
                    <a:pt x="543" y="693"/>
                  </a:lnTo>
                  <a:lnTo>
                    <a:pt x="541" y="678"/>
                  </a:lnTo>
                  <a:lnTo>
                    <a:pt x="537" y="660"/>
                  </a:lnTo>
                  <a:lnTo>
                    <a:pt x="533" y="644"/>
                  </a:lnTo>
                  <a:lnTo>
                    <a:pt x="530" y="626"/>
                  </a:lnTo>
                  <a:lnTo>
                    <a:pt x="526" y="610"/>
                  </a:lnTo>
                  <a:lnTo>
                    <a:pt x="521" y="594"/>
                  </a:lnTo>
                  <a:lnTo>
                    <a:pt x="517" y="578"/>
                  </a:lnTo>
                  <a:lnTo>
                    <a:pt x="511" y="562"/>
                  </a:lnTo>
                  <a:lnTo>
                    <a:pt x="506" y="545"/>
                  </a:lnTo>
                  <a:lnTo>
                    <a:pt x="500" y="530"/>
                  </a:lnTo>
                  <a:lnTo>
                    <a:pt x="493" y="515"/>
                  </a:lnTo>
                  <a:lnTo>
                    <a:pt x="487" y="498"/>
                  </a:lnTo>
                  <a:lnTo>
                    <a:pt x="480" y="483"/>
                  </a:lnTo>
                  <a:lnTo>
                    <a:pt x="474" y="468"/>
                  </a:lnTo>
                  <a:lnTo>
                    <a:pt x="468" y="454"/>
                  </a:lnTo>
                  <a:lnTo>
                    <a:pt x="460" y="437"/>
                  </a:lnTo>
                  <a:lnTo>
                    <a:pt x="451" y="423"/>
                  </a:lnTo>
                  <a:lnTo>
                    <a:pt x="443" y="408"/>
                  </a:lnTo>
                  <a:lnTo>
                    <a:pt x="437" y="395"/>
                  </a:lnTo>
                  <a:lnTo>
                    <a:pt x="428" y="379"/>
                  </a:lnTo>
                  <a:lnTo>
                    <a:pt x="419" y="365"/>
                  </a:lnTo>
                  <a:lnTo>
                    <a:pt x="410" y="351"/>
                  </a:lnTo>
                  <a:lnTo>
                    <a:pt x="402" y="338"/>
                  </a:lnTo>
                  <a:lnTo>
                    <a:pt x="392" y="325"/>
                  </a:lnTo>
                  <a:lnTo>
                    <a:pt x="382" y="310"/>
                  </a:lnTo>
                  <a:lnTo>
                    <a:pt x="372" y="297"/>
                  </a:lnTo>
                  <a:lnTo>
                    <a:pt x="362" y="285"/>
                  </a:lnTo>
                  <a:lnTo>
                    <a:pt x="352" y="270"/>
                  </a:lnTo>
                  <a:lnTo>
                    <a:pt x="341" y="258"/>
                  </a:lnTo>
                  <a:lnTo>
                    <a:pt x="331" y="246"/>
                  </a:lnTo>
                  <a:lnTo>
                    <a:pt x="320" y="233"/>
                  </a:lnTo>
                  <a:lnTo>
                    <a:pt x="308" y="221"/>
                  </a:lnTo>
                  <a:lnTo>
                    <a:pt x="297" y="209"/>
                  </a:lnTo>
                  <a:lnTo>
                    <a:pt x="285" y="198"/>
                  </a:lnTo>
                  <a:lnTo>
                    <a:pt x="274" y="186"/>
                  </a:lnTo>
                  <a:lnTo>
                    <a:pt x="262" y="173"/>
                  </a:lnTo>
                  <a:lnTo>
                    <a:pt x="249" y="163"/>
                  </a:lnTo>
                  <a:lnTo>
                    <a:pt x="237" y="152"/>
                  </a:lnTo>
                  <a:lnTo>
                    <a:pt x="225" y="142"/>
                  </a:lnTo>
                  <a:lnTo>
                    <a:pt x="212" y="131"/>
                  </a:lnTo>
                  <a:lnTo>
                    <a:pt x="199" y="121"/>
                  </a:lnTo>
                  <a:lnTo>
                    <a:pt x="186" y="111"/>
                  </a:lnTo>
                  <a:lnTo>
                    <a:pt x="173" y="101"/>
                  </a:lnTo>
                  <a:lnTo>
                    <a:pt x="159" y="92"/>
                  </a:lnTo>
                  <a:lnTo>
                    <a:pt x="145" y="82"/>
                  </a:lnTo>
                  <a:lnTo>
                    <a:pt x="131" y="72"/>
                  </a:lnTo>
                  <a:lnTo>
                    <a:pt x="117" y="64"/>
                  </a:lnTo>
                  <a:lnTo>
                    <a:pt x="103" y="55"/>
                  </a:lnTo>
                  <a:lnTo>
                    <a:pt x="89" y="48"/>
                  </a:lnTo>
                  <a:lnTo>
                    <a:pt x="75" y="40"/>
                  </a:lnTo>
                  <a:lnTo>
                    <a:pt x="60" y="32"/>
                  </a:lnTo>
                  <a:lnTo>
                    <a:pt x="45" y="24"/>
                  </a:lnTo>
                  <a:lnTo>
                    <a:pt x="30" y="18"/>
                  </a:lnTo>
                  <a:lnTo>
                    <a:pt x="15" y="10"/>
                  </a:lnTo>
                  <a:lnTo>
                    <a:pt x="0" y="4"/>
                  </a:lnTo>
                  <a:lnTo>
                    <a:pt x="18" y="0"/>
                  </a:lnTo>
                  <a:lnTo>
                    <a:pt x="32" y="6"/>
                  </a:lnTo>
                  <a:lnTo>
                    <a:pt x="47" y="13"/>
                  </a:lnTo>
                  <a:lnTo>
                    <a:pt x="61" y="21"/>
                  </a:lnTo>
                  <a:lnTo>
                    <a:pt x="77" y="29"/>
                  </a:lnTo>
                  <a:lnTo>
                    <a:pt x="90" y="36"/>
                  </a:lnTo>
                  <a:lnTo>
                    <a:pt x="105" y="45"/>
                  </a:lnTo>
                  <a:lnTo>
                    <a:pt x="119" y="54"/>
                  </a:lnTo>
                  <a:lnTo>
                    <a:pt x="134" y="63"/>
                  </a:lnTo>
                  <a:lnTo>
                    <a:pt x="146" y="72"/>
                  </a:lnTo>
                  <a:lnTo>
                    <a:pt x="160" y="82"/>
                  </a:lnTo>
                  <a:lnTo>
                    <a:pt x="174" y="92"/>
                  </a:lnTo>
                  <a:lnTo>
                    <a:pt x="187" y="101"/>
                  </a:lnTo>
                  <a:lnTo>
                    <a:pt x="199" y="111"/>
                  </a:lnTo>
                  <a:lnTo>
                    <a:pt x="212" y="122"/>
                  </a:lnTo>
                  <a:lnTo>
                    <a:pt x="225" y="132"/>
                  </a:lnTo>
                  <a:lnTo>
                    <a:pt x="238" y="143"/>
                  </a:lnTo>
                  <a:lnTo>
                    <a:pt x="251" y="153"/>
                  </a:lnTo>
                  <a:lnTo>
                    <a:pt x="263" y="164"/>
                  </a:lnTo>
                  <a:lnTo>
                    <a:pt x="275" y="176"/>
                  </a:lnTo>
                  <a:lnTo>
                    <a:pt x="287" y="188"/>
                  </a:lnTo>
                  <a:lnTo>
                    <a:pt x="298" y="199"/>
                  </a:lnTo>
                  <a:lnTo>
                    <a:pt x="310" y="211"/>
                  </a:lnTo>
                  <a:lnTo>
                    <a:pt x="322" y="223"/>
                  </a:lnTo>
                  <a:lnTo>
                    <a:pt x="333" y="236"/>
                  </a:lnTo>
                  <a:lnTo>
                    <a:pt x="343" y="248"/>
                  </a:lnTo>
                  <a:lnTo>
                    <a:pt x="353" y="260"/>
                  </a:lnTo>
                  <a:lnTo>
                    <a:pt x="364" y="274"/>
                  </a:lnTo>
                  <a:lnTo>
                    <a:pt x="375" y="286"/>
                  </a:lnTo>
                  <a:lnTo>
                    <a:pt x="385" y="299"/>
                  </a:lnTo>
                  <a:lnTo>
                    <a:pt x="395" y="314"/>
                  </a:lnTo>
                  <a:lnTo>
                    <a:pt x="405" y="327"/>
                  </a:lnTo>
                  <a:lnTo>
                    <a:pt x="414" y="341"/>
                  </a:lnTo>
                  <a:lnTo>
                    <a:pt x="423" y="354"/>
                  </a:lnTo>
                  <a:lnTo>
                    <a:pt x="432" y="368"/>
                  </a:lnTo>
                  <a:lnTo>
                    <a:pt x="440" y="381"/>
                  </a:lnTo>
                  <a:lnTo>
                    <a:pt x="450" y="396"/>
                  </a:lnTo>
                  <a:lnTo>
                    <a:pt x="457" y="410"/>
                  </a:lnTo>
                  <a:lnTo>
                    <a:pt x="464" y="425"/>
                  </a:lnTo>
                  <a:lnTo>
                    <a:pt x="472" y="439"/>
                  </a:lnTo>
                  <a:lnTo>
                    <a:pt x="480" y="455"/>
                  </a:lnTo>
                  <a:lnTo>
                    <a:pt x="487" y="469"/>
                  </a:lnTo>
                  <a:lnTo>
                    <a:pt x="494" y="485"/>
                  </a:lnTo>
                  <a:lnTo>
                    <a:pt x="501" y="501"/>
                  </a:lnTo>
                  <a:lnTo>
                    <a:pt x="508" y="516"/>
                  </a:lnTo>
                  <a:lnTo>
                    <a:pt x="513" y="532"/>
                  </a:lnTo>
                  <a:lnTo>
                    <a:pt x="519" y="547"/>
                  </a:lnTo>
                  <a:lnTo>
                    <a:pt x="524" y="563"/>
                  </a:lnTo>
                  <a:lnTo>
                    <a:pt x="530" y="580"/>
                  </a:lnTo>
                  <a:lnTo>
                    <a:pt x="534" y="595"/>
                  </a:lnTo>
                  <a:lnTo>
                    <a:pt x="540" y="612"/>
                  </a:lnTo>
                  <a:lnTo>
                    <a:pt x="543" y="627"/>
                  </a:lnTo>
                  <a:lnTo>
                    <a:pt x="548" y="644"/>
                  </a:lnTo>
                  <a:lnTo>
                    <a:pt x="551" y="661"/>
                  </a:lnTo>
                  <a:lnTo>
                    <a:pt x="554" y="678"/>
                  </a:lnTo>
                  <a:lnTo>
                    <a:pt x="558" y="694"/>
                  </a:lnTo>
                  <a:lnTo>
                    <a:pt x="561" y="711"/>
                  </a:lnTo>
                  <a:lnTo>
                    <a:pt x="563" y="728"/>
                  </a:lnTo>
                  <a:lnTo>
                    <a:pt x="566" y="745"/>
                  </a:lnTo>
                  <a:lnTo>
                    <a:pt x="567" y="762"/>
                  </a:lnTo>
                  <a:lnTo>
                    <a:pt x="569" y="780"/>
                  </a:lnTo>
                  <a:lnTo>
                    <a:pt x="570" y="797"/>
                  </a:lnTo>
                  <a:lnTo>
                    <a:pt x="571" y="814"/>
                  </a:lnTo>
                  <a:lnTo>
                    <a:pt x="572" y="832"/>
                  </a:lnTo>
                  <a:lnTo>
                    <a:pt x="572" y="850"/>
                  </a:lnTo>
                  <a:lnTo>
                    <a:pt x="572" y="860"/>
                  </a:lnTo>
                  <a:lnTo>
                    <a:pt x="572" y="870"/>
                  </a:lnTo>
                  <a:lnTo>
                    <a:pt x="571" y="881"/>
                  </a:lnTo>
                  <a:lnTo>
                    <a:pt x="571" y="891"/>
                  </a:lnTo>
                  <a:lnTo>
                    <a:pt x="570" y="901"/>
                  </a:lnTo>
                  <a:lnTo>
                    <a:pt x="570" y="912"/>
                  </a:lnTo>
                  <a:lnTo>
                    <a:pt x="569" y="922"/>
                  </a:lnTo>
                  <a:lnTo>
                    <a:pt x="569" y="934"/>
                  </a:lnTo>
                  <a:lnTo>
                    <a:pt x="567" y="942"/>
                  </a:lnTo>
                  <a:lnTo>
                    <a:pt x="566" y="952"/>
                  </a:lnTo>
                  <a:lnTo>
                    <a:pt x="565" y="962"/>
                  </a:lnTo>
                  <a:lnTo>
                    <a:pt x="563" y="974"/>
                  </a:lnTo>
                  <a:lnTo>
                    <a:pt x="562" y="984"/>
                  </a:lnTo>
                  <a:lnTo>
                    <a:pt x="560" y="994"/>
                  </a:lnTo>
                  <a:lnTo>
                    <a:pt x="559" y="1004"/>
                  </a:lnTo>
                  <a:lnTo>
                    <a:pt x="558" y="1014"/>
                  </a:lnTo>
                  <a:lnTo>
                    <a:pt x="556" y="1024"/>
                  </a:lnTo>
                  <a:lnTo>
                    <a:pt x="554" y="1034"/>
                  </a:lnTo>
                  <a:lnTo>
                    <a:pt x="552" y="1043"/>
                  </a:lnTo>
                  <a:lnTo>
                    <a:pt x="550" y="1053"/>
                  </a:lnTo>
                  <a:lnTo>
                    <a:pt x="548" y="1063"/>
                  </a:lnTo>
                  <a:lnTo>
                    <a:pt x="546" y="1073"/>
                  </a:lnTo>
                  <a:lnTo>
                    <a:pt x="543" y="1083"/>
                  </a:lnTo>
                  <a:lnTo>
                    <a:pt x="541" y="1093"/>
                  </a:lnTo>
                  <a:lnTo>
                    <a:pt x="538" y="1102"/>
                  </a:lnTo>
                  <a:lnTo>
                    <a:pt x="534" y="1112"/>
                  </a:lnTo>
                  <a:lnTo>
                    <a:pt x="532" y="1121"/>
                  </a:lnTo>
                  <a:lnTo>
                    <a:pt x="530" y="1131"/>
                  </a:lnTo>
                  <a:lnTo>
                    <a:pt x="527" y="1139"/>
                  </a:lnTo>
                  <a:lnTo>
                    <a:pt x="523" y="1149"/>
                  </a:lnTo>
                  <a:lnTo>
                    <a:pt x="520" y="1158"/>
                  </a:lnTo>
                  <a:lnTo>
                    <a:pt x="518" y="1168"/>
                  </a:lnTo>
                  <a:lnTo>
                    <a:pt x="514" y="1177"/>
                  </a:lnTo>
                  <a:lnTo>
                    <a:pt x="511" y="1186"/>
                  </a:lnTo>
                  <a:lnTo>
                    <a:pt x="507" y="1196"/>
                  </a:lnTo>
                  <a:lnTo>
                    <a:pt x="503" y="1205"/>
                  </a:lnTo>
                  <a:lnTo>
                    <a:pt x="500" y="1214"/>
                  </a:lnTo>
                  <a:lnTo>
                    <a:pt x="496" y="1223"/>
                  </a:lnTo>
                  <a:lnTo>
                    <a:pt x="492" y="1232"/>
                  </a:lnTo>
                  <a:lnTo>
                    <a:pt x="489" y="1241"/>
                  </a:lnTo>
                  <a:lnTo>
                    <a:pt x="483" y="1250"/>
                  </a:lnTo>
                  <a:lnTo>
                    <a:pt x="479" y="1259"/>
                  </a:lnTo>
                  <a:lnTo>
                    <a:pt x="474" y="1267"/>
                  </a:lnTo>
                  <a:lnTo>
                    <a:pt x="471" y="1276"/>
                  </a:lnTo>
                  <a:lnTo>
                    <a:pt x="465" y="1285"/>
                  </a:lnTo>
                  <a:lnTo>
                    <a:pt x="461" y="1294"/>
                  </a:lnTo>
                  <a:lnTo>
                    <a:pt x="457" y="1302"/>
                  </a:lnTo>
                  <a:lnTo>
                    <a:pt x="453" y="1312"/>
                  </a:lnTo>
                  <a:lnTo>
                    <a:pt x="448" y="1320"/>
                  </a:lnTo>
                  <a:lnTo>
                    <a:pt x="443" y="1328"/>
                  </a:lnTo>
                  <a:lnTo>
                    <a:pt x="438" y="1335"/>
                  </a:lnTo>
                  <a:lnTo>
                    <a:pt x="433" y="1344"/>
                  </a:lnTo>
                  <a:lnTo>
                    <a:pt x="428" y="1352"/>
                  </a:lnTo>
                  <a:lnTo>
                    <a:pt x="422" y="1361"/>
                  </a:lnTo>
                  <a:lnTo>
                    <a:pt x="416" y="1370"/>
                  </a:lnTo>
                  <a:lnTo>
                    <a:pt x="412" y="1378"/>
                  </a:lnTo>
                  <a:lnTo>
                    <a:pt x="406" y="1385"/>
                  </a:lnTo>
                  <a:lnTo>
                    <a:pt x="401" y="1393"/>
                  </a:lnTo>
                  <a:lnTo>
                    <a:pt x="395" y="1401"/>
                  </a:lnTo>
                  <a:lnTo>
                    <a:pt x="390" y="1409"/>
                  </a:lnTo>
                  <a:lnTo>
                    <a:pt x="384" y="1417"/>
                  </a:lnTo>
                  <a:lnTo>
                    <a:pt x="378" y="1424"/>
                  </a:lnTo>
                  <a:lnTo>
                    <a:pt x="372" y="1432"/>
                  </a:lnTo>
                  <a:lnTo>
                    <a:pt x="366" y="1440"/>
                  </a:lnTo>
                  <a:lnTo>
                    <a:pt x="312" y="1479"/>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2" name="Freeform 19"/>
            <p:cNvSpPr>
              <a:spLocks/>
            </p:cNvSpPr>
            <p:nvPr/>
          </p:nvSpPr>
          <p:spPr bwMode="auto">
            <a:xfrm>
              <a:off x="828" y="1702"/>
              <a:ext cx="565" cy="500"/>
            </a:xfrm>
            <a:custGeom>
              <a:avLst/>
              <a:gdLst>
                <a:gd name="T0" fmla="*/ 19 w 1130"/>
                <a:gd name="T1" fmla="*/ 969 h 999"/>
                <a:gd name="T2" fmla="*/ 43 w 1130"/>
                <a:gd name="T3" fmla="*/ 974 h 999"/>
                <a:gd name="T4" fmla="*/ 66 w 1130"/>
                <a:gd name="T5" fmla="*/ 977 h 999"/>
                <a:gd name="T6" fmla="*/ 89 w 1130"/>
                <a:gd name="T7" fmla="*/ 980 h 999"/>
                <a:gd name="T8" fmla="*/ 114 w 1130"/>
                <a:gd name="T9" fmla="*/ 983 h 999"/>
                <a:gd name="T10" fmla="*/ 140 w 1130"/>
                <a:gd name="T11" fmla="*/ 985 h 999"/>
                <a:gd name="T12" fmla="*/ 164 w 1130"/>
                <a:gd name="T13" fmla="*/ 986 h 999"/>
                <a:gd name="T14" fmla="*/ 190 w 1130"/>
                <a:gd name="T15" fmla="*/ 986 h 999"/>
                <a:gd name="T16" fmla="*/ 265 w 1130"/>
                <a:gd name="T17" fmla="*/ 983 h 999"/>
                <a:gd name="T18" fmla="*/ 358 w 1130"/>
                <a:gd name="T19" fmla="*/ 971 h 999"/>
                <a:gd name="T20" fmla="*/ 446 w 1130"/>
                <a:gd name="T21" fmla="*/ 951 h 999"/>
                <a:gd name="T22" fmla="*/ 532 w 1130"/>
                <a:gd name="T23" fmla="*/ 921 h 999"/>
                <a:gd name="T24" fmla="*/ 613 w 1130"/>
                <a:gd name="T25" fmla="*/ 885 h 999"/>
                <a:gd name="T26" fmla="*/ 691 w 1130"/>
                <a:gd name="T27" fmla="*/ 841 h 999"/>
                <a:gd name="T28" fmla="*/ 763 w 1130"/>
                <a:gd name="T29" fmla="*/ 789 h 999"/>
                <a:gd name="T30" fmla="*/ 830 w 1130"/>
                <a:gd name="T31" fmla="*/ 731 h 999"/>
                <a:gd name="T32" fmla="*/ 891 w 1130"/>
                <a:gd name="T33" fmla="*/ 668 h 999"/>
                <a:gd name="T34" fmla="*/ 945 w 1130"/>
                <a:gd name="T35" fmla="*/ 597 h 999"/>
                <a:gd name="T36" fmla="*/ 993 w 1130"/>
                <a:gd name="T37" fmla="*/ 523 h 999"/>
                <a:gd name="T38" fmla="*/ 1035 w 1130"/>
                <a:gd name="T39" fmla="*/ 444 h 999"/>
                <a:gd name="T40" fmla="*/ 1067 w 1130"/>
                <a:gd name="T41" fmla="*/ 360 h 999"/>
                <a:gd name="T42" fmla="*/ 1092 w 1130"/>
                <a:gd name="T43" fmla="*/ 272 h 999"/>
                <a:gd name="T44" fmla="*/ 1109 w 1130"/>
                <a:gd name="T45" fmla="*/ 181 h 999"/>
                <a:gd name="T46" fmla="*/ 1117 w 1130"/>
                <a:gd name="T47" fmla="*/ 89 h 999"/>
                <a:gd name="T48" fmla="*/ 1117 w 1130"/>
                <a:gd name="T49" fmla="*/ 53 h 999"/>
                <a:gd name="T50" fmla="*/ 1116 w 1130"/>
                <a:gd name="T51" fmla="*/ 38 h 999"/>
                <a:gd name="T52" fmla="*/ 1116 w 1130"/>
                <a:gd name="T53" fmla="*/ 22 h 999"/>
                <a:gd name="T54" fmla="*/ 1115 w 1130"/>
                <a:gd name="T55" fmla="*/ 6 h 999"/>
                <a:gd name="T56" fmla="*/ 1125 w 1130"/>
                <a:gd name="T57" fmla="*/ 1 h 999"/>
                <a:gd name="T58" fmla="*/ 1128 w 1130"/>
                <a:gd name="T59" fmla="*/ 12 h 999"/>
                <a:gd name="T60" fmla="*/ 1129 w 1130"/>
                <a:gd name="T61" fmla="*/ 28 h 999"/>
                <a:gd name="T62" fmla="*/ 1130 w 1130"/>
                <a:gd name="T63" fmla="*/ 44 h 999"/>
                <a:gd name="T64" fmla="*/ 1130 w 1130"/>
                <a:gd name="T65" fmla="*/ 60 h 999"/>
                <a:gd name="T66" fmla="*/ 1127 w 1130"/>
                <a:gd name="T67" fmla="*/ 136 h 999"/>
                <a:gd name="T68" fmla="*/ 1116 w 1130"/>
                <a:gd name="T69" fmla="*/ 230 h 999"/>
                <a:gd name="T70" fmla="*/ 1095 w 1130"/>
                <a:gd name="T71" fmla="*/ 320 h 999"/>
                <a:gd name="T72" fmla="*/ 1066 w 1130"/>
                <a:gd name="T73" fmla="*/ 408 h 999"/>
                <a:gd name="T74" fmla="*/ 1028 w 1130"/>
                <a:gd name="T75" fmla="*/ 491 h 999"/>
                <a:gd name="T76" fmla="*/ 983 w 1130"/>
                <a:gd name="T77" fmla="*/ 570 h 999"/>
                <a:gd name="T78" fmla="*/ 932 w 1130"/>
                <a:gd name="T79" fmla="*/ 642 h 999"/>
                <a:gd name="T80" fmla="*/ 874 w 1130"/>
                <a:gd name="T81" fmla="*/ 710 h 999"/>
                <a:gd name="T82" fmla="*/ 809 w 1130"/>
                <a:gd name="T83" fmla="*/ 771 h 999"/>
                <a:gd name="T84" fmla="*/ 738 w 1130"/>
                <a:gd name="T85" fmla="*/ 827 h 999"/>
                <a:gd name="T86" fmla="*/ 663 w 1130"/>
                <a:gd name="T87" fmla="*/ 875 h 999"/>
                <a:gd name="T88" fmla="*/ 584 w 1130"/>
                <a:gd name="T89" fmla="*/ 916 h 999"/>
                <a:gd name="T90" fmla="*/ 498 w 1130"/>
                <a:gd name="T91" fmla="*/ 949 h 999"/>
                <a:gd name="T92" fmla="*/ 410 w 1130"/>
                <a:gd name="T93" fmla="*/ 974 h 999"/>
                <a:gd name="T94" fmla="*/ 318 w 1130"/>
                <a:gd name="T95" fmla="*/ 990 h 999"/>
                <a:gd name="T96" fmla="*/ 223 w 1130"/>
                <a:gd name="T97" fmla="*/ 998 h 999"/>
                <a:gd name="T98" fmla="*/ 180 w 1130"/>
                <a:gd name="T99" fmla="*/ 998 h 999"/>
                <a:gd name="T100" fmla="*/ 154 w 1130"/>
                <a:gd name="T101" fmla="*/ 997 h 999"/>
                <a:gd name="T102" fmla="*/ 128 w 1130"/>
                <a:gd name="T103" fmla="*/ 995 h 999"/>
                <a:gd name="T104" fmla="*/ 104 w 1130"/>
                <a:gd name="T105" fmla="*/ 993 h 999"/>
                <a:gd name="T106" fmla="*/ 78 w 1130"/>
                <a:gd name="T107" fmla="*/ 990 h 999"/>
                <a:gd name="T108" fmla="*/ 55 w 1130"/>
                <a:gd name="T109" fmla="*/ 987 h 999"/>
                <a:gd name="T110" fmla="*/ 30 w 1130"/>
                <a:gd name="T111" fmla="*/ 985 h 999"/>
                <a:gd name="T112" fmla="*/ 6 w 1130"/>
                <a:gd name="T113" fmla="*/ 981 h 9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0"/>
                <a:gd name="T172" fmla="*/ 0 h 999"/>
                <a:gd name="T173" fmla="*/ 1130 w 1130"/>
                <a:gd name="T174" fmla="*/ 999 h 9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0" h="999">
                  <a:moveTo>
                    <a:pt x="1" y="967"/>
                  </a:moveTo>
                  <a:lnTo>
                    <a:pt x="7" y="967"/>
                  </a:lnTo>
                  <a:lnTo>
                    <a:pt x="13" y="968"/>
                  </a:lnTo>
                  <a:lnTo>
                    <a:pt x="19" y="969"/>
                  </a:lnTo>
                  <a:lnTo>
                    <a:pt x="25" y="970"/>
                  </a:lnTo>
                  <a:lnTo>
                    <a:pt x="30" y="971"/>
                  </a:lnTo>
                  <a:lnTo>
                    <a:pt x="37" y="973"/>
                  </a:lnTo>
                  <a:lnTo>
                    <a:pt x="43" y="974"/>
                  </a:lnTo>
                  <a:lnTo>
                    <a:pt x="48" y="975"/>
                  </a:lnTo>
                  <a:lnTo>
                    <a:pt x="55" y="975"/>
                  </a:lnTo>
                  <a:lnTo>
                    <a:pt x="60" y="977"/>
                  </a:lnTo>
                  <a:lnTo>
                    <a:pt x="66" y="977"/>
                  </a:lnTo>
                  <a:lnTo>
                    <a:pt x="72" y="978"/>
                  </a:lnTo>
                  <a:lnTo>
                    <a:pt x="78" y="978"/>
                  </a:lnTo>
                  <a:lnTo>
                    <a:pt x="84" y="980"/>
                  </a:lnTo>
                  <a:lnTo>
                    <a:pt x="89" y="980"/>
                  </a:lnTo>
                  <a:lnTo>
                    <a:pt x="96" y="981"/>
                  </a:lnTo>
                  <a:lnTo>
                    <a:pt x="103" y="981"/>
                  </a:lnTo>
                  <a:lnTo>
                    <a:pt x="108" y="983"/>
                  </a:lnTo>
                  <a:lnTo>
                    <a:pt x="114" y="983"/>
                  </a:lnTo>
                  <a:lnTo>
                    <a:pt x="121" y="983"/>
                  </a:lnTo>
                  <a:lnTo>
                    <a:pt x="126" y="983"/>
                  </a:lnTo>
                  <a:lnTo>
                    <a:pt x="133" y="984"/>
                  </a:lnTo>
                  <a:lnTo>
                    <a:pt x="140" y="985"/>
                  </a:lnTo>
                  <a:lnTo>
                    <a:pt x="146" y="985"/>
                  </a:lnTo>
                  <a:lnTo>
                    <a:pt x="152" y="985"/>
                  </a:lnTo>
                  <a:lnTo>
                    <a:pt x="157" y="986"/>
                  </a:lnTo>
                  <a:lnTo>
                    <a:pt x="164" y="986"/>
                  </a:lnTo>
                  <a:lnTo>
                    <a:pt x="170" y="986"/>
                  </a:lnTo>
                  <a:lnTo>
                    <a:pt x="176" y="986"/>
                  </a:lnTo>
                  <a:lnTo>
                    <a:pt x="183" y="986"/>
                  </a:lnTo>
                  <a:lnTo>
                    <a:pt x="190" y="986"/>
                  </a:lnTo>
                  <a:lnTo>
                    <a:pt x="196" y="987"/>
                  </a:lnTo>
                  <a:lnTo>
                    <a:pt x="219" y="986"/>
                  </a:lnTo>
                  <a:lnTo>
                    <a:pt x="242" y="985"/>
                  </a:lnTo>
                  <a:lnTo>
                    <a:pt x="265" y="983"/>
                  </a:lnTo>
                  <a:lnTo>
                    <a:pt x="289" y="981"/>
                  </a:lnTo>
                  <a:lnTo>
                    <a:pt x="311" y="978"/>
                  </a:lnTo>
                  <a:lnTo>
                    <a:pt x="334" y="976"/>
                  </a:lnTo>
                  <a:lnTo>
                    <a:pt x="358" y="971"/>
                  </a:lnTo>
                  <a:lnTo>
                    <a:pt x="380" y="968"/>
                  </a:lnTo>
                  <a:lnTo>
                    <a:pt x="402" y="962"/>
                  </a:lnTo>
                  <a:lnTo>
                    <a:pt x="424" y="957"/>
                  </a:lnTo>
                  <a:lnTo>
                    <a:pt x="446" y="951"/>
                  </a:lnTo>
                  <a:lnTo>
                    <a:pt x="469" y="945"/>
                  </a:lnTo>
                  <a:lnTo>
                    <a:pt x="489" y="937"/>
                  </a:lnTo>
                  <a:lnTo>
                    <a:pt x="511" y="930"/>
                  </a:lnTo>
                  <a:lnTo>
                    <a:pt x="532" y="921"/>
                  </a:lnTo>
                  <a:lnTo>
                    <a:pt x="554" y="914"/>
                  </a:lnTo>
                  <a:lnTo>
                    <a:pt x="573" y="905"/>
                  </a:lnTo>
                  <a:lnTo>
                    <a:pt x="594" y="895"/>
                  </a:lnTo>
                  <a:lnTo>
                    <a:pt x="613" y="885"/>
                  </a:lnTo>
                  <a:lnTo>
                    <a:pt x="634" y="875"/>
                  </a:lnTo>
                  <a:lnTo>
                    <a:pt x="653" y="863"/>
                  </a:lnTo>
                  <a:lnTo>
                    <a:pt x="672" y="852"/>
                  </a:lnTo>
                  <a:lnTo>
                    <a:pt x="691" y="841"/>
                  </a:lnTo>
                  <a:lnTo>
                    <a:pt x="709" y="829"/>
                  </a:lnTo>
                  <a:lnTo>
                    <a:pt x="727" y="816"/>
                  </a:lnTo>
                  <a:lnTo>
                    <a:pt x="745" y="802"/>
                  </a:lnTo>
                  <a:lnTo>
                    <a:pt x="763" y="789"/>
                  </a:lnTo>
                  <a:lnTo>
                    <a:pt x="781" y="776"/>
                  </a:lnTo>
                  <a:lnTo>
                    <a:pt x="797" y="761"/>
                  </a:lnTo>
                  <a:lnTo>
                    <a:pt x="814" y="747"/>
                  </a:lnTo>
                  <a:lnTo>
                    <a:pt x="830" y="731"/>
                  </a:lnTo>
                  <a:lnTo>
                    <a:pt x="846" y="717"/>
                  </a:lnTo>
                  <a:lnTo>
                    <a:pt x="861" y="700"/>
                  </a:lnTo>
                  <a:lnTo>
                    <a:pt x="876" y="683"/>
                  </a:lnTo>
                  <a:lnTo>
                    <a:pt x="891" y="668"/>
                  </a:lnTo>
                  <a:lnTo>
                    <a:pt x="905" y="651"/>
                  </a:lnTo>
                  <a:lnTo>
                    <a:pt x="920" y="633"/>
                  </a:lnTo>
                  <a:lnTo>
                    <a:pt x="933" y="615"/>
                  </a:lnTo>
                  <a:lnTo>
                    <a:pt x="945" y="597"/>
                  </a:lnTo>
                  <a:lnTo>
                    <a:pt x="959" y="580"/>
                  </a:lnTo>
                  <a:lnTo>
                    <a:pt x="971" y="561"/>
                  </a:lnTo>
                  <a:lnTo>
                    <a:pt x="982" y="542"/>
                  </a:lnTo>
                  <a:lnTo>
                    <a:pt x="993" y="523"/>
                  </a:lnTo>
                  <a:lnTo>
                    <a:pt x="1004" y="504"/>
                  </a:lnTo>
                  <a:lnTo>
                    <a:pt x="1014" y="484"/>
                  </a:lnTo>
                  <a:lnTo>
                    <a:pt x="1026" y="464"/>
                  </a:lnTo>
                  <a:lnTo>
                    <a:pt x="1035" y="444"/>
                  </a:lnTo>
                  <a:lnTo>
                    <a:pt x="1045" y="424"/>
                  </a:lnTo>
                  <a:lnTo>
                    <a:pt x="1052" y="403"/>
                  </a:lnTo>
                  <a:lnTo>
                    <a:pt x="1060" y="381"/>
                  </a:lnTo>
                  <a:lnTo>
                    <a:pt x="1067" y="360"/>
                  </a:lnTo>
                  <a:lnTo>
                    <a:pt x="1076" y="339"/>
                  </a:lnTo>
                  <a:lnTo>
                    <a:pt x="1081" y="317"/>
                  </a:lnTo>
                  <a:lnTo>
                    <a:pt x="1087" y="295"/>
                  </a:lnTo>
                  <a:lnTo>
                    <a:pt x="1092" y="272"/>
                  </a:lnTo>
                  <a:lnTo>
                    <a:pt x="1098" y="251"/>
                  </a:lnTo>
                  <a:lnTo>
                    <a:pt x="1102" y="228"/>
                  </a:lnTo>
                  <a:lnTo>
                    <a:pt x="1106" y="205"/>
                  </a:lnTo>
                  <a:lnTo>
                    <a:pt x="1109" y="181"/>
                  </a:lnTo>
                  <a:lnTo>
                    <a:pt x="1112" y="159"/>
                  </a:lnTo>
                  <a:lnTo>
                    <a:pt x="1114" y="136"/>
                  </a:lnTo>
                  <a:lnTo>
                    <a:pt x="1116" y="112"/>
                  </a:lnTo>
                  <a:lnTo>
                    <a:pt x="1117" y="89"/>
                  </a:lnTo>
                  <a:lnTo>
                    <a:pt x="1117" y="65"/>
                  </a:lnTo>
                  <a:lnTo>
                    <a:pt x="1117" y="61"/>
                  </a:lnTo>
                  <a:lnTo>
                    <a:pt x="1117" y="58"/>
                  </a:lnTo>
                  <a:lnTo>
                    <a:pt x="1117" y="53"/>
                  </a:lnTo>
                  <a:lnTo>
                    <a:pt x="1117" y="50"/>
                  </a:lnTo>
                  <a:lnTo>
                    <a:pt x="1116" y="45"/>
                  </a:lnTo>
                  <a:lnTo>
                    <a:pt x="1116" y="41"/>
                  </a:lnTo>
                  <a:lnTo>
                    <a:pt x="1116" y="38"/>
                  </a:lnTo>
                  <a:lnTo>
                    <a:pt x="1116" y="33"/>
                  </a:lnTo>
                  <a:lnTo>
                    <a:pt x="1116" y="30"/>
                  </a:lnTo>
                  <a:lnTo>
                    <a:pt x="1116" y="25"/>
                  </a:lnTo>
                  <a:lnTo>
                    <a:pt x="1116" y="22"/>
                  </a:lnTo>
                  <a:lnTo>
                    <a:pt x="1116" y="18"/>
                  </a:lnTo>
                  <a:lnTo>
                    <a:pt x="1115" y="14"/>
                  </a:lnTo>
                  <a:lnTo>
                    <a:pt x="1115" y="10"/>
                  </a:lnTo>
                  <a:lnTo>
                    <a:pt x="1115" y="6"/>
                  </a:lnTo>
                  <a:lnTo>
                    <a:pt x="1115" y="3"/>
                  </a:lnTo>
                  <a:lnTo>
                    <a:pt x="1118" y="1"/>
                  </a:lnTo>
                  <a:lnTo>
                    <a:pt x="1121" y="1"/>
                  </a:lnTo>
                  <a:lnTo>
                    <a:pt x="1125" y="1"/>
                  </a:lnTo>
                  <a:lnTo>
                    <a:pt x="1128" y="0"/>
                  </a:lnTo>
                  <a:lnTo>
                    <a:pt x="1128" y="4"/>
                  </a:lnTo>
                  <a:lnTo>
                    <a:pt x="1128" y="8"/>
                  </a:lnTo>
                  <a:lnTo>
                    <a:pt x="1128" y="12"/>
                  </a:lnTo>
                  <a:lnTo>
                    <a:pt x="1129" y="15"/>
                  </a:lnTo>
                  <a:lnTo>
                    <a:pt x="1129" y="20"/>
                  </a:lnTo>
                  <a:lnTo>
                    <a:pt x="1129" y="23"/>
                  </a:lnTo>
                  <a:lnTo>
                    <a:pt x="1129" y="28"/>
                  </a:lnTo>
                  <a:lnTo>
                    <a:pt x="1130" y="32"/>
                  </a:lnTo>
                  <a:lnTo>
                    <a:pt x="1130" y="36"/>
                  </a:lnTo>
                  <a:lnTo>
                    <a:pt x="1130" y="40"/>
                  </a:lnTo>
                  <a:lnTo>
                    <a:pt x="1130" y="44"/>
                  </a:lnTo>
                  <a:lnTo>
                    <a:pt x="1130" y="48"/>
                  </a:lnTo>
                  <a:lnTo>
                    <a:pt x="1130" y="52"/>
                  </a:lnTo>
                  <a:lnTo>
                    <a:pt x="1130" y="56"/>
                  </a:lnTo>
                  <a:lnTo>
                    <a:pt x="1130" y="60"/>
                  </a:lnTo>
                  <a:lnTo>
                    <a:pt x="1130" y="64"/>
                  </a:lnTo>
                  <a:lnTo>
                    <a:pt x="1130" y="88"/>
                  </a:lnTo>
                  <a:lnTo>
                    <a:pt x="1128" y="112"/>
                  </a:lnTo>
                  <a:lnTo>
                    <a:pt x="1127" y="136"/>
                  </a:lnTo>
                  <a:lnTo>
                    <a:pt x="1125" y="160"/>
                  </a:lnTo>
                  <a:lnTo>
                    <a:pt x="1121" y="183"/>
                  </a:lnTo>
                  <a:lnTo>
                    <a:pt x="1119" y="207"/>
                  </a:lnTo>
                  <a:lnTo>
                    <a:pt x="1116" y="230"/>
                  </a:lnTo>
                  <a:lnTo>
                    <a:pt x="1111" y="253"/>
                  </a:lnTo>
                  <a:lnTo>
                    <a:pt x="1106" y="276"/>
                  </a:lnTo>
                  <a:lnTo>
                    <a:pt x="1100" y="298"/>
                  </a:lnTo>
                  <a:lnTo>
                    <a:pt x="1095" y="320"/>
                  </a:lnTo>
                  <a:lnTo>
                    <a:pt x="1088" y="344"/>
                  </a:lnTo>
                  <a:lnTo>
                    <a:pt x="1080" y="365"/>
                  </a:lnTo>
                  <a:lnTo>
                    <a:pt x="1073" y="386"/>
                  </a:lnTo>
                  <a:lnTo>
                    <a:pt x="1066" y="408"/>
                  </a:lnTo>
                  <a:lnTo>
                    <a:pt x="1058" y="429"/>
                  </a:lnTo>
                  <a:lnTo>
                    <a:pt x="1048" y="450"/>
                  </a:lnTo>
                  <a:lnTo>
                    <a:pt x="1038" y="471"/>
                  </a:lnTo>
                  <a:lnTo>
                    <a:pt x="1028" y="491"/>
                  </a:lnTo>
                  <a:lnTo>
                    <a:pt x="1018" y="511"/>
                  </a:lnTo>
                  <a:lnTo>
                    <a:pt x="1007" y="531"/>
                  </a:lnTo>
                  <a:lnTo>
                    <a:pt x="996" y="550"/>
                  </a:lnTo>
                  <a:lnTo>
                    <a:pt x="983" y="570"/>
                  </a:lnTo>
                  <a:lnTo>
                    <a:pt x="972" y="589"/>
                  </a:lnTo>
                  <a:lnTo>
                    <a:pt x="959" y="606"/>
                  </a:lnTo>
                  <a:lnTo>
                    <a:pt x="945" y="624"/>
                  </a:lnTo>
                  <a:lnTo>
                    <a:pt x="932" y="642"/>
                  </a:lnTo>
                  <a:lnTo>
                    <a:pt x="918" y="660"/>
                  </a:lnTo>
                  <a:lnTo>
                    <a:pt x="903" y="676"/>
                  </a:lnTo>
                  <a:lnTo>
                    <a:pt x="889" y="693"/>
                  </a:lnTo>
                  <a:lnTo>
                    <a:pt x="874" y="710"/>
                  </a:lnTo>
                  <a:lnTo>
                    <a:pt x="859" y="727"/>
                  </a:lnTo>
                  <a:lnTo>
                    <a:pt x="843" y="741"/>
                  </a:lnTo>
                  <a:lnTo>
                    <a:pt x="826" y="757"/>
                  </a:lnTo>
                  <a:lnTo>
                    <a:pt x="809" y="771"/>
                  </a:lnTo>
                  <a:lnTo>
                    <a:pt x="793" y="786"/>
                  </a:lnTo>
                  <a:lnTo>
                    <a:pt x="775" y="800"/>
                  </a:lnTo>
                  <a:lnTo>
                    <a:pt x="757" y="813"/>
                  </a:lnTo>
                  <a:lnTo>
                    <a:pt x="738" y="827"/>
                  </a:lnTo>
                  <a:lnTo>
                    <a:pt x="721" y="840"/>
                  </a:lnTo>
                  <a:lnTo>
                    <a:pt x="702" y="851"/>
                  </a:lnTo>
                  <a:lnTo>
                    <a:pt x="683" y="863"/>
                  </a:lnTo>
                  <a:lnTo>
                    <a:pt x="663" y="875"/>
                  </a:lnTo>
                  <a:lnTo>
                    <a:pt x="644" y="887"/>
                  </a:lnTo>
                  <a:lnTo>
                    <a:pt x="624" y="896"/>
                  </a:lnTo>
                  <a:lnTo>
                    <a:pt x="604" y="907"/>
                  </a:lnTo>
                  <a:lnTo>
                    <a:pt x="584" y="916"/>
                  </a:lnTo>
                  <a:lnTo>
                    <a:pt x="564" y="926"/>
                  </a:lnTo>
                  <a:lnTo>
                    <a:pt x="541" y="934"/>
                  </a:lnTo>
                  <a:lnTo>
                    <a:pt x="520" y="941"/>
                  </a:lnTo>
                  <a:lnTo>
                    <a:pt x="498" y="949"/>
                  </a:lnTo>
                  <a:lnTo>
                    <a:pt x="477" y="957"/>
                  </a:lnTo>
                  <a:lnTo>
                    <a:pt x="455" y="962"/>
                  </a:lnTo>
                  <a:lnTo>
                    <a:pt x="432" y="968"/>
                  </a:lnTo>
                  <a:lnTo>
                    <a:pt x="410" y="974"/>
                  </a:lnTo>
                  <a:lnTo>
                    <a:pt x="388" y="980"/>
                  </a:lnTo>
                  <a:lnTo>
                    <a:pt x="364" y="984"/>
                  </a:lnTo>
                  <a:lnTo>
                    <a:pt x="341" y="988"/>
                  </a:lnTo>
                  <a:lnTo>
                    <a:pt x="318" y="990"/>
                  </a:lnTo>
                  <a:lnTo>
                    <a:pt x="294" y="994"/>
                  </a:lnTo>
                  <a:lnTo>
                    <a:pt x="270" y="995"/>
                  </a:lnTo>
                  <a:lnTo>
                    <a:pt x="246" y="997"/>
                  </a:lnTo>
                  <a:lnTo>
                    <a:pt x="223" y="998"/>
                  </a:lnTo>
                  <a:lnTo>
                    <a:pt x="199" y="999"/>
                  </a:lnTo>
                  <a:lnTo>
                    <a:pt x="193" y="998"/>
                  </a:lnTo>
                  <a:lnTo>
                    <a:pt x="186" y="998"/>
                  </a:lnTo>
                  <a:lnTo>
                    <a:pt x="180" y="998"/>
                  </a:lnTo>
                  <a:lnTo>
                    <a:pt x="173" y="998"/>
                  </a:lnTo>
                  <a:lnTo>
                    <a:pt x="166" y="997"/>
                  </a:lnTo>
                  <a:lnTo>
                    <a:pt x="161" y="997"/>
                  </a:lnTo>
                  <a:lnTo>
                    <a:pt x="154" y="997"/>
                  </a:lnTo>
                  <a:lnTo>
                    <a:pt x="148" y="997"/>
                  </a:lnTo>
                  <a:lnTo>
                    <a:pt x="142" y="996"/>
                  </a:lnTo>
                  <a:lnTo>
                    <a:pt x="135" y="996"/>
                  </a:lnTo>
                  <a:lnTo>
                    <a:pt x="128" y="995"/>
                  </a:lnTo>
                  <a:lnTo>
                    <a:pt x="123" y="995"/>
                  </a:lnTo>
                  <a:lnTo>
                    <a:pt x="116" y="994"/>
                  </a:lnTo>
                  <a:lnTo>
                    <a:pt x="111" y="994"/>
                  </a:lnTo>
                  <a:lnTo>
                    <a:pt x="104" y="993"/>
                  </a:lnTo>
                  <a:lnTo>
                    <a:pt x="98" y="993"/>
                  </a:lnTo>
                  <a:lnTo>
                    <a:pt x="92" y="991"/>
                  </a:lnTo>
                  <a:lnTo>
                    <a:pt x="85" y="991"/>
                  </a:lnTo>
                  <a:lnTo>
                    <a:pt x="78" y="990"/>
                  </a:lnTo>
                  <a:lnTo>
                    <a:pt x="73" y="989"/>
                  </a:lnTo>
                  <a:lnTo>
                    <a:pt x="66" y="988"/>
                  </a:lnTo>
                  <a:lnTo>
                    <a:pt x="60" y="988"/>
                  </a:lnTo>
                  <a:lnTo>
                    <a:pt x="55" y="987"/>
                  </a:lnTo>
                  <a:lnTo>
                    <a:pt x="48" y="987"/>
                  </a:lnTo>
                  <a:lnTo>
                    <a:pt x="42" y="986"/>
                  </a:lnTo>
                  <a:lnTo>
                    <a:pt x="36" y="985"/>
                  </a:lnTo>
                  <a:lnTo>
                    <a:pt x="30" y="985"/>
                  </a:lnTo>
                  <a:lnTo>
                    <a:pt x="24" y="984"/>
                  </a:lnTo>
                  <a:lnTo>
                    <a:pt x="18" y="983"/>
                  </a:lnTo>
                  <a:lnTo>
                    <a:pt x="13" y="983"/>
                  </a:lnTo>
                  <a:lnTo>
                    <a:pt x="6" y="981"/>
                  </a:lnTo>
                  <a:lnTo>
                    <a:pt x="0" y="981"/>
                  </a:lnTo>
                  <a:lnTo>
                    <a:pt x="1" y="967"/>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3" name="Freeform 20"/>
            <p:cNvSpPr>
              <a:spLocks/>
            </p:cNvSpPr>
            <p:nvPr/>
          </p:nvSpPr>
          <p:spPr bwMode="auto">
            <a:xfrm>
              <a:off x="940" y="2424"/>
              <a:ext cx="371" cy="184"/>
            </a:xfrm>
            <a:custGeom>
              <a:avLst/>
              <a:gdLst>
                <a:gd name="T0" fmla="*/ 740 w 743"/>
                <a:gd name="T1" fmla="*/ 15 h 369"/>
                <a:gd name="T2" fmla="*/ 724 w 743"/>
                <a:gd name="T3" fmla="*/ 49 h 369"/>
                <a:gd name="T4" fmla="*/ 700 w 743"/>
                <a:gd name="T5" fmla="*/ 69 h 369"/>
                <a:gd name="T6" fmla="*/ 676 w 743"/>
                <a:gd name="T7" fmla="*/ 90 h 369"/>
                <a:gd name="T8" fmla="*/ 642 w 743"/>
                <a:gd name="T9" fmla="*/ 116 h 369"/>
                <a:gd name="T10" fmla="*/ 607 w 743"/>
                <a:gd name="T11" fmla="*/ 143 h 369"/>
                <a:gd name="T12" fmla="*/ 573 w 743"/>
                <a:gd name="T13" fmla="*/ 172 h 369"/>
                <a:gd name="T14" fmla="*/ 540 w 743"/>
                <a:gd name="T15" fmla="*/ 202 h 369"/>
                <a:gd name="T16" fmla="*/ 507 w 743"/>
                <a:gd name="T17" fmla="*/ 231 h 369"/>
                <a:gd name="T18" fmla="*/ 473 w 743"/>
                <a:gd name="T19" fmla="*/ 260 h 369"/>
                <a:gd name="T20" fmla="*/ 440 w 743"/>
                <a:gd name="T21" fmla="*/ 287 h 369"/>
                <a:gd name="T22" fmla="*/ 405 w 743"/>
                <a:gd name="T23" fmla="*/ 313 h 369"/>
                <a:gd name="T24" fmla="*/ 370 w 743"/>
                <a:gd name="T25" fmla="*/ 335 h 369"/>
                <a:gd name="T26" fmla="*/ 333 w 743"/>
                <a:gd name="T27" fmla="*/ 354 h 369"/>
                <a:gd name="T28" fmla="*/ 297 w 743"/>
                <a:gd name="T29" fmla="*/ 368 h 369"/>
                <a:gd name="T30" fmla="*/ 275 w 743"/>
                <a:gd name="T31" fmla="*/ 354 h 369"/>
                <a:gd name="T32" fmla="*/ 252 w 743"/>
                <a:gd name="T33" fmla="*/ 322 h 369"/>
                <a:gd name="T34" fmla="*/ 242 w 743"/>
                <a:gd name="T35" fmla="*/ 299 h 369"/>
                <a:gd name="T36" fmla="*/ 235 w 743"/>
                <a:gd name="T37" fmla="*/ 272 h 369"/>
                <a:gd name="T38" fmla="*/ 204 w 743"/>
                <a:gd name="T39" fmla="*/ 270 h 369"/>
                <a:gd name="T40" fmla="*/ 169 w 743"/>
                <a:gd name="T41" fmla="*/ 289 h 369"/>
                <a:gd name="T42" fmla="*/ 136 w 743"/>
                <a:gd name="T43" fmla="*/ 309 h 369"/>
                <a:gd name="T44" fmla="*/ 104 w 743"/>
                <a:gd name="T45" fmla="*/ 319 h 369"/>
                <a:gd name="T46" fmla="*/ 72 w 743"/>
                <a:gd name="T47" fmla="*/ 308 h 369"/>
                <a:gd name="T48" fmla="*/ 50 w 743"/>
                <a:gd name="T49" fmla="*/ 271 h 369"/>
                <a:gd name="T50" fmla="*/ 35 w 743"/>
                <a:gd name="T51" fmla="*/ 231 h 369"/>
                <a:gd name="T52" fmla="*/ 22 w 743"/>
                <a:gd name="T53" fmla="*/ 192 h 369"/>
                <a:gd name="T54" fmla="*/ 12 w 743"/>
                <a:gd name="T55" fmla="*/ 152 h 369"/>
                <a:gd name="T56" fmla="*/ 6 w 743"/>
                <a:gd name="T57" fmla="*/ 112 h 369"/>
                <a:gd name="T58" fmla="*/ 0 w 743"/>
                <a:gd name="T59" fmla="*/ 74 h 369"/>
                <a:gd name="T60" fmla="*/ 12 w 743"/>
                <a:gd name="T61" fmla="*/ 50 h 369"/>
                <a:gd name="T62" fmla="*/ 36 w 743"/>
                <a:gd name="T63" fmla="*/ 57 h 369"/>
                <a:gd name="T64" fmla="*/ 48 w 743"/>
                <a:gd name="T65" fmla="*/ 93 h 369"/>
                <a:gd name="T66" fmla="*/ 55 w 743"/>
                <a:gd name="T67" fmla="*/ 121 h 369"/>
                <a:gd name="T68" fmla="*/ 62 w 743"/>
                <a:gd name="T69" fmla="*/ 158 h 369"/>
                <a:gd name="T70" fmla="*/ 70 w 743"/>
                <a:gd name="T71" fmla="*/ 190 h 369"/>
                <a:gd name="T72" fmla="*/ 82 w 743"/>
                <a:gd name="T73" fmla="*/ 231 h 369"/>
                <a:gd name="T74" fmla="*/ 99 w 743"/>
                <a:gd name="T75" fmla="*/ 272 h 369"/>
                <a:gd name="T76" fmla="*/ 125 w 743"/>
                <a:gd name="T77" fmla="*/ 264 h 369"/>
                <a:gd name="T78" fmla="*/ 153 w 743"/>
                <a:gd name="T79" fmla="*/ 249 h 369"/>
                <a:gd name="T80" fmla="*/ 182 w 743"/>
                <a:gd name="T81" fmla="*/ 235 h 369"/>
                <a:gd name="T82" fmla="*/ 211 w 743"/>
                <a:gd name="T83" fmla="*/ 224 h 369"/>
                <a:gd name="T84" fmla="*/ 243 w 743"/>
                <a:gd name="T85" fmla="*/ 217 h 369"/>
                <a:gd name="T86" fmla="*/ 274 w 743"/>
                <a:gd name="T87" fmla="*/ 233 h 369"/>
                <a:gd name="T88" fmla="*/ 283 w 743"/>
                <a:gd name="T89" fmla="*/ 265 h 369"/>
                <a:gd name="T90" fmla="*/ 287 w 743"/>
                <a:gd name="T91" fmla="*/ 287 h 369"/>
                <a:gd name="T92" fmla="*/ 301 w 743"/>
                <a:gd name="T93" fmla="*/ 319 h 369"/>
                <a:gd name="T94" fmla="*/ 341 w 743"/>
                <a:gd name="T95" fmla="*/ 304 h 369"/>
                <a:gd name="T96" fmla="*/ 380 w 743"/>
                <a:gd name="T97" fmla="*/ 277 h 369"/>
                <a:gd name="T98" fmla="*/ 419 w 743"/>
                <a:gd name="T99" fmla="*/ 246 h 369"/>
                <a:gd name="T100" fmla="*/ 458 w 743"/>
                <a:gd name="T101" fmla="*/ 215 h 369"/>
                <a:gd name="T102" fmla="*/ 494 w 743"/>
                <a:gd name="T103" fmla="*/ 183 h 369"/>
                <a:gd name="T104" fmla="*/ 533 w 743"/>
                <a:gd name="T105" fmla="*/ 151 h 369"/>
                <a:gd name="T106" fmla="*/ 570 w 743"/>
                <a:gd name="T107" fmla="*/ 116 h 369"/>
                <a:gd name="T108" fmla="*/ 609 w 743"/>
                <a:gd name="T109" fmla="*/ 84 h 369"/>
                <a:gd name="T110" fmla="*/ 647 w 743"/>
                <a:gd name="T111" fmla="*/ 52 h 369"/>
                <a:gd name="T112" fmla="*/ 686 w 743"/>
                <a:gd name="T113" fmla="*/ 23 h 369"/>
                <a:gd name="T114" fmla="*/ 720 w 743"/>
                <a:gd name="T115" fmla="*/ 0 h 3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43"/>
                <a:gd name="T175" fmla="*/ 0 h 369"/>
                <a:gd name="T176" fmla="*/ 743 w 743"/>
                <a:gd name="T177" fmla="*/ 369 h 3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43" h="369">
                  <a:moveTo>
                    <a:pt x="720" y="0"/>
                  </a:moveTo>
                  <a:lnTo>
                    <a:pt x="726" y="1"/>
                  </a:lnTo>
                  <a:lnTo>
                    <a:pt x="730" y="4"/>
                  </a:lnTo>
                  <a:lnTo>
                    <a:pt x="734" y="7"/>
                  </a:lnTo>
                  <a:lnTo>
                    <a:pt x="737" y="9"/>
                  </a:lnTo>
                  <a:lnTo>
                    <a:pt x="740" y="15"/>
                  </a:lnTo>
                  <a:lnTo>
                    <a:pt x="743" y="21"/>
                  </a:lnTo>
                  <a:lnTo>
                    <a:pt x="740" y="27"/>
                  </a:lnTo>
                  <a:lnTo>
                    <a:pt x="737" y="34"/>
                  </a:lnTo>
                  <a:lnTo>
                    <a:pt x="733" y="39"/>
                  </a:lnTo>
                  <a:lnTo>
                    <a:pt x="728" y="47"/>
                  </a:lnTo>
                  <a:lnTo>
                    <a:pt x="724" y="49"/>
                  </a:lnTo>
                  <a:lnTo>
                    <a:pt x="719" y="53"/>
                  </a:lnTo>
                  <a:lnTo>
                    <a:pt x="716" y="56"/>
                  </a:lnTo>
                  <a:lnTo>
                    <a:pt x="713" y="59"/>
                  </a:lnTo>
                  <a:lnTo>
                    <a:pt x="708" y="63"/>
                  </a:lnTo>
                  <a:lnTo>
                    <a:pt x="705" y="66"/>
                  </a:lnTo>
                  <a:lnTo>
                    <a:pt x="700" y="69"/>
                  </a:lnTo>
                  <a:lnTo>
                    <a:pt x="697" y="73"/>
                  </a:lnTo>
                  <a:lnTo>
                    <a:pt x="693" y="76"/>
                  </a:lnTo>
                  <a:lnTo>
                    <a:pt x="689" y="79"/>
                  </a:lnTo>
                  <a:lnTo>
                    <a:pt x="685" y="82"/>
                  </a:lnTo>
                  <a:lnTo>
                    <a:pt x="681" y="85"/>
                  </a:lnTo>
                  <a:lnTo>
                    <a:pt x="676" y="90"/>
                  </a:lnTo>
                  <a:lnTo>
                    <a:pt x="671" y="96"/>
                  </a:lnTo>
                  <a:lnTo>
                    <a:pt x="666" y="101"/>
                  </a:lnTo>
                  <a:lnTo>
                    <a:pt x="660" y="104"/>
                  </a:lnTo>
                  <a:lnTo>
                    <a:pt x="654" y="108"/>
                  </a:lnTo>
                  <a:lnTo>
                    <a:pt x="648" y="112"/>
                  </a:lnTo>
                  <a:lnTo>
                    <a:pt x="642" y="116"/>
                  </a:lnTo>
                  <a:lnTo>
                    <a:pt x="636" y="121"/>
                  </a:lnTo>
                  <a:lnTo>
                    <a:pt x="630" y="125"/>
                  </a:lnTo>
                  <a:lnTo>
                    <a:pt x="625" y="129"/>
                  </a:lnTo>
                  <a:lnTo>
                    <a:pt x="619" y="134"/>
                  </a:lnTo>
                  <a:lnTo>
                    <a:pt x="613" y="138"/>
                  </a:lnTo>
                  <a:lnTo>
                    <a:pt x="607" y="143"/>
                  </a:lnTo>
                  <a:lnTo>
                    <a:pt x="602" y="148"/>
                  </a:lnTo>
                  <a:lnTo>
                    <a:pt x="596" y="153"/>
                  </a:lnTo>
                  <a:lnTo>
                    <a:pt x="591" y="158"/>
                  </a:lnTo>
                  <a:lnTo>
                    <a:pt x="585" y="163"/>
                  </a:lnTo>
                  <a:lnTo>
                    <a:pt x="580" y="168"/>
                  </a:lnTo>
                  <a:lnTo>
                    <a:pt x="573" y="172"/>
                  </a:lnTo>
                  <a:lnTo>
                    <a:pt x="568" y="177"/>
                  </a:lnTo>
                  <a:lnTo>
                    <a:pt x="562" y="182"/>
                  </a:lnTo>
                  <a:lnTo>
                    <a:pt x="558" y="187"/>
                  </a:lnTo>
                  <a:lnTo>
                    <a:pt x="551" y="192"/>
                  </a:lnTo>
                  <a:lnTo>
                    <a:pt x="546" y="196"/>
                  </a:lnTo>
                  <a:lnTo>
                    <a:pt x="540" y="202"/>
                  </a:lnTo>
                  <a:lnTo>
                    <a:pt x="536" y="206"/>
                  </a:lnTo>
                  <a:lnTo>
                    <a:pt x="529" y="212"/>
                  </a:lnTo>
                  <a:lnTo>
                    <a:pt x="524" y="216"/>
                  </a:lnTo>
                  <a:lnTo>
                    <a:pt x="518" y="221"/>
                  </a:lnTo>
                  <a:lnTo>
                    <a:pt x="512" y="226"/>
                  </a:lnTo>
                  <a:lnTo>
                    <a:pt x="507" y="231"/>
                  </a:lnTo>
                  <a:lnTo>
                    <a:pt x="501" y="236"/>
                  </a:lnTo>
                  <a:lnTo>
                    <a:pt x="497" y="241"/>
                  </a:lnTo>
                  <a:lnTo>
                    <a:pt x="491" y="246"/>
                  </a:lnTo>
                  <a:lnTo>
                    <a:pt x="485" y="250"/>
                  </a:lnTo>
                  <a:lnTo>
                    <a:pt x="479" y="255"/>
                  </a:lnTo>
                  <a:lnTo>
                    <a:pt x="473" y="260"/>
                  </a:lnTo>
                  <a:lnTo>
                    <a:pt x="468" y="264"/>
                  </a:lnTo>
                  <a:lnTo>
                    <a:pt x="462" y="269"/>
                  </a:lnTo>
                  <a:lnTo>
                    <a:pt x="457" y="274"/>
                  </a:lnTo>
                  <a:lnTo>
                    <a:pt x="451" y="277"/>
                  </a:lnTo>
                  <a:lnTo>
                    <a:pt x="445" y="283"/>
                  </a:lnTo>
                  <a:lnTo>
                    <a:pt x="440" y="287"/>
                  </a:lnTo>
                  <a:lnTo>
                    <a:pt x="434" y="292"/>
                  </a:lnTo>
                  <a:lnTo>
                    <a:pt x="428" y="295"/>
                  </a:lnTo>
                  <a:lnTo>
                    <a:pt x="423" y="300"/>
                  </a:lnTo>
                  <a:lnTo>
                    <a:pt x="416" y="304"/>
                  </a:lnTo>
                  <a:lnTo>
                    <a:pt x="411" y="309"/>
                  </a:lnTo>
                  <a:lnTo>
                    <a:pt x="405" y="313"/>
                  </a:lnTo>
                  <a:lnTo>
                    <a:pt x="400" y="318"/>
                  </a:lnTo>
                  <a:lnTo>
                    <a:pt x="393" y="321"/>
                  </a:lnTo>
                  <a:lnTo>
                    <a:pt x="388" y="324"/>
                  </a:lnTo>
                  <a:lnTo>
                    <a:pt x="381" y="329"/>
                  </a:lnTo>
                  <a:lnTo>
                    <a:pt x="375" y="332"/>
                  </a:lnTo>
                  <a:lnTo>
                    <a:pt x="370" y="335"/>
                  </a:lnTo>
                  <a:lnTo>
                    <a:pt x="363" y="339"/>
                  </a:lnTo>
                  <a:lnTo>
                    <a:pt x="357" y="342"/>
                  </a:lnTo>
                  <a:lnTo>
                    <a:pt x="352" y="346"/>
                  </a:lnTo>
                  <a:lnTo>
                    <a:pt x="345" y="349"/>
                  </a:lnTo>
                  <a:lnTo>
                    <a:pt x="340" y="352"/>
                  </a:lnTo>
                  <a:lnTo>
                    <a:pt x="333" y="354"/>
                  </a:lnTo>
                  <a:lnTo>
                    <a:pt x="326" y="358"/>
                  </a:lnTo>
                  <a:lnTo>
                    <a:pt x="320" y="361"/>
                  </a:lnTo>
                  <a:lnTo>
                    <a:pt x="314" y="363"/>
                  </a:lnTo>
                  <a:lnTo>
                    <a:pt x="307" y="365"/>
                  </a:lnTo>
                  <a:lnTo>
                    <a:pt x="302" y="369"/>
                  </a:lnTo>
                  <a:lnTo>
                    <a:pt x="297" y="368"/>
                  </a:lnTo>
                  <a:lnTo>
                    <a:pt x="293" y="365"/>
                  </a:lnTo>
                  <a:lnTo>
                    <a:pt x="288" y="364"/>
                  </a:lnTo>
                  <a:lnTo>
                    <a:pt x="285" y="362"/>
                  </a:lnTo>
                  <a:lnTo>
                    <a:pt x="282" y="360"/>
                  </a:lnTo>
                  <a:lnTo>
                    <a:pt x="278" y="358"/>
                  </a:lnTo>
                  <a:lnTo>
                    <a:pt x="275" y="354"/>
                  </a:lnTo>
                  <a:lnTo>
                    <a:pt x="272" y="353"/>
                  </a:lnTo>
                  <a:lnTo>
                    <a:pt x="266" y="346"/>
                  </a:lnTo>
                  <a:lnTo>
                    <a:pt x="262" y="340"/>
                  </a:lnTo>
                  <a:lnTo>
                    <a:pt x="257" y="333"/>
                  </a:lnTo>
                  <a:lnTo>
                    <a:pt x="254" y="326"/>
                  </a:lnTo>
                  <a:lnTo>
                    <a:pt x="252" y="322"/>
                  </a:lnTo>
                  <a:lnTo>
                    <a:pt x="249" y="319"/>
                  </a:lnTo>
                  <a:lnTo>
                    <a:pt x="247" y="314"/>
                  </a:lnTo>
                  <a:lnTo>
                    <a:pt x="246" y="311"/>
                  </a:lnTo>
                  <a:lnTo>
                    <a:pt x="245" y="306"/>
                  </a:lnTo>
                  <a:lnTo>
                    <a:pt x="243" y="303"/>
                  </a:lnTo>
                  <a:lnTo>
                    <a:pt x="242" y="299"/>
                  </a:lnTo>
                  <a:lnTo>
                    <a:pt x="242" y="295"/>
                  </a:lnTo>
                  <a:lnTo>
                    <a:pt x="239" y="291"/>
                  </a:lnTo>
                  <a:lnTo>
                    <a:pt x="238" y="287"/>
                  </a:lnTo>
                  <a:lnTo>
                    <a:pt x="237" y="283"/>
                  </a:lnTo>
                  <a:lnTo>
                    <a:pt x="236" y="279"/>
                  </a:lnTo>
                  <a:lnTo>
                    <a:pt x="235" y="272"/>
                  </a:lnTo>
                  <a:lnTo>
                    <a:pt x="233" y="265"/>
                  </a:lnTo>
                  <a:lnTo>
                    <a:pt x="227" y="264"/>
                  </a:lnTo>
                  <a:lnTo>
                    <a:pt x="222" y="265"/>
                  </a:lnTo>
                  <a:lnTo>
                    <a:pt x="216" y="266"/>
                  </a:lnTo>
                  <a:lnTo>
                    <a:pt x="211" y="269"/>
                  </a:lnTo>
                  <a:lnTo>
                    <a:pt x="204" y="270"/>
                  </a:lnTo>
                  <a:lnTo>
                    <a:pt x="198" y="272"/>
                  </a:lnTo>
                  <a:lnTo>
                    <a:pt x="193" y="275"/>
                  </a:lnTo>
                  <a:lnTo>
                    <a:pt x="187" y="279"/>
                  </a:lnTo>
                  <a:lnTo>
                    <a:pt x="182" y="281"/>
                  </a:lnTo>
                  <a:lnTo>
                    <a:pt x="176" y="284"/>
                  </a:lnTo>
                  <a:lnTo>
                    <a:pt x="169" y="289"/>
                  </a:lnTo>
                  <a:lnTo>
                    <a:pt x="164" y="292"/>
                  </a:lnTo>
                  <a:lnTo>
                    <a:pt x="158" y="295"/>
                  </a:lnTo>
                  <a:lnTo>
                    <a:pt x="153" y="299"/>
                  </a:lnTo>
                  <a:lnTo>
                    <a:pt x="147" y="302"/>
                  </a:lnTo>
                  <a:lnTo>
                    <a:pt x="141" y="306"/>
                  </a:lnTo>
                  <a:lnTo>
                    <a:pt x="136" y="309"/>
                  </a:lnTo>
                  <a:lnTo>
                    <a:pt x="130" y="311"/>
                  </a:lnTo>
                  <a:lnTo>
                    <a:pt x="125" y="313"/>
                  </a:lnTo>
                  <a:lnTo>
                    <a:pt x="119" y="315"/>
                  </a:lnTo>
                  <a:lnTo>
                    <a:pt x="114" y="318"/>
                  </a:lnTo>
                  <a:lnTo>
                    <a:pt x="108" y="319"/>
                  </a:lnTo>
                  <a:lnTo>
                    <a:pt x="104" y="319"/>
                  </a:lnTo>
                  <a:lnTo>
                    <a:pt x="98" y="319"/>
                  </a:lnTo>
                  <a:lnTo>
                    <a:pt x="93" y="318"/>
                  </a:lnTo>
                  <a:lnTo>
                    <a:pt x="88" y="316"/>
                  </a:lnTo>
                  <a:lnTo>
                    <a:pt x="82" y="314"/>
                  </a:lnTo>
                  <a:lnTo>
                    <a:pt x="78" y="312"/>
                  </a:lnTo>
                  <a:lnTo>
                    <a:pt x="72" y="308"/>
                  </a:lnTo>
                  <a:lnTo>
                    <a:pt x="68" y="303"/>
                  </a:lnTo>
                  <a:lnTo>
                    <a:pt x="65" y="298"/>
                  </a:lnTo>
                  <a:lnTo>
                    <a:pt x="60" y="292"/>
                  </a:lnTo>
                  <a:lnTo>
                    <a:pt x="57" y="284"/>
                  </a:lnTo>
                  <a:lnTo>
                    <a:pt x="54" y="277"/>
                  </a:lnTo>
                  <a:lnTo>
                    <a:pt x="50" y="271"/>
                  </a:lnTo>
                  <a:lnTo>
                    <a:pt x="48" y="264"/>
                  </a:lnTo>
                  <a:lnTo>
                    <a:pt x="45" y="257"/>
                  </a:lnTo>
                  <a:lnTo>
                    <a:pt x="42" y="252"/>
                  </a:lnTo>
                  <a:lnTo>
                    <a:pt x="39" y="244"/>
                  </a:lnTo>
                  <a:lnTo>
                    <a:pt x="38" y="239"/>
                  </a:lnTo>
                  <a:lnTo>
                    <a:pt x="35" y="231"/>
                  </a:lnTo>
                  <a:lnTo>
                    <a:pt x="32" y="225"/>
                  </a:lnTo>
                  <a:lnTo>
                    <a:pt x="30" y="217"/>
                  </a:lnTo>
                  <a:lnTo>
                    <a:pt x="28" y="212"/>
                  </a:lnTo>
                  <a:lnTo>
                    <a:pt x="27" y="205"/>
                  </a:lnTo>
                  <a:lnTo>
                    <a:pt x="25" y="198"/>
                  </a:lnTo>
                  <a:lnTo>
                    <a:pt x="22" y="192"/>
                  </a:lnTo>
                  <a:lnTo>
                    <a:pt x="21" y="185"/>
                  </a:lnTo>
                  <a:lnTo>
                    <a:pt x="19" y="178"/>
                  </a:lnTo>
                  <a:lnTo>
                    <a:pt x="17" y="172"/>
                  </a:lnTo>
                  <a:lnTo>
                    <a:pt x="16" y="165"/>
                  </a:lnTo>
                  <a:lnTo>
                    <a:pt x="15" y="158"/>
                  </a:lnTo>
                  <a:lnTo>
                    <a:pt x="12" y="152"/>
                  </a:lnTo>
                  <a:lnTo>
                    <a:pt x="11" y="145"/>
                  </a:lnTo>
                  <a:lnTo>
                    <a:pt x="10" y="137"/>
                  </a:lnTo>
                  <a:lnTo>
                    <a:pt x="9" y="132"/>
                  </a:lnTo>
                  <a:lnTo>
                    <a:pt x="7" y="124"/>
                  </a:lnTo>
                  <a:lnTo>
                    <a:pt x="7" y="118"/>
                  </a:lnTo>
                  <a:lnTo>
                    <a:pt x="6" y="112"/>
                  </a:lnTo>
                  <a:lnTo>
                    <a:pt x="5" y="105"/>
                  </a:lnTo>
                  <a:lnTo>
                    <a:pt x="3" y="97"/>
                  </a:lnTo>
                  <a:lnTo>
                    <a:pt x="2" y="92"/>
                  </a:lnTo>
                  <a:lnTo>
                    <a:pt x="1" y="84"/>
                  </a:lnTo>
                  <a:lnTo>
                    <a:pt x="0" y="78"/>
                  </a:lnTo>
                  <a:lnTo>
                    <a:pt x="0" y="74"/>
                  </a:lnTo>
                  <a:lnTo>
                    <a:pt x="2" y="69"/>
                  </a:lnTo>
                  <a:lnTo>
                    <a:pt x="2" y="66"/>
                  </a:lnTo>
                  <a:lnTo>
                    <a:pt x="5" y="63"/>
                  </a:lnTo>
                  <a:lnTo>
                    <a:pt x="7" y="55"/>
                  </a:lnTo>
                  <a:lnTo>
                    <a:pt x="9" y="49"/>
                  </a:lnTo>
                  <a:lnTo>
                    <a:pt x="12" y="50"/>
                  </a:lnTo>
                  <a:lnTo>
                    <a:pt x="17" y="52"/>
                  </a:lnTo>
                  <a:lnTo>
                    <a:pt x="20" y="53"/>
                  </a:lnTo>
                  <a:lnTo>
                    <a:pt x="25" y="54"/>
                  </a:lnTo>
                  <a:lnTo>
                    <a:pt x="28" y="55"/>
                  </a:lnTo>
                  <a:lnTo>
                    <a:pt x="31" y="56"/>
                  </a:lnTo>
                  <a:lnTo>
                    <a:pt x="36" y="57"/>
                  </a:lnTo>
                  <a:lnTo>
                    <a:pt x="40" y="58"/>
                  </a:lnTo>
                  <a:lnTo>
                    <a:pt x="41" y="65"/>
                  </a:lnTo>
                  <a:lnTo>
                    <a:pt x="44" y="72"/>
                  </a:lnTo>
                  <a:lnTo>
                    <a:pt x="45" y="78"/>
                  </a:lnTo>
                  <a:lnTo>
                    <a:pt x="47" y="86"/>
                  </a:lnTo>
                  <a:lnTo>
                    <a:pt x="48" y="93"/>
                  </a:lnTo>
                  <a:lnTo>
                    <a:pt x="50" y="99"/>
                  </a:lnTo>
                  <a:lnTo>
                    <a:pt x="50" y="103"/>
                  </a:lnTo>
                  <a:lnTo>
                    <a:pt x="51" y="107"/>
                  </a:lnTo>
                  <a:lnTo>
                    <a:pt x="51" y="109"/>
                  </a:lnTo>
                  <a:lnTo>
                    <a:pt x="54" y="114"/>
                  </a:lnTo>
                  <a:lnTo>
                    <a:pt x="55" y="121"/>
                  </a:lnTo>
                  <a:lnTo>
                    <a:pt x="56" y="127"/>
                  </a:lnTo>
                  <a:lnTo>
                    <a:pt x="57" y="134"/>
                  </a:lnTo>
                  <a:lnTo>
                    <a:pt x="59" y="142"/>
                  </a:lnTo>
                  <a:lnTo>
                    <a:pt x="60" y="148"/>
                  </a:lnTo>
                  <a:lnTo>
                    <a:pt x="61" y="155"/>
                  </a:lnTo>
                  <a:lnTo>
                    <a:pt x="62" y="158"/>
                  </a:lnTo>
                  <a:lnTo>
                    <a:pt x="64" y="163"/>
                  </a:lnTo>
                  <a:lnTo>
                    <a:pt x="65" y="166"/>
                  </a:lnTo>
                  <a:lnTo>
                    <a:pt x="66" y="170"/>
                  </a:lnTo>
                  <a:lnTo>
                    <a:pt x="67" y="176"/>
                  </a:lnTo>
                  <a:lnTo>
                    <a:pt x="69" y="183"/>
                  </a:lnTo>
                  <a:lnTo>
                    <a:pt x="70" y="190"/>
                  </a:lnTo>
                  <a:lnTo>
                    <a:pt x="72" y="196"/>
                  </a:lnTo>
                  <a:lnTo>
                    <a:pt x="75" y="203"/>
                  </a:lnTo>
                  <a:lnTo>
                    <a:pt x="76" y="211"/>
                  </a:lnTo>
                  <a:lnTo>
                    <a:pt x="78" y="217"/>
                  </a:lnTo>
                  <a:lnTo>
                    <a:pt x="81" y="224"/>
                  </a:lnTo>
                  <a:lnTo>
                    <a:pt x="82" y="231"/>
                  </a:lnTo>
                  <a:lnTo>
                    <a:pt x="85" y="239"/>
                  </a:lnTo>
                  <a:lnTo>
                    <a:pt x="87" y="245"/>
                  </a:lnTo>
                  <a:lnTo>
                    <a:pt x="90" y="252"/>
                  </a:lnTo>
                  <a:lnTo>
                    <a:pt x="93" y="259"/>
                  </a:lnTo>
                  <a:lnTo>
                    <a:pt x="96" y="266"/>
                  </a:lnTo>
                  <a:lnTo>
                    <a:pt x="99" y="272"/>
                  </a:lnTo>
                  <a:lnTo>
                    <a:pt x="104" y="280"/>
                  </a:lnTo>
                  <a:lnTo>
                    <a:pt x="107" y="276"/>
                  </a:lnTo>
                  <a:lnTo>
                    <a:pt x="111" y="274"/>
                  </a:lnTo>
                  <a:lnTo>
                    <a:pt x="116" y="271"/>
                  </a:lnTo>
                  <a:lnTo>
                    <a:pt x="121" y="267"/>
                  </a:lnTo>
                  <a:lnTo>
                    <a:pt x="125" y="264"/>
                  </a:lnTo>
                  <a:lnTo>
                    <a:pt x="130" y="262"/>
                  </a:lnTo>
                  <a:lnTo>
                    <a:pt x="134" y="259"/>
                  </a:lnTo>
                  <a:lnTo>
                    <a:pt x="139" y="256"/>
                  </a:lnTo>
                  <a:lnTo>
                    <a:pt x="144" y="254"/>
                  </a:lnTo>
                  <a:lnTo>
                    <a:pt x="148" y="252"/>
                  </a:lnTo>
                  <a:lnTo>
                    <a:pt x="153" y="249"/>
                  </a:lnTo>
                  <a:lnTo>
                    <a:pt x="158" y="246"/>
                  </a:lnTo>
                  <a:lnTo>
                    <a:pt x="163" y="244"/>
                  </a:lnTo>
                  <a:lnTo>
                    <a:pt x="167" y="242"/>
                  </a:lnTo>
                  <a:lnTo>
                    <a:pt x="173" y="240"/>
                  </a:lnTo>
                  <a:lnTo>
                    <a:pt x="177" y="237"/>
                  </a:lnTo>
                  <a:lnTo>
                    <a:pt x="182" y="235"/>
                  </a:lnTo>
                  <a:lnTo>
                    <a:pt x="187" y="233"/>
                  </a:lnTo>
                  <a:lnTo>
                    <a:pt x="192" y="231"/>
                  </a:lnTo>
                  <a:lnTo>
                    <a:pt x="196" y="229"/>
                  </a:lnTo>
                  <a:lnTo>
                    <a:pt x="202" y="227"/>
                  </a:lnTo>
                  <a:lnTo>
                    <a:pt x="206" y="226"/>
                  </a:lnTo>
                  <a:lnTo>
                    <a:pt x="211" y="224"/>
                  </a:lnTo>
                  <a:lnTo>
                    <a:pt x="217" y="223"/>
                  </a:lnTo>
                  <a:lnTo>
                    <a:pt x="222" y="221"/>
                  </a:lnTo>
                  <a:lnTo>
                    <a:pt x="227" y="221"/>
                  </a:lnTo>
                  <a:lnTo>
                    <a:pt x="232" y="220"/>
                  </a:lnTo>
                  <a:lnTo>
                    <a:pt x="237" y="218"/>
                  </a:lnTo>
                  <a:lnTo>
                    <a:pt x="243" y="217"/>
                  </a:lnTo>
                  <a:lnTo>
                    <a:pt x="247" y="216"/>
                  </a:lnTo>
                  <a:lnTo>
                    <a:pt x="253" y="216"/>
                  </a:lnTo>
                  <a:lnTo>
                    <a:pt x="258" y="216"/>
                  </a:lnTo>
                  <a:lnTo>
                    <a:pt x="265" y="221"/>
                  </a:lnTo>
                  <a:lnTo>
                    <a:pt x="271" y="227"/>
                  </a:lnTo>
                  <a:lnTo>
                    <a:pt x="274" y="233"/>
                  </a:lnTo>
                  <a:lnTo>
                    <a:pt x="277" y="241"/>
                  </a:lnTo>
                  <a:lnTo>
                    <a:pt x="280" y="246"/>
                  </a:lnTo>
                  <a:lnTo>
                    <a:pt x="282" y="254"/>
                  </a:lnTo>
                  <a:lnTo>
                    <a:pt x="282" y="257"/>
                  </a:lnTo>
                  <a:lnTo>
                    <a:pt x="283" y="261"/>
                  </a:lnTo>
                  <a:lnTo>
                    <a:pt x="283" y="265"/>
                  </a:lnTo>
                  <a:lnTo>
                    <a:pt x="285" y="270"/>
                  </a:lnTo>
                  <a:lnTo>
                    <a:pt x="285" y="272"/>
                  </a:lnTo>
                  <a:lnTo>
                    <a:pt x="285" y="276"/>
                  </a:lnTo>
                  <a:lnTo>
                    <a:pt x="286" y="280"/>
                  </a:lnTo>
                  <a:lnTo>
                    <a:pt x="286" y="284"/>
                  </a:lnTo>
                  <a:lnTo>
                    <a:pt x="287" y="287"/>
                  </a:lnTo>
                  <a:lnTo>
                    <a:pt x="288" y="291"/>
                  </a:lnTo>
                  <a:lnTo>
                    <a:pt x="290" y="295"/>
                  </a:lnTo>
                  <a:lnTo>
                    <a:pt x="291" y="299"/>
                  </a:lnTo>
                  <a:lnTo>
                    <a:pt x="293" y="305"/>
                  </a:lnTo>
                  <a:lnTo>
                    <a:pt x="296" y="313"/>
                  </a:lnTo>
                  <a:lnTo>
                    <a:pt x="301" y="319"/>
                  </a:lnTo>
                  <a:lnTo>
                    <a:pt x="307" y="326"/>
                  </a:lnTo>
                  <a:lnTo>
                    <a:pt x="314" y="322"/>
                  </a:lnTo>
                  <a:lnTo>
                    <a:pt x="320" y="318"/>
                  </a:lnTo>
                  <a:lnTo>
                    <a:pt x="326" y="313"/>
                  </a:lnTo>
                  <a:lnTo>
                    <a:pt x="334" y="310"/>
                  </a:lnTo>
                  <a:lnTo>
                    <a:pt x="341" y="304"/>
                  </a:lnTo>
                  <a:lnTo>
                    <a:pt x="347" y="300"/>
                  </a:lnTo>
                  <a:lnTo>
                    <a:pt x="354" y="295"/>
                  </a:lnTo>
                  <a:lnTo>
                    <a:pt x="361" y="292"/>
                  </a:lnTo>
                  <a:lnTo>
                    <a:pt x="366" y="286"/>
                  </a:lnTo>
                  <a:lnTo>
                    <a:pt x="373" y="282"/>
                  </a:lnTo>
                  <a:lnTo>
                    <a:pt x="380" y="277"/>
                  </a:lnTo>
                  <a:lnTo>
                    <a:pt x="386" y="272"/>
                  </a:lnTo>
                  <a:lnTo>
                    <a:pt x="392" y="267"/>
                  </a:lnTo>
                  <a:lnTo>
                    <a:pt x="400" y="263"/>
                  </a:lnTo>
                  <a:lnTo>
                    <a:pt x="405" y="257"/>
                  </a:lnTo>
                  <a:lnTo>
                    <a:pt x="413" y="253"/>
                  </a:lnTo>
                  <a:lnTo>
                    <a:pt x="419" y="246"/>
                  </a:lnTo>
                  <a:lnTo>
                    <a:pt x="425" y="242"/>
                  </a:lnTo>
                  <a:lnTo>
                    <a:pt x="432" y="236"/>
                  </a:lnTo>
                  <a:lnTo>
                    <a:pt x="439" y="232"/>
                  </a:lnTo>
                  <a:lnTo>
                    <a:pt x="444" y="226"/>
                  </a:lnTo>
                  <a:lnTo>
                    <a:pt x="451" y="221"/>
                  </a:lnTo>
                  <a:lnTo>
                    <a:pt x="458" y="215"/>
                  </a:lnTo>
                  <a:lnTo>
                    <a:pt x="464" y="211"/>
                  </a:lnTo>
                  <a:lnTo>
                    <a:pt x="470" y="205"/>
                  </a:lnTo>
                  <a:lnTo>
                    <a:pt x="477" y="200"/>
                  </a:lnTo>
                  <a:lnTo>
                    <a:pt x="482" y="194"/>
                  </a:lnTo>
                  <a:lnTo>
                    <a:pt x="489" y="188"/>
                  </a:lnTo>
                  <a:lnTo>
                    <a:pt x="494" y="183"/>
                  </a:lnTo>
                  <a:lnTo>
                    <a:pt x="501" y="177"/>
                  </a:lnTo>
                  <a:lnTo>
                    <a:pt x="508" y="173"/>
                  </a:lnTo>
                  <a:lnTo>
                    <a:pt x="514" y="167"/>
                  </a:lnTo>
                  <a:lnTo>
                    <a:pt x="521" y="162"/>
                  </a:lnTo>
                  <a:lnTo>
                    <a:pt x="527" y="155"/>
                  </a:lnTo>
                  <a:lnTo>
                    <a:pt x="533" y="151"/>
                  </a:lnTo>
                  <a:lnTo>
                    <a:pt x="540" y="145"/>
                  </a:lnTo>
                  <a:lnTo>
                    <a:pt x="546" y="138"/>
                  </a:lnTo>
                  <a:lnTo>
                    <a:pt x="551" y="133"/>
                  </a:lnTo>
                  <a:lnTo>
                    <a:pt x="558" y="127"/>
                  </a:lnTo>
                  <a:lnTo>
                    <a:pt x="565" y="123"/>
                  </a:lnTo>
                  <a:lnTo>
                    <a:pt x="570" y="116"/>
                  </a:lnTo>
                  <a:lnTo>
                    <a:pt x="577" y="112"/>
                  </a:lnTo>
                  <a:lnTo>
                    <a:pt x="583" y="106"/>
                  </a:lnTo>
                  <a:lnTo>
                    <a:pt x="590" y="101"/>
                  </a:lnTo>
                  <a:lnTo>
                    <a:pt x="596" y="95"/>
                  </a:lnTo>
                  <a:lnTo>
                    <a:pt x="602" y="89"/>
                  </a:lnTo>
                  <a:lnTo>
                    <a:pt x="609" y="84"/>
                  </a:lnTo>
                  <a:lnTo>
                    <a:pt x="616" y="79"/>
                  </a:lnTo>
                  <a:lnTo>
                    <a:pt x="621" y="74"/>
                  </a:lnTo>
                  <a:lnTo>
                    <a:pt x="628" y="68"/>
                  </a:lnTo>
                  <a:lnTo>
                    <a:pt x="635" y="63"/>
                  </a:lnTo>
                  <a:lnTo>
                    <a:pt x="641" y="58"/>
                  </a:lnTo>
                  <a:lnTo>
                    <a:pt x="647" y="52"/>
                  </a:lnTo>
                  <a:lnTo>
                    <a:pt x="654" y="47"/>
                  </a:lnTo>
                  <a:lnTo>
                    <a:pt x="660" y="43"/>
                  </a:lnTo>
                  <a:lnTo>
                    <a:pt x="667" y="37"/>
                  </a:lnTo>
                  <a:lnTo>
                    <a:pt x="672" y="33"/>
                  </a:lnTo>
                  <a:lnTo>
                    <a:pt x="679" y="28"/>
                  </a:lnTo>
                  <a:lnTo>
                    <a:pt x="686" y="23"/>
                  </a:lnTo>
                  <a:lnTo>
                    <a:pt x="693" y="18"/>
                  </a:lnTo>
                  <a:lnTo>
                    <a:pt x="699" y="14"/>
                  </a:lnTo>
                  <a:lnTo>
                    <a:pt x="707" y="8"/>
                  </a:lnTo>
                  <a:lnTo>
                    <a:pt x="714" y="4"/>
                  </a:lnTo>
                  <a:lnTo>
                    <a:pt x="720" y="0"/>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4" name="Freeform 21"/>
            <p:cNvSpPr>
              <a:spLocks/>
            </p:cNvSpPr>
            <p:nvPr/>
          </p:nvSpPr>
          <p:spPr bwMode="auto">
            <a:xfrm>
              <a:off x="1055" y="1990"/>
              <a:ext cx="565" cy="527"/>
            </a:xfrm>
            <a:custGeom>
              <a:avLst/>
              <a:gdLst>
                <a:gd name="T0" fmla="*/ 17 w 1129"/>
                <a:gd name="T1" fmla="*/ 1027 h 1054"/>
                <a:gd name="T2" fmla="*/ 41 w 1129"/>
                <a:gd name="T3" fmla="*/ 1032 h 1054"/>
                <a:gd name="T4" fmla="*/ 65 w 1129"/>
                <a:gd name="T5" fmla="*/ 1035 h 1054"/>
                <a:gd name="T6" fmla="*/ 89 w 1129"/>
                <a:gd name="T7" fmla="*/ 1039 h 1054"/>
                <a:gd name="T8" fmla="*/ 113 w 1129"/>
                <a:gd name="T9" fmla="*/ 1041 h 1054"/>
                <a:gd name="T10" fmla="*/ 139 w 1129"/>
                <a:gd name="T11" fmla="*/ 1043 h 1054"/>
                <a:gd name="T12" fmla="*/ 163 w 1129"/>
                <a:gd name="T13" fmla="*/ 1044 h 1054"/>
                <a:gd name="T14" fmla="*/ 188 w 1129"/>
                <a:gd name="T15" fmla="*/ 1045 h 1054"/>
                <a:gd name="T16" fmla="*/ 263 w 1129"/>
                <a:gd name="T17" fmla="*/ 1042 h 1054"/>
                <a:gd name="T18" fmla="*/ 356 w 1129"/>
                <a:gd name="T19" fmla="*/ 1031 h 1054"/>
                <a:gd name="T20" fmla="*/ 446 w 1129"/>
                <a:gd name="T21" fmla="*/ 1010 h 1054"/>
                <a:gd name="T22" fmla="*/ 532 w 1129"/>
                <a:gd name="T23" fmla="*/ 981 h 1054"/>
                <a:gd name="T24" fmla="*/ 612 w 1129"/>
                <a:gd name="T25" fmla="*/ 943 h 1054"/>
                <a:gd name="T26" fmla="*/ 690 w 1129"/>
                <a:gd name="T27" fmla="*/ 899 h 1054"/>
                <a:gd name="T28" fmla="*/ 762 w 1129"/>
                <a:gd name="T29" fmla="*/ 847 h 1054"/>
                <a:gd name="T30" fmla="*/ 829 w 1129"/>
                <a:gd name="T31" fmla="*/ 789 h 1054"/>
                <a:gd name="T32" fmla="*/ 890 w 1129"/>
                <a:gd name="T33" fmla="*/ 726 h 1054"/>
                <a:gd name="T34" fmla="*/ 945 w 1129"/>
                <a:gd name="T35" fmla="*/ 656 h 1054"/>
                <a:gd name="T36" fmla="*/ 993 w 1129"/>
                <a:gd name="T37" fmla="*/ 581 h 1054"/>
                <a:gd name="T38" fmla="*/ 1033 w 1129"/>
                <a:gd name="T39" fmla="*/ 501 h 1054"/>
                <a:gd name="T40" fmla="*/ 1066 w 1129"/>
                <a:gd name="T41" fmla="*/ 417 h 1054"/>
                <a:gd name="T42" fmla="*/ 1090 w 1129"/>
                <a:gd name="T43" fmla="*/ 331 h 1054"/>
                <a:gd name="T44" fmla="*/ 1107 w 1129"/>
                <a:gd name="T45" fmla="*/ 238 h 1054"/>
                <a:gd name="T46" fmla="*/ 1115 w 1129"/>
                <a:gd name="T47" fmla="*/ 146 h 1054"/>
                <a:gd name="T48" fmla="*/ 1115 w 1129"/>
                <a:gd name="T49" fmla="*/ 111 h 1054"/>
                <a:gd name="T50" fmla="*/ 1115 w 1129"/>
                <a:gd name="T51" fmla="*/ 95 h 1054"/>
                <a:gd name="T52" fmla="*/ 1114 w 1129"/>
                <a:gd name="T53" fmla="*/ 79 h 1054"/>
                <a:gd name="T54" fmla="*/ 1113 w 1129"/>
                <a:gd name="T55" fmla="*/ 65 h 1054"/>
                <a:gd name="T56" fmla="*/ 1112 w 1129"/>
                <a:gd name="T57" fmla="*/ 49 h 1054"/>
                <a:gd name="T58" fmla="*/ 1109 w 1129"/>
                <a:gd name="T59" fmla="*/ 33 h 1054"/>
                <a:gd name="T60" fmla="*/ 1108 w 1129"/>
                <a:gd name="T61" fmla="*/ 18 h 1054"/>
                <a:gd name="T62" fmla="*/ 1107 w 1129"/>
                <a:gd name="T63" fmla="*/ 3 h 1054"/>
                <a:gd name="T64" fmla="*/ 1115 w 1129"/>
                <a:gd name="T65" fmla="*/ 10 h 1054"/>
                <a:gd name="T66" fmla="*/ 1123 w 1129"/>
                <a:gd name="T67" fmla="*/ 18 h 1054"/>
                <a:gd name="T68" fmla="*/ 1126 w 1129"/>
                <a:gd name="T69" fmla="*/ 46 h 1054"/>
                <a:gd name="T70" fmla="*/ 1127 w 1129"/>
                <a:gd name="T71" fmla="*/ 72 h 1054"/>
                <a:gd name="T72" fmla="*/ 1128 w 1129"/>
                <a:gd name="T73" fmla="*/ 100 h 1054"/>
                <a:gd name="T74" fmla="*/ 1128 w 1129"/>
                <a:gd name="T75" fmla="*/ 118 h 1054"/>
                <a:gd name="T76" fmla="*/ 1125 w 1129"/>
                <a:gd name="T77" fmla="*/ 194 h 1054"/>
                <a:gd name="T78" fmla="*/ 1114 w 1129"/>
                <a:gd name="T79" fmla="*/ 287 h 1054"/>
                <a:gd name="T80" fmla="*/ 1093 w 1129"/>
                <a:gd name="T81" fmla="*/ 378 h 1054"/>
                <a:gd name="T82" fmla="*/ 1064 w 1129"/>
                <a:gd name="T83" fmla="*/ 465 h 1054"/>
                <a:gd name="T84" fmla="*/ 1026 w 1129"/>
                <a:gd name="T85" fmla="*/ 548 h 1054"/>
                <a:gd name="T86" fmla="*/ 982 w 1129"/>
                <a:gd name="T87" fmla="*/ 626 h 1054"/>
                <a:gd name="T88" fmla="*/ 930 w 1129"/>
                <a:gd name="T89" fmla="*/ 699 h 1054"/>
                <a:gd name="T90" fmla="*/ 872 w 1129"/>
                <a:gd name="T91" fmla="*/ 767 h 1054"/>
                <a:gd name="T92" fmla="*/ 808 w 1129"/>
                <a:gd name="T93" fmla="*/ 827 h 1054"/>
                <a:gd name="T94" fmla="*/ 738 w 1129"/>
                <a:gd name="T95" fmla="*/ 883 h 1054"/>
                <a:gd name="T96" fmla="*/ 662 w 1129"/>
                <a:gd name="T97" fmla="*/ 931 h 1054"/>
                <a:gd name="T98" fmla="*/ 582 w 1129"/>
                <a:gd name="T99" fmla="*/ 971 h 1054"/>
                <a:gd name="T100" fmla="*/ 496 w 1129"/>
                <a:gd name="T101" fmla="*/ 1004 h 1054"/>
                <a:gd name="T102" fmla="*/ 408 w 1129"/>
                <a:gd name="T103" fmla="*/ 1028 h 1054"/>
                <a:gd name="T104" fmla="*/ 316 w 1129"/>
                <a:gd name="T105" fmla="*/ 1045 h 1054"/>
                <a:gd name="T106" fmla="*/ 220 w 1129"/>
                <a:gd name="T107" fmla="*/ 1053 h 1054"/>
                <a:gd name="T108" fmla="*/ 178 w 1129"/>
                <a:gd name="T109" fmla="*/ 1053 h 1054"/>
                <a:gd name="T110" fmla="*/ 152 w 1129"/>
                <a:gd name="T111" fmla="*/ 1053 h 1054"/>
                <a:gd name="T112" fmla="*/ 128 w 1129"/>
                <a:gd name="T113" fmla="*/ 1051 h 1054"/>
                <a:gd name="T114" fmla="*/ 102 w 1129"/>
                <a:gd name="T115" fmla="*/ 1050 h 1054"/>
                <a:gd name="T116" fmla="*/ 77 w 1129"/>
                <a:gd name="T117" fmla="*/ 1047 h 1054"/>
                <a:gd name="T118" fmla="*/ 53 w 1129"/>
                <a:gd name="T119" fmla="*/ 1045 h 1054"/>
                <a:gd name="T120" fmla="*/ 28 w 1129"/>
                <a:gd name="T121" fmla="*/ 1043 h 1054"/>
                <a:gd name="T122" fmla="*/ 5 w 1129"/>
                <a:gd name="T123" fmla="*/ 1040 h 10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9"/>
                <a:gd name="T187" fmla="*/ 0 h 1054"/>
                <a:gd name="T188" fmla="*/ 1129 w 1129"/>
                <a:gd name="T189" fmla="*/ 1054 h 10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9" h="1054">
                  <a:moveTo>
                    <a:pt x="1" y="1024"/>
                  </a:moveTo>
                  <a:lnTo>
                    <a:pt x="5" y="1024"/>
                  </a:lnTo>
                  <a:lnTo>
                    <a:pt x="12" y="1025"/>
                  </a:lnTo>
                  <a:lnTo>
                    <a:pt x="17" y="1027"/>
                  </a:lnTo>
                  <a:lnTo>
                    <a:pt x="23" y="1028"/>
                  </a:lnTo>
                  <a:lnTo>
                    <a:pt x="30" y="1028"/>
                  </a:lnTo>
                  <a:lnTo>
                    <a:pt x="35" y="1031"/>
                  </a:lnTo>
                  <a:lnTo>
                    <a:pt x="41" y="1032"/>
                  </a:lnTo>
                  <a:lnTo>
                    <a:pt x="47" y="1033"/>
                  </a:lnTo>
                  <a:lnTo>
                    <a:pt x="53" y="1034"/>
                  </a:lnTo>
                  <a:lnTo>
                    <a:pt x="59" y="1034"/>
                  </a:lnTo>
                  <a:lnTo>
                    <a:pt x="65" y="1035"/>
                  </a:lnTo>
                  <a:lnTo>
                    <a:pt x="71" y="1036"/>
                  </a:lnTo>
                  <a:lnTo>
                    <a:pt x="77" y="1037"/>
                  </a:lnTo>
                  <a:lnTo>
                    <a:pt x="83" y="1037"/>
                  </a:lnTo>
                  <a:lnTo>
                    <a:pt x="89" y="1039"/>
                  </a:lnTo>
                  <a:lnTo>
                    <a:pt x="95" y="1040"/>
                  </a:lnTo>
                  <a:lnTo>
                    <a:pt x="102" y="1040"/>
                  </a:lnTo>
                  <a:lnTo>
                    <a:pt x="108" y="1040"/>
                  </a:lnTo>
                  <a:lnTo>
                    <a:pt x="113" y="1041"/>
                  </a:lnTo>
                  <a:lnTo>
                    <a:pt x="120" y="1042"/>
                  </a:lnTo>
                  <a:lnTo>
                    <a:pt x="125" y="1042"/>
                  </a:lnTo>
                  <a:lnTo>
                    <a:pt x="132" y="1042"/>
                  </a:lnTo>
                  <a:lnTo>
                    <a:pt x="139" y="1043"/>
                  </a:lnTo>
                  <a:lnTo>
                    <a:pt x="145" y="1043"/>
                  </a:lnTo>
                  <a:lnTo>
                    <a:pt x="151" y="1043"/>
                  </a:lnTo>
                  <a:lnTo>
                    <a:pt x="157" y="1044"/>
                  </a:lnTo>
                  <a:lnTo>
                    <a:pt x="163" y="1044"/>
                  </a:lnTo>
                  <a:lnTo>
                    <a:pt x="169" y="1045"/>
                  </a:lnTo>
                  <a:lnTo>
                    <a:pt x="175" y="1045"/>
                  </a:lnTo>
                  <a:lnTo>
                    <a:pt x="182" y="1045"/>
                  </a:lnTo>
                  <a:lnTo>
                    <a:pt x="188" y="1045"/>
                  </a:lnTo>
                  <a:lnTo>
                    <a:pt x="194" y="1045"/>
                  </a:lnTo>
                  <a:lnTo>
                    <a:pt x="218" y="1045"/>
                  </a:lnTo>
                  <a:lnTo>
                    <a:pt x="241" y="1043"/>
                  </a:lnTo>
                  <a:lnTo>
                    <a:pt x="263" y="1042"/>
                  </a:lnTo>
                  <a:lnTo>
                    <a:pt x="288" y="1040"/>
                  </a:lnTo>
                  <a:lnTo>
                    <a:pt x="310" y="1037"/>
                  </a:lnTo>
                  <a:lnTo>
                    <a:pt x="332" y="1034"/>
                  </a:lnTo>
                  <a:lnTo>
                    <a:pt x="356" y="1031"/>
                  </a:lnTo>
                  <a:lnTo>
                    <a:pt x="379" y="1026"/>
                  </a:lnTo>
                  <a:lnTo>
                    <a:pt x="401" y="1021"/>
                  </a:lnTo>
                  <a:lnTo>
                    <a:pt x="424" y="1015"/>
                  </a:lnTo>
                  <a:lnTo>
                    <a:pt x="446" y="1010"/>
                  </a:lnTo>
                  <a:lnTo>
                    <a:pt x="468" y="1003"/>
                  </a:lnTo>
                  <a:lnTo>
                    <a:pt x="488" y="995"/>
                  </a:lnTo>
                  <a:lnTo>
                    <a:pt x="510" y="988"/>
                  </a:lnTo>
                  <a:lnTo>
                    <a:pt x="532" y="981"/>
                  </a:lnTo>
                  <a:lnTo>
                    <a:pt x="553" y="973"/>
                  </a:lnTo>
                  <a:lnTo>
                    <a:pt x="572" y="963"/>
                  </a:lnTo>
                  <a:lnTo>
                    <a:pt x="593" y="953"/>
                  </a:lnTo>
                  <a:lnTo>
                    <a:pt x="612" y="943"/>
                  </a:lnTo>
                  <a:lnTo>
                    <a:pt x="633" y="933"/>
                  </a:lnTo>
                  <a:lnTo>
                    <a:pt x="652" y="922"/>
                  </a:lnTo>
                  <a:lnTo>
                    <a:pt x="671" y="912"/>
                  </a:lnTo>
                  <a:lnTo>
                    <a:pt x="690" y="899"/>
                  </a:lnTo>
                  <a:lnTo>
                    <a:pt x="709" y="887"/>
                  </a:lnTo>
                  <a:lnTo>
                    <a:pt x="726" y="874"/>
                  </a:lnTo>
                  <a:lnTo>
                    <a:pt x="744" y="862"/>
                  </a:lnTo>
                  <a:lnTo>
                    <a:pt x="762" y="847"/>
                  </a:lnTo>
                  <a:lnTo>
                    <a:pt x="780" y="834"/>
                  </a:lnTo>
                  <a:lnTo>
                    <a:pt x="797" y="819"/>
                  </a:lnTo>
                  <a:lnTo>
                    <a:pt x="813" y="805"/>
                  </a:lnTo>
                  <a:lnTo>
                    <a:pt x="829" y="789"/>
                  </a:lnTo>
                  <a:lnTo>
                    <a:pt x="846" y="775"/>
                  </a:lnTo>
                  <a:lnTo>
                    <a:pt x="860" y="758"/>
                  </a:lnTo>
                  <a:lnTo>
                    <a:pt x="876" y="742"/>
                  </a:lnTo>
                  <a:lnTo>
                    <a:pt x="890" y="726"/>
                  </a:lnTo>
                  <a:lnTo>
                    <a:pt x="905" y="709"/>
                  </a:lnTo>
                  <a:lnTo>
                    <a:pt x="918" y="691"/>
                  </a:lnTo>
                  <a:lnTo>
                    <a:pt x="931" y="673"/>
                  </a:lnTo>
                  <a:lnTo>
                    <a:pt x="945" y="656"/>
                  </a:lnTo>
                  <a:lnTo>
                    <a:pt x="958" y="638"/>
                  </a:lnTo>
                  <a:lnTo>
                    <a:pt x="970" y="619"/>
                  </a:lnTo>
                  <a:lnTo>
                    <a:pt x="981" y="600"/>
                  </a:lnTo>
                  <a:lnTo>
                    <a:pt x="993" y="581"/>
                  </a:lnTo>
                  <a:lnTo>
                    <a:pt x="1004" y="562"/>
                  </a:lnTo>
                  <a:lnTo>
                    <a:pt x="1014" y="541"/>
                  </a:lnTo>
                  <a:lnTo>
                    <a:pt x="1024" y="522"/>
                  </a:lnTo>
                  <a:lnTo>
                    <a:pt x="1033" y="501"/>
                  </a:lnTo>
                  <a:lnTo>
                    <a:pt x="1043" y="481"/>
                  </a:lnTo>
                  <a:lnTo>
                    <a:pt x="1050" y="461"/>
                  </a:lnTo>
                  <a:lnTo>
                    <a:pt x="1058" y="440"/>
                  </a:lnTo>
                  <a:lnTo>
                    <a:pt x="1066" y="417"/>
                  </a:lnTo>
                  <a:lnTo>
                    <a:pt x="1074" y="396"/>
                  </a:lnTo>
                  <a:lnTo>
                    <a:pt x="1079" y="374"/>
                  </a:lnTo>
                  <a:lnTo>
                    <a:pt x="1086" y="353"/>
                  </a:lnTo>
                  <a:lnTo>
                    <a:pt x="1090" y="331"/>
                  </a:lnTo>
                  <a:lnTo>
                    <a:pt x="1097" y="307"/>
                  </a:lnTo>
                  <a:lnTo>
                    <a:pt x="1100" y="285"/>
                  </a:lnTo>
                  <a:lnTo>
                    <a:pt x="1105" y="262"/>
                  </a:lnTo>
                  <a:lnTo>
                    <a:pt x="1107" y="238"/>
                  </a:lnTo>
                  <a:lnTo>
                    <a:pt x="1111" y="216"/>
                  </a:lnTo>
                  <a:lnTo>
                    <a:pt x="1112" y="193"/>
                  </a:lnTo>
                  <a:lnTo>
                    <a:pt x="1114" y="169"/>
                  </a:lnTo>
                  <a:lnTo>
                    <a:pt x="1115" y="146"/>
                  </a:lnTo>
                  <a:lnTo>
                    <a:pt x="1116" y="122"/>
                  </a:lnTo>
                  <a:lnTo>
                    <a:pt x="1115" y="119"/>
                  </a:lnTo>
                  <a:lnTo>
                    <a:pt x="1115" y="115"/>
                  </a:lnTo>
                  <a:lnTo>
                    <a:pt x="1115" y="111"/>
                  </a:lnTo>
                  <a:lnTo>
                    <a:pt x="1115" y="107"/>
                  </a:lnTo>
                  <a:lnTo>
                    <a:pt x="1115" y="104"/>
                  </a:lnTo>
                  <a:lnTo>
                    <a:pt x="1115" y="99"/>
                  </a:lnTo>
                  <a:lnTo>
                    <a:pt x="1115" y="95"/>
                  </a:lnTo>
                  <a:lnTo>
                    <a:pt x="1115" y="91"/>
                  </a:lnTo>
                  <a:lnTo>
                    <a:pt x="1114" y="87"/>
                  </a:lnTo>
                  <a:lnTo>
                    <a:pt x="1114" y="84"/>
                  </a:lnTo>
                  <a:lnTo>
                    <a:pt x="1114" y="79"/>
                  </a:lnTo>
                  <a:lnTo>
                    <a:pt x="1114" y="76"/>
                  </a:lnTo>
                  <a:lnTo>
                    <a:pt x="1113" y="72"/>
                  </a:lnTo>
                  <a:lnTo>
                    <a:pt x="1113" y="68"/>
                  </a:lnTo>
                  <a:lnTo>
                    <a:pt x="1113" y="65"/>
                  </a:lnTo>
                  <a:lnTo>
                    <a:pt x="1113" y="61"/>
                  </a:lnTo>
                  <a:lnTo>
                    <a:pt x="1113" y="57"/>
                  </a:lnTo>
                  <a:lnTo>
                    <a:pt x="1112" y="53"/>
                  </a:lnTo>
                  <a:lnTo>
                    <a:pt x="1112" y="49"/>
                  </a:lnTo>
                  <a:lnTo>
                    <a:pt x="1112" y="46"/>
                  </a:lnTo>
                  <a:lnTo>
                    <a:pt x="1111" y="41"/>
                  </a:lnTo>
                  <a:lnTo>
                    <a:pt x="1111" y="37"/>
                  </a:lnTo>
                  <a:lnTo>
                    <a:pt x="1109" y="33"/>
                  </a:lnTo>
                  <a:lnTo>
                    <a:pt x="1109" y="30"/>
                  </a:lnTo>
                  <a:lnTo>
                    <a:pt x="1109" y="26"/>
                  </a:lnTo>
                  <a:lnTo>
                    <a:pt x="1108" y="22"/>
                  </a:lnTo>
                  <a:lnTo>
                    <a:pt x="1108" y="18"/>
                  </a:lnTo>
                  <a:lnTo>
                    <a:pt x="1108" y="15"/>
                  </a:lnTo>
                  <a:lnTo>
                    <a:pt x="1108" y="11"/>
                  </a:lnTo>
                  <a:lnTo>
                    <a:pt x="1107" y="7"/>
                  </a:lnTo>
                  <a:lnTo>
                    <a:pt x="1107" y="3"/>
                  </a:lnTo>
                  <a:lnTo>
                    <a:pt x="1107" y="0"/>
                  </a:lnTo>
                  <a:lnTo>
                    <a:pt x="1111" y="4"/>
                  </a:lnTo>
                  <a:lnTo>
                    <a:pt x="1113" y="8"/>
                  </a:lnTo>
                  <a:lnTo>
                    <a:pt x="1115" y="10"/>
                  </a:lnTo>
                  <a:lnTo>
                    <a:pt x="1116" y="11"/>
                  </a:lnTo>
                  <a:lnTo>
                    <a:pt x="1117" y="11"/>
                  </a:lnTo>
                  <a:lnTo>
                    <a:pt x="1123" y="11"/>
                  </a:lnTo>
                  <a:lnTo>
                    <a:pt x="1123" y="18"/>
                  </a:lnTo>
                  <a:lnTo>
                    <a:pt x="1124" y="25"/>
                  </a:lnTo>
                  <a:lnTo>
                    <a:pt x="1124" y="31"/>
                  </a:lnTo>
                  <a:lnTo>
                    <a:pt x="1125" y="39"/>
                  </a:lnTo>
                  <a:lnTo>
                    <a:pt x="1126" y="46"/>
                  </a:lnTo>
                  <a:lnTo>
                    <a:pt x="1126" y="52"/>
                  </a:lnTo>
                  <a:lnTo>
                    <a:pt x="1127" y="59"/>
                  </a:lnTo>
                  <a:lnTo>
                    <a:pt x="1127" y="67"/>
                  </a:lnTo>
                  <a:lnTo>
                    <a:pt x="1127" y="72"/>
                  </a:lnTo>
                  <a:lnTo>
                    <a:pt x="1127" y="80"/>
                  </a:lnTo>
                  <a:lnTo>
                    <a:pt x="1127" y="87"/>
                  </a:lnTo>
                  <a:lnTo>
                    <a:pt x="1128" y="94"/>
                  </a:lnTo>
                  <a:lnTo>
                    <a:pt x="1128" y="100"/>
                  </a:lnTo>
                  <a:lnTo>
                    <a:pt x="1128" y="108"/>
                  </a:lnTo>
                  <a:lnTo>
                    <a:pt x="1128" y="111"/>
                  </a:lnTo>
                  <a:lnTo>
                    <a:pt x="1128" y="115"/>
                  </a:lnTo>
                  <a:lnTo>
                    <a:pt x="1128" y="118"/>
                  </a:lnTo>
                  <a:lnTo>
                    <a:pt x="1129" y="122"/>
                  </a:lnTo>
                  <a:lnTo>
                    <a:pt x="1128" y="146"/>
                  </a:lnTo>
                  <a:lnTo>
                    <a:pt x="1127" y="169"/>
                  </a:lnTo>
                  <a:lnTo>
                    <a:pt x="1125" y="194"/>
                  </a:lnTo>
                  <a:lnTo>
                    <a:pt x="1124" y="217"/>
                  </a:lnTo>
                  <a:lnTo>
                    <a:pt x="1121" y="240"/>
                  </a:lnTo>
                  <a:lnTo>
                    <a:pt x="1118" y="264"/>
                  </a:lnTo>
                  <a:lnTo>
                    <a:pt x="1114" y="287"/>
                  </a:lnTo>
                  <a:lnTo>
                    <a:pt x="1109" y="311"/>
                  </a:lnTo>
                  <a:lnTo>
                    <a:pt x="1104" y="334"/>
                  </a:lnTo>
                  <a:lnTo>
                    <a:pt x="1098" y="356"/>
                  </a:lnTo>
                  <a:lnTo>
                    <a:pt x="1093" y="378"/>
                  </a:lnTo>
                  <a:lnTo>
                    <a:pt x="1087" y="401"/>
                  </a:lnTo>
                  <a:lnTo>
                    <a:pt x="1079" y="422"/>
                  </a:lnTo>
                  <a:lnTo>
                    <a:pt x="1072" y="443"/>
                  </a:lnTo>
                  <a:lnTo>
                    <a:pt x="1064" y="465"/>
                  </a:lnTo>
                  <a:lnTo>
                    <a:pt x="1056" y="486"/>
                  </a:lnTo>
                  <a:lnTo>
                    <a:pt x="1046" y="508"/>
                  </a:lnTo>
                  <a:lnTo>
                    <a:pt x="1037" y="528"/>
                  </a:lnTo>
                  <a:lnTo>
                    <a:pt x="1026" y="548"/>
                  </a:lnTo>
                  <a:lnTo>
                    <a:pt x="1017" y="568"/>
                  </a:lnTo>
                  <a:lnTo>
                    <a:pt x="1006" y="587"/>
                  </a:lnTo>
                  <a:lnTo>
                    <a:pt x="995" y="607"/>
                  </a:lnTo>
                  <a:lnTo>
                    <a:pt x="982" y="626"/>
                  </a:lnTo>
                  <a:lnTo>
                    <a:pt x="970" y="644"/>
                  </a:lnTo>
                  <a:lnTo>
                    <a:pt x="957" y="662"/>
                  </a:lnTo>
                  <a:lnTo>
                    <a:pt x="945" y="681"/>
                  </a:lnTo>
                  <a:lnTo>
                    <a:pt x="930" y="699"/>
                  </a:lnTo>
                  <a:lnTo>
                    <a:pt x="917" y="717"/>
                  </a:lnTo>
                  <a:lnTo>
                    <a:pt x="902" y="732"/>
                  </a:lnTo>
                  <a:lnTo>
                    <a:pt x="888" y="750"/>
                  </a:lnTo>
                  <a:lnTo>
                    <a:pt x="872" y="767"/>
                  </a:lnTo>
                  <a:lnTo>
                    <a:pt x="858" y="783"/>
                  </a:lnTo>
                  <a:lnTo>
                    <a:pt x="841" y="797"/>
                  </a:lnTo>
                  <a:lnTo>
                    <a:pt x="824" y="813"/>
                  </a:lnTo>
                  <a:lnTo>
                    <a:pt x="808" y="827"/>
                  </a:lnTo>
                  <a:lnTo>
                    <a:pt x="791" y="843"/>
                  </a:lnTo>
                  <a:lnTo>
                    <a:pt x="773" y="856"/>
                  </a:lnTo>
                  <a:lnTo>
                    <a:pt x="755" y="869"/>
                  </a:lnTo>
                  <a:lnTo>
                    <a:pt x="738" y="883"/>
                  </a:lnTo>
                  <a:lnTo>
                    <a:pt x="720" y="895"/>
                  </a:lnTo>
                  <a:lnTo>
                    <a:pt x="701" y="907"/>
                  </a:lnTo>
                  <a:lnTo>
                    <a:pt x="681" y="919"/>
                  </a:lnTo>
                  <a:lnTo>
                    <a:pt x="662" y="931"/>
                  </a:lnTo>
                  <a:lnTo>
                    <a:pt x="642" y="942"/>
                  </a:lnTo>
                  <a:lnTo>
                    <a:pt x="622" y="952"/>
                  </a:lnTo>
                  <a:lnTo>
                    <a:pt x="602" y="962"/>
                  </a:lnTo>
                  <a:lnTo>
                    <a:pt x="582" y="971"/>
                  </a:lnTo>
                  <a:lnTo>
                    <a:pt x="561" y="981"/>
                  </a:lnTo>
                  <a:lnTo>
                    <a:pt x="539" y="988"/>
                  </a:lnTo>
                  <a:lnTo>
                    <a:pt x="517" y="996"/>
                  </a:lnTo>
                  <a:lnTo>
                    <a:pt x="496" y="1004"/>
                  </a:lnTo>
                  <a:lnTo>
                    <a:pt x="475" y="1012"/>
                  </a:lnTo>
                  <a:lnTo>
                    <a:pt x="453" y="1017"/>
                  </a:lnTo>
                  <a:lnTo>
                    <a:pt x="430" y="1024"/>
                  </a:lnTo>
                  <a:lnTo>
                    <a:pt x="408" y="1028"/>
                  </a:lnTo>
                  <a:lnTo>
                    <a:pt x="386" y="1035"/>
                  </a:lnTo>
                  <a:lnTo>
                    <a:pt x="361" y="1039"/>
                  </a:lnTo>
                  <a:lnTo>
                    <a:pt x="339" y="1043"/>
                  </a:lnTo>
                  <a:lnTo>
                    <a:pt x="316" y="1045"/>
                  </a:lnTo>
                  <a:lnTo>
                    <a:pt x="292" y="1049"/>
                  </a:lnTo>
                  <a:lnTo>
                    <a:pt x="268" y="1050"/>
                  </a:lnTo>
                  <a:lnTo>
                    <a:pt x="244" y="1052"/>
                  </a:lnTo>
                  <a:lnTo>
                    <a:pt x="220" y="1053"/>
                  </a:lnTo>
                  <a:lnTo>
                    <a:pt x="197" y="1054"/>
                  </a:lnTo>
                  <a:lnTo>
                    <a:pt x="190" y="1053"/>
                  </a:lnTo>
                  <a:lnTo>
                    <a:pt x="183" y="1053"/>
                  </a:lnTo>
                  <a:lnTo>
                    <a:pt x="178" y="1053"/>
                  </a:lnTo>
                  <a:lnTo>
                    <a:pt x="171" y="1053"/>
                  </a:lnTo>
                  <a:lnTo>
                    <a:pt x="164" y="1053"/>
                  </a:lnTo>
                  <a:lnTo>
                    <a:pt x="159" y="1053"/>
                  </a:lnTo>
                  <a:lnTo>
                    <a:pt x="152" y="1053"/>
                  </a:lnTo>
                  <a:lnTo>
                    <a:pt x="146" y="1053"/>
                  </a:lnTo>
                  <a:lnTo>
                    <a:pt x="140" y="1052"/>
                  </a:lnTo>
                  <a:lnTo>
                    <a:pt x="133" y="1052"/>
                  </a:lnTo>
                  <a:lnTo>
                    <a:pt x="128" y="1051"/>
                  </a:lnTo>
                  <a:lnTo>
                    <a:pt x="121" y="1051"/>
                  </a:lnTo>
                  <a:lnTo>
                    <a:pt x="114" y="1051"/>
                  </a:lnTo>
                  <a:lnTo>
                    <a:pt x="109" y="1051"/>
                  </a:lnTo>
                  <a:lnTo>
                    <a:pt x="102" y="1050"/>
                  </a:lnTo>
                  <a:lnTo>
                    <a:pt x="96" y="1050"/>
                  </a:lnTo>
                  <a:lnTo>
                    <a:pt x="90" y="1049"/>
                  </a:lnTo>
                  <a:lnTo>
                    <a:pt x="84" y="1049"/>
                  </a:lnTo>
                  <a:lnTo>
                    <a:pt x="77" y="1047"/>
                  </a:lnTo>
                  <a:lnTo>
                    <a:pt x="71" y="1047"/>
                  </a:lnTo>
                  <a:lnTo>
                    <a:pt x="65" y="1046"/>
                  </a:lnTo>
                  <a:lnTo>
                    <a:pt x="59" y="1046"/>
                  </a:lnTo>
                  <a:lnTo>
                    <a:pt x="53" y="1045"/>
                  </a:lnTo>
                  <a:lnTo>
                    <a:pt x="47" y="1045"/>
                  </a:lnTo>
                  <a:lnTo>
                    <a:pt x="41" y="1044"/>
                  </a:lnTo>
                  <a:lnTo>
                    <a:pt x="34" y="1043"/>
                  </a:lnTo>
                  <a:lnTo>
                    <a:pt x="28" y="1043"/>
                  </a:lnTo>
                  <a:lnTo>
                    <a:pt x="23" y="1042"/>
                  </a:lnTo>
                  <a:lnTo>
                    <a:pt x="16" y="1041"/>
                  </a:lnTo>
                  <a:lnTo>
                    <a:pt x="11" y="1041"/>
                  </a:lnTo>
                  <a:lnTo>
                    <a:pt x="5" y="1040"/>
                  </a:lnTo>
                  <a:lnTo>
                    <a:pt x="0" y="1040"/>
                  </a:lnTo>
                  <a:lnTo>
                    <a:pt x="1" y="1024"/>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5" name="Freeform 22"/>
            <p:cNvSpPr>
              <a:spLocks/>
            </p:cNvSpPr>
            <p:nvPr/>
          </p:nvSpPr>
          <p:spPr bwMode="auto">
            <a:xfrm>
              <a:off x="830" y="1715"/>
              <a:ext cx="508" cy="572"/>
            </a:xfrm>
            <a:custGeom>
              <a:avLst/>
              <a:gdLst>
                <a:gd name="T0" fmla="*/ 6 w 1015"/>
                <a:gd name="T1" fmla="*/ 1130 h 1143"/>
                <a:gd name="T2" fmla="*/ 24 w 1015"/>
                <a:gd name="T3" fmla="*/ 1130 h 1143"/>
                <a:gd name="T4" fmla="*/ 46 w 1015"/>
                <a:gd name="T5" fmla="*/ 1132 h 1143"/>
                <a:gd name="T6" fmla="*/ 66 w 1015"/>
                <a:gd name="T7" fmla="*/ 1132 h 1143"/>
                <a:gd name="T8" fmla="*/ 105 w 1015"/>
                <a:gd name="T9" fmla="*/ 1132 h 1143"/>
                <a:gd name="T10" fmla="*/ 198 w 1015"/>
                <a:gd name="T11" fmla="*/ 1124 h 1143"/>
                <a:gd name="T12" fmla="*/ 288 w 1015"/>
                <a:gd name="T13" fmla="*/ 1108 h 1143"/>
                <a:gd name="T14" fmla="*/ 376 w 1015"/>
                <a:gd name="T15" fmla="*/ 1083 h 1143"/>
                <a:gd name="T16" fmla="*/ 460 w 1015"/>
                <a:gd name="T17" fmla="*/ 1050 h 1143"/>
                <a:gd name="T18" fmla="*/ 538 w 1015"/>
                <a:gd name="T19" fmla="*/ 1010 h 1143"/>
                <a:gd name="T20" fmla="*/ 613 w 1015"/>
                <a:gd name="T21" fmla="*/ 962 h 1143"/>
                <a:gd name="T22" fmla="*/ 682 w 1015"/>
                <a:gd name="T23" fmla="*/ 906 h 1143"/>
                <a:gd name="T24" fmla="*/ 747 w 1015"/>
                <a:gd name="T25" fmla="*/ 846 h 1143"/>
                <a:gd name="T26" fmla="*/ 805 w 1015"/>
                <a:gd name="T27" fmla="*/ 779 h 1143"/>
                <a:gd name="T28" fmla="*/ 856 w 1015"/>
                <a:gd name="T29" fmla="*/ 707 h 1143"/>
                <a:gd name="T30" fmla="*/ 899 w 1015"/>
                <a:gd name="T31" fmla="*/ 629 h 1143"/>
                <a:gd name="T32" fmla="*/ 937 w 1015"/>
                <a:gd name="T33" fmla="*/ 549 h 1143"/>
                <a:gd name="T34" fmla="*/ 966 w 1015"/>
                <a:gd name="T35" fmla="*/ 462 h 1143"/>
                <a:gd name="T36" fmla="*/ 987 w 1015"/>
                <a:gd name="T37" fmla="*/ 373 h 1143"/>
                <a:gd name="T38" fmla="*/ 998 w 1015"/>
                <a:gd name="T39" fmla="*/ 282 h 1143"/>
                <a:gd name="T40" fmla="*/ 1002 w 1015"/>
                <a:gd name="T41" fmla="*/ 205 h 1143"/>
                <a:gd name="T42" fmla="*/ 1001 w 1015"/>
                <a:gd name="T43" fmla="*/ 177 h 1143"/>
                <a:gd name="T44" fmla="*/ 1000 w 1015"/>
                <a:gd name="T45" fmla="*/ 151 h 1143"/>
                <a:gd name="T46" fmla="*/ 997 w 1015"/>
                <a:gd name="T47" fmla="*/ 124 h 1143"/>
                <a:gd name="T48" fmla="*/ 994 w 1015"/>
                <a:gd name="T49" fmla="*/ 98 h 1143"/>
                <a:gd name="T50" fmla="*/ 991 w 1015"/>
                <a:gd name="T51" fmla="*/ 73 h 1143"/>
                <a:gd name="T52" fmla="*/ 986 w 1015"/>
                <a:gd name="T53" fmla="*/ 47 h 1143"/>
                <a:gd name="T54" fmla="*/ 982 w 1015"/>
                <a:gd name="T55" fmla="*/ 21 h 1143"/>
                <a:gd name="T56" fmla="*/ 981 w 1015"/>
                <a:gd name="T57" fmla="*/ 1 h 1143"/>
                <a:gd name="T58" fmla="*/ 992 w 1015"/>
                <a:gd name="T59" fmla="*/ 6 h 1143"/>
                <a:gd name="T60" fmla="*/ 997 w 1015"/>
                <a:gd name="T61" fmla="*/ 31 h 1143"/>
                <a:gd name="T62" fmla="*/ 1002 w 1015"/>
                <a:gd name="T63" fmla="*/ 57 h 1143"/>
                <a:gd name="T64" fmla="*/ 1005 w 1015"/>
                <a:gd name="T65" fmla="*/ 83 h 1143"/>
                <a:gd name="T66" fmla="*/ 1008 w 1015"/>
                <a:gd name="T67" fmla="*/ 109 h 1143"/>
                <a:gd name="T68" fmla="*/ 1012 w 1015"/>
                <a:gd name="T69" fmla="*/ 135 h 1143"/>
                <a:gd name="T70" fmla="*/ 1013 w 1015"/>
                <a:gd name="T71" fmla="*/ 163 h 1143"/>
                <a:gd name="T72" fmla="*/ 1015 w 1015"/>
                <a:gd name="T73" fmla="*/ 191 h 1143"/>
                <a:gd name="T74" fmla="*/ 1015 w 1015"/>
                <a:gd name="T75" fmla="*/ 235 h 1143"/>
                <a:gd name="T76" fmla="*/ 1006 w 1015"/>
                <a:gd name="T77" fmla="*/ 330 h 1143"/>
                <a:gd name="T78" fmla="*/ 991 w 1015"/>
                <a:gd name="T79" fmla="*/ 422 h 1143"/>
                <a:gd name="T80" fmla="*/ 966 w 1015"/>
                <a:gd name="T81" fmla="*/ 510 h 1143"/>
                <a:gd name="T82" fmla="*/ 933 w 1015"/>
                <a:gd name="T83" fmla="*/ 596 h 1143"/>
                <a:gd name="T84" fmla="*/ 893 w 1015"/>
                <a:gd name="T85" fmla="*/ 676 h 1143"/>
                <a:gd name="T86" fmla="*/ 845 w 1015"/>
                <a:gd name="T87" fmla="*/ 752 h 1143"/>
                <a:gd name="T88" fmla="*/ 789 w 1015"/>
                <a:gd name="T89" fmla="*/ 822 h 1143"/>
                <a:gd name="T90" fmla="*/ 729 w 1015"/>
                <a:gd name="T91" fmla="*/ 886 h 1143"/>
                <a:gd name="T92" fmla="*/ 661 w 1015"/>
                <a:gd name="T93" fmla="*/ 945 h 1143"/>
                <a:gd name="T94" fmla="*/ 588 w 1015"/>
                <a:gd name="T95" fmla="*/ 996 h 1143"/>
                <a:gd name="T96" fmla="*/ 510 w 1015"/>
                <a:gd name="T97" fmla="*/ 1040 h 1143"/>
                <a:gd name="T98" fmla="*/ 427 w 1015"/>
                <a:gd name="T99" fmla="*/ 1078 h 1143"/>
                <a:gd name="T100" fmla="*/ 341 w 1015"/>
                <a:gd name="T101" fmla="*/ 1107 h 1143"/>
                <a:gd name="T102" fmla="*/ 250 w 1015"/>
                <a:gd name="T103" fmla="*/ 1128 h 1143"/>
                <a:gd name="T104" fmla="*/ 156 w 1015"/>
                <a:gd name="T105" fmla="*/ 1139 h 1143"/>
                <a:gd name="T106" fmla="*/ 79 w 1015"/>
                <a:gd name="T107" fmla="*/ 1142 h 1143"/>
                <a:gd name="T108" fmla="*/ 59 w 1015"/>
                <a:gd name="T109" fmla="*/ 1141 h 1143"/>
                <a:gd name="T110" fmla="*/ 39 w 1015"/>
                <a:gd name="T111" fmla="*/ 1141 h 1143"/>
                <a:gd name="T112" fmla="*/ 19 w 1015"/>
                <a:gd name="T113" fmla="*/ 1140 h 1143"/>
                <a:gd name="T114" fmla="*/ 4 w 1015"/>
                <a:gd name="T115" fmla="*/ 1140 h 11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5"/>
                <a:gd name="T175" fmla="*/ 0 h 1143"/>
                <a:gd name="T176" fmla="*/ 1015 w 1015"/>
                <a:gd name="T177" fmla="*/ 1143 h 11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5" h="1143">
                  <a:moveTo>
                    <a:pt x="4" y="1140"/>
                  </a:moveTo>
                  <a:lnTo>
                    <a:pt x="2" y="1133"/>
                  </a:lnTo>
                  <a:lnTo>
                    <a:pt x="0" y="1130"/>
                  </a:lnTo>
                  <a:lnTo>
                    <a:pt x="6" y="1130"/>
                  </a:lnTo>
                  <a:lnTo>
                    <a:pt x="10" y="1130"/>
                  </a:lnTo>
                  <a:lnTo>
                    <a:pt x="14" y="1130"/>
                  </a:lnTo>
                  <a:lnTo>
                    <a:pt x="20" y="1130"/>
                  </a:lnTo>
                  <a:lnTo>
                    <a:pt x="24" y="1130"/>
                  </a:lnTo>
                  <a:lnTo>
                    <a:pt x="30" y="1131"/>
                  </a:lnTo>
                  <a:lnTo>
                    <a:pt x="34" y="1131"/>
                  </a:lnTo>
                  <a:lnTo>
                    <a:pt x="40" y="1132"/>
                  </a:lnTo>
                  <a:lnTo>
                    <a:pt x="46" y="1132"/>
                  </a:lnTo>
                  <a:lnTo>
                    <a:pt x="50" y="1132"/>
                  </a:lnTo>
                  <a:lnTo>
                    <a:pt x="56" y="1132"/>
                  </a:lnTo>
                  <a:lnTo>
                    <a:pt x="61" y="1132"/>
                  </a:lnTo>
                  <a:lnTo>
                    <a:pt x="66" y="1132"/>
                  </a:lnTo>
                  <a:lnTo>
                    <a:pt x="71" y="1132"/>
                  </a:lnTo>
                  <a:lnTo>
                    <a:pt x="76" y="1132"/>
                  </a:lnTo>
                  <a:lnTo>
                    <a:pt x="82" y="1133"/>
                  </a:lnTo>
                  <a:lnTo>
                    <a:pt x="105" y="1132"/>
                  </a:lnTo>
                  <a:lnTo>
                    <a:pt x="129" y="1131"/>
                  </a:lnTo>
                  <a:lnTo>
                    <a:pt x="151" y="1129"/>
                  </a:lnTo>
                  <a:lnTo>
                    <a:pt x="175" y="1128"/>
                  </a:lnTo>
                  <a:lnTo>
                    <a:pt x="198" y="1124"/>
                  </a:lnTo>
                  <a:lnTo>
                    <a:pt x="220" y="1122"/>
                  </a:lnTo>
                  <a:lnTo>
                    <a:pt x="244" y="1118"/>
                  </a:lnTo>
                  <a:lnTo>
                    <a:pt x="267" y="1114"/>
                  </a:lnTo>
                  <a:lnTo>
                    <a:pt x="288" y="1108"/>
                  </a:lnTo>
                  <a:lnTo>
                    <a:pt x="311" y="1103"/>
                  </a:lnTo>
                  <a:lnTo>
                    <a:pt x="333" y="1097"/>
                  </a:lnTo>
                  <a:lnTo>
                    <a:pt x="355" y="1091"/>
                  </a:lnTo>
                  <a:lnTo>
                    <a:pt x="376" y="1083"/>
                  </a:lnTo>
                  <a:lnTo>
                    <a:pt x="397" y="1076"/>
                  </a:lnTo>
                  <a:lnTo>
                    <a:pt x="418" y="1068"/>
                  </a:lnTo>
                  <a:lnTo>
                    <a:pt x="440" y="1060"/>
                  </a:lnTo>
                  <a:lnTo>
                    <a:pt x="460" y="1050"/>
                  </a:lnTo>
                  <a:lnTo>
                    <a:pt x="480" y="1041"/>
                  </a:lnTo>
                  <a:lnTo>
                    <a:pt x="500" y="1030"/>
                  </a:lnTo>
                  <a:lnTo>
                    <a:pt x="519" y="1021"/>
                  </a:lnTo>
                  <a:lnTo>
                    <a:pt x="538" y="1010"/>
                  </a:lnTo>
                  <a:lnTo>
                    <a:pt x="558" y="999"/>
                  </a:lnTo>
                  <a:lnTo>
                    <a:pt x="577" y="988"/>
                  </a:lnTo>
                  <a:lnTo>
                    <a:pt x="595" y="975"/>
                  </a:lnTo>
                  <a:lnTo>
                    <a:pt x="613" y="962"/>
                  </a:lnTo>
                  <a:lnTo>
                    <a:pt x="631" y="949"/>
                  </a:lnTo>
                  <a:lnTo>
                    <a:pt x="649" y="935"/>
                  </a:lnTo>
                  <a:lnTo>
                    <a:pt x="667" y="922"/>
                  </a:lnTo>
                  <a:lnTo>
                    <a:pt x="682" y="906"/>
                  </a:lnTo>
                  <a:lnTo>
                    <a:pt x="699" y="892"/>
                  </a:lnTo>
                  <a:lnTo>
                    <a:pt x="716" y="877"/>
                  </a:lnTo>
                  <a:lnTo>
                    <a:pt x="732" y="863"/>
                  </a:lnTo>
                  <a:lnTo>
                    <a:pt x="747" y="846"/>
                  </a:lnTo>
                  <a:lnTo>
                    <a:pt x="761" y="830"/>
                  </a:lnTo>
                  <a:lnTo>
                    <a:pt x="776" y="813"/>
                  </a:lnTo>
                  <a:lnTo>
                    <a:pt x="791" y="797"/>
                  </a:lnTo>
                  <a:lnTo>
                    <a:pt x="805" y="779"/>
                  </a:lnTo>
                  <a:lnTo>
                    <a:pt x="818" y="762"/>
                  </a:lnTo>
                  <a:lnTo>
                    <a:pt x="831" y="744"/>
                  </a:lnTo>
                  <a:lnTo>
                    <a:pt x="845" y="726"/>
                  </a:lnTo>
                  <a:lnTo>
                    <a:pt x="856" y="707"/>
                  </a:lnTo>
                  <a:lnTo>
                    <a:pt x="868" y="688"/>
                  </a:lnTo>
                  <a:lnTo>
                    <a:pt x="878" y="668"/>
                  </a:lnTo>
                  <a:lnTo>
                    <a:pt x="889" y="649"/>
                  </a:lnTo>
                  <a:lnTo>
                    <a:pt x="899" y="629"/>
                  </a:lnTo>
                  <a:lnTo>
                    <a:pt x="911" y="610"/>
                  </a:lnTo>
                  <a:lnTo>
                    <a:pt x="919" y="589"/>
                  </a:lnTo>
                  <a:lnTo>
                    <a:pt x="929" y="570"/>
                  </a:lnTo>
                  <a:lnTo>
                    <a:pt x="937" y="549"/>
                  </a:lnTo>
                  <a:lnTo>
                    <a:pt x="945" y="528"/>
                  </a:lnTo>
                  <a:lnTo>
                    <a:pt x="952" y="506"/>
                  </a:lnTo>
                  <a:lnTo>
                    <a:pt x="961" y="484"/>
                  </a:lnTo>
                  <a:lnTo>
                    <a:pt x="966" y="462"/>
                  </a:lnTo>
                  <a:lnTo>
                    <a:pt x="972" y="441"/>
                  </a:lnTo>
                  <a:lnTo>
                    <a:pt x="977" y="419"/>
                  </a:lnTo>
                  <a:lnTo>
                    <a:pt x="983" y="397"/>
                  </a:lnTo>
                  <a:lnTo>
                    <a:pt x="987" y="373"/>
                  </a:lnTo>
                  <a:lnTo>
                    <a:pt x="991" y="351"/>
                  </a:lnTo>
                  <a:lnTo>
                    <a:pt x="994" y="328"/>
                  </a:lnTo>
                  <a:lnTo>
                    <a:pt x="997" y="305"/>
                  </a:lnTo>
                  <a:lnTo>
                    <a:pt x="998" y="282"/>
                  </a:lnTo>
                  <a:lnTo>
                    <a:pt x="1001" y="259"/>
                  </a:lnTo>
                  <a:lnTo>
                    <a:pt x="1002" y="235"/>
                  </a:lnTo>
                  <a:lnTo>
                    <a:pt x="1002" y="212"/>
                  </a:lnTo>
                  <a:lnTo>
                    <a:pt x="1002" y="205"/>
                  </a:lnTo>
                  <a:lnTo>
                    <a:pt x="1002" y="198"/>
                  </a:lnTo>
                  <a:lnTo>
                    <a:pt x="1002" y="191"/>
                  </a:lnTo>
                  <a:lnTo>
                    <a:pt x="1002" y="184"/>
                  </a:lnTo>
                  <a:lnTo>
                    <a:pt x="1001" y="177"/>
                  </a:lnTo>
                  <a:lnTo>
                    <a:pt x="1001" y="171"/>
                  </a:lnTo>
                  <a:lnTo>
                    <a:pt x="1001" y="164"/>
                  </a:lnTo>
                  <a:lnTo>
                    <a:pt x="1001" y="158"/>
                  </a:lnTo>
                  <a:lnTo>
                    <a:pt x="1000" y="151"/>
                  </a:lnTo>
                  <a:lnTo>
                    <a:pt x="998" y="144"/>
                  </a:lnTo>
                  <a:lnTo>
                    <a:pt x="998" y="137"/>
                  </a:lnTo>
                  <a:lnTo>
                    <a:pt x="997" y="131"/>
                  </a:lnTo>
                  <a:lnTo>
                    <a:pt x="997" y="124"/>
                  </a:lnTo>
                  <a:lnTo>
                    <a:pt x="996" y="118"/>
                  </a:lnTo>
                  <a:lnTo>
                    <a:pt x="995" y="112"/>
                  </a:lnTo>
                  <a:lnTo>
                    <a:pt x="995" y="105"/>
                  </a:lnTo>
                  <a:lnTo>
                    <a:pt x="994" y="98"/>
                  </a:lnTo>
                  <a:lnTo>
                    <a:pt x="994" y="92"/>
                  </a:lnTo>
                  <a:lnTo>
                    <a:pt x="992" y="85"/>
                  </a:lnTo>
                  <a:lnTo>
                    <a:pt x="992" y="79"/>
                  </a:lnTo>
                  <a:lnTo>
                    <a:pt x="991" y="73"/>
                  </a:lnTo>
                  <a:lnTo>
                    <a:pt x="990" y="66"/>
                  </a:lnTo>
                  <a:lnTo>
                    <a:pt x="988" y="59"/>
                  </a:lnTo>
                  <a:lnTo>
                    <a:pt x="987" y="54"/>
                  </a:lnTo>
                  <a:lnTo>
                    <a:pt x="986" y="47"/>
                  </a:lnTo>
                  <a:lnTo>
                    <a:pt x="985" y="40"/>
                  </a:lnTo>
                  <a:lnTo>
                    <a:pt x="984" y="34"/>
                  </a:lnTo>
                  <a:lnTo>
                    <a:pt x="983" y="28"/>
                  </a:lnTo>
                  <a:lnTo>
                    <a:pt x="982" y="21"/>
                  </a:lnTo>
                  <a:lnTo>
                    <a:pt x="981" y="15"/>
                  </a:lnTo>
                  <a:lnTo>
                    <a:pt x="980" y="8"/>
                  </a:lnTo>
                  <a:lnTo>
                    <a:pt x="978" y="3"/>
                  </a:lnTo>
                  <a:lnTo>
                    <a:pt x="981" y="1"/>
                  </a:lnTo>
                  <a:lnTo>
                    <a:pt x="984" y="1"/>
                  </a:lnTo>
                  <a:lnTo>
                    <a:pt x="987" y="0"/>
                  </a:lnTo>
                  <a:lnTo>
                    <a:pt x="992" y="0"/>
                  </a:lnTo>
                  <a:lnTo>
                    <a:pt x="992" y="6"/>
                  </a:lnTo>
                  <a:lnTo>
                    <a:pt x="994" y="11"/>
                  </a:lnTo>
                  <a:lnTo>
                    <a:pt x="995" y="18"/>
                  </a:lnTo>
                  <a:lnTo>
                    <a:pt x="996" y="25"/>
                  </a:lnTo>
                  <a:lnTo>
                    <a:pt x="997" y="31"/>
                  </a:lnTo>
                  <a:lnTo>
                    <a:pt x="998" y="37"/>
                  </a:lnTo>
                  <a:lnTo>
                    <a:pt x="1000" y="44"/>
                  </a:lnTo>
                  <a:lnTo>
                    <a:pt x="1001" y="50"/>
                  </a:lnTo>
                  <a:lnTo>
                    <a:pt x="1002" y="57"/>
                  </a:lnTo>
                  <a:lnTo>
                    <a:pt x="1003" y="63"/>
                  </a:lnTo>
                  <a:lnTo>
                    <a:pt x="1004" y="69"/>
                  </a:lnTo>
                  <a:lnTo>
                    <a:pt x="1005" y="76"/>
                  </a:lnTo>
                  <a:lnTo>
                    <a:pt x="1005" y="83"/>
                  </a:lnTo>
                  <a:lnTo>
                    <a:pt x="1006" y="89"/>
                  </a:lnTo>
                  <a:lnTo>
                    <a:pt x="1007" y="96"/>
                  </a:lnTo>
                  <a:lnTo>
                    <a:pt x="1008" y="104"/>
                  </a:lnTo>
                  <a:lnTo>
                    <a:pt x="1008" y="109"/>
                  </a:lnTo>
                  <a:lnTo>
                    <a:pt x="1010" y="116"/>
                  </a:lnTo>
                  <a:lnTo>
                    <a:pt x="1010" y="123"/>
                  </a:lnTo>
                  <a:lnTo>
                    <a:pt x="1011" y="129"/>
                  </a:lnTo>
                  <a:lnTo>
                    <a:pt x="1012" y="135"/>
                  </a:lnTo>
                  <a:lnTo>
                    <a:pt x="1012" y="142"/>
                  </a:lnTo>
                  <a:lnTo>
                    <a:pt x="1013" y="148"/>
                  </a:lnTo>
                  <a:lnTo>
                    <a:pt x="1013" y="156"/>
                  </a:lnTo>
                  <a:lnTo>
                    <a:pt x="1013" y="163"/>
                  </a:lnTo>
                  <a:lnTo>
                    <a:pt x="1014" y="169"/>
                  </a:lnTo>
                  <a:lnTo>
                    <a:pt x="1014" y="176"/>
                  </a:lnTo>
                  <a:lnTo>
                    <a:pt x="1015" y="184"/>
                  </a:lnTo>
                  <a:lnTo>
                    <a:pt x="1015" y="191"/>
                  </a:lnTo>
                  <a:lnTo>
                    <a:pt x="1015" y="197"/>
                  </a:lnTo>
                  <a:lnTo>
                    <a:pt x="1015" y="204"/>
                  </a:lnTo>
                  <a:lnTo>
                    <a:pt x="1015" y="211"/>
                  </a:lnTo>
                  <a:lnTo>
                    <a:pt x="1015" y="235"/>
                  </a:lnTo>
                  <a:lnTo>
                    <a:pt x="1013" y="259"/>
                  </a:lnTo>
                  <a:lnTo>
                    <a:pt x="1012" y="282"/>
                  </a:lnTo>
                  <a:lnTo>
                    <a:pt x="1010" y="306"/>
                  </a:lnTo>
                  <a:lnTo>
                    <a:pt x="1006" y="330"/>
                  </a:lnTo>
                  <a:lnTo>
                    <a:pt x="1004" y="353"/>
                  </a:lnTo>
                  <a:lnTo>
                    <a:pt x="1001" y="377"/>
                  </a:lnTo>
                  <a:lnTo>
                    <a:pt x="996" y="400"/>
                  </a:lnTo>
                  <a:lnTo>
                    <a:pt x="991" y="422"/>
                  </a:lnTo>
                  <a:lnTo>
                    <a:pt x="986" y="444"/>
                  </a:lnTo>
                  <a:lnTo>
                    <a:pt x="980" y="467"/>
                  </a:lnTo>
                  <a:lnTo>
                    <a:pt x="973" y="490"/>
                  </a:lnTo>
                  <a:lnTo>
                    <a:pt x="966" y="510"/>
                  </a:lnTo>
                  <a:lnTo>
                    <a:pt x="958" y="532"/>
                  </a:lnTo>
                  <a:lnTo>
                    <a:pt x="951" y="555"/>
                  </a:lnTo>
                  <a:lnTo>
                    <a:pt x="943" y="576"/>
                  </a:lnTo>
                  <a:lnTo>
                    <a:pt x="933" y="596"/>
                  </a:lnTo>
                  <a:lnTo>
                    <a:pt x="924" y="617"/>
                  </a:lnTo>
                  <a:lnTo>
                    <a:pt x="914" y="636"/>
                  </a:lnTo>
                  <a:lnTo>
                    <a:pt x="904" y="657"/>
                  </a:lnTo>
                  <a:lnTo>
                    <a:pt x="893" y="676"/>
                  </a:lnTo>
                  <a:lnTo>
                    <a:pt x="882" y="696"/>
                  </a:lnTo>
                  <a:lnTo>
                    <a:pt x="869" y="715"/>
                  </a:lnTo>
                  <a:lnTo>
                    <a:pt x="857" y="734"/>
                  </a:lnTo>
                  <a:lnTo>
                    <a:pt x="845" y="752"/>
                  </a:lnTo>
                  <a:lnTo>
                    <a:pt x="831" y="769"/>
                  </a:lnTo>
                  <a:lnTo>
                    <a:pt x="818" y="787"/>
                  </a:lnTo>
                  <a:lnTo>
                    <a:pt x="805" y="805"/>
                  </a:lnTo>
                  <a:lnTo>
                    <a:pt x="789" y="822"/>
                  </a:lnTo>
                  <a:lnTo>
                    <a:pt x="775" y="838"/>
                  </a:lnTo>
                  <a:lnTo>
                    <a:pt x="759" y="855"/>
                  </a:lnTo>
                  <a:lnTo>
                    <a:pt x="745" y="872"/>
                  </a:lnTo>
                  <a:lnTo>
                    <a:pt x="729" y="886"/>
                  </a:lnTo>
                  <a:lnTo>
                    <a:pt x="712" y="902"/>
                  </a:lnTo>
                  <a:lnTo>
                    <a:pt x="696" y="916"/>
                  </a:lnTo>
                  <a:lnTo>
                    <a:pt x="679" y="931"/>
                  </a:lnTo>
                  <a:lnTo>
                    <a:pt x="661" y="945"/>
                  </a:lnTo>
                  <a:lnTo>
                    <a:pt x="643" y="959"/>
                  </a:lnTo>
                  <a:lnTo>
                    <a:pt x="624" y="971"/>
                  </a:lnTo>
                  <a:lnTo>
                    <a:pt x="607" y="984"/>
                  </a:lnTo>
                  <a:lnTo>
                    <a:pt x="588" y="996"/>
                  </a:lnTo>
                  <a:lnTo>
                    <a:pt x="569" y="1008"/>
                  </a:lnTo>
                  <a:lnTo>
                    <a:pt x="549" y="1019"/>
                  </a:lnTo>
                  <a:lnTo>
                    <a:pt x="530" y="1030"/>
                  </a:lnTo>
                  <a:lnTo>
                    <a:pt x="510" y="1040"/>
                  </a:lnTo>
                  <a:lnTo>
                    <a:pt x="490" y="1051"/>
                  </a:lnTo>
                  <a:lnTo>
                    <a:pt x="470" y="1060"/>
                  </a:lnTo>
                  <a:lnTo>
                    <a:pt x="450" y="1070"/>
                  </a:lnTo>
                  <a:lnTo>
                    <a:pt x="427" y="1078"/>
                  </a:lnTo>
                  <a:lnTo>
                    <a:pt x="406" y="1086"/>
                  </a:lnTo>
                  <a:lnTo>
                    <a:pt x="384" y="1093"/>
                  </a:lnTo>
                  <a:lnTo>
                    <a:pt x="363" y="1101"/>
                  </a:lnTo>
                  <a:lnTo>
                    <a:pt x="341" y="1107"/>
                  </a:lnTo>
                  <a:lnTo>
                    <a:pt x="318" y="1112"/>
                  </a:lnTo>
                  <a:lnTo>
                    <a:pt x="296" y="1118"/>
                  </a:lnTo>
                  <a:lnTo>
                    <a:pt x="274" y="1124"/>
                  </a:lnTo>
                  <a:lnTo>
                    <a:pt x="250" y="1128"/>
                  </a:lnTo>
                  <a:lnTo>
                    <a:pt x="227" y="1132"/>
                  </a:lnTo>
                  <a:lnTo>
                    <a:pt x="204" y="1135"/>
                  </a:lnTo>
                  <a:lnTo>
                    <a:pt x="180" y="1138"/>
                  </a:lnTo>
                  <a:lnTo>
                    <a:pt x="156" y="1139"/>
                  </a:lnTo>
                  <a:lnTo>
                    <a:pt x="132" y="1141"/>
                  </a:lnTo>
                  <a:lnTo>
                    <a:pt x="108" y="1142"/>
                  </a:lnTo>
                  <a:lnTo>
                    <a:pt x="85" y="1143"/>
                  </a:lnTo>
                  <a:lnTo>
                    <a:pt x="79" y="1142"/>
                  </a:lnTo>
                  <a:lnTo>
                    <a:pt x="75" y="1142"/>
                  </a:lnTo>
                  <a:lnTo>
                    <a:pt x="69" y="1142"/>
                  </a:lnTo>
                  <a:lnTo>
                    <a:pt x="65" y="1142"/>
                  </a:lnTo>
                  <a:lnTo>
                    <a:pt x="59" y="1141"/>
                  </a:lnTo>
                  <a:lnTo>
                    <a:pt x="54" y="1141"/>
                  </a:lnTo>
                  <a:lnTo>
                    <a:pt x="49" y="1141"/>
                  </a:lnTo>
                  <a:lnTo>
                    <a:pt x="44" y="1141"/>
                  </a:lnTo>
                  <a:lnTo>
                    <a:pt x="39" y="1141"/>
                  </a:lnTo>
                  <a:lnTo>
                    <a:pt x="34" y="1141"/>
                  </a:lnTo>
                  <a:lnTo>
                    <a:pt x="29" y="1141"/>
                  </a:lnTo>
                  <a:lnTo>
                    <a:pt x="24" y="1141"/>
                  </a:lnTo>
                  <a:lnTo>
                    <a:pt x="19" y="1140"/>
                  </a:lnTo>
                  <a:lnTo>
                    <a:pt x="14" y="1140"/>
                  </a:lnTo>
                  <a:lnTo>
                    <a:pt x="9" y="1140"/>
                  </a:lnTo>
                  <a:lnTo>
                    <a:pt x="4" y="1140"/>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6" name="Freeform 23"/>
            <p:cNvSpPr>
              <a:spLocks/>
            </p:cNvSpPr>
            <p:nvPr/>
          </p:nvSpPr>
          <p:spPr bwMode="auto">
            <a:xfrm>
              <a:off x="877" y="1730"/>
              <a:ext cx="447" cy="716"/>
            </a:xfrm>
            <a:custGeom>
              <a:avLst/>
              <a:gdLst>
                <a:gd name="T0" fmla="*/ 65 w 894"/>
                <a:gd name="T1" fmla="*/ 1415 h 1434"/>
                <a:gd name="T2" fmla="*/ 173 w 894"/>
                <a:gd name="T3" fmla="*/ 1393 h 1434"/>
                <a:gd name="T4" fmla="*/ 276 w 894"/>
                <a:gd name="T5" fmla="*/ 1357 h 1434"/>
                <a:gd name="T6" fmla="*/ 375 w 894"/>
                <a:gd name="T7" fmla="*/ 1310 h 1434"/>
                <a:gd name="T8" fmla="*/ 468 w 894"/>
                <a:gd name="T9" fmla="*/ 1254 h 1434"/>
                <a:gd name="T10" fmla="*/ 554 w 894"/>
                <a:gd name="T11" fmla="*/ 1187 h 1434"/>
                <a:gd name="T12" fmla="*/ 632 w 894"/>
                <a:gd name="T13" fmla="*/ 1111 h 1434"/>
                <a:gd name="T14" fmla="*/ 701 w 894"/>
                <a:gd name="T15" fmla="*/ 1028 h 1434"/>
                <a:gd name="T16" fmla="*/ 760 w 894"/>
                <a:gd name="T17" fmla="*/ 936 h 1434"/>
                <a:gd name="T18" fmla="*/ 809 w 894"/>
                <a:gd name="T19" fmla="*/ 841 h 1434"/>
                <a:gd name="T20" fmla="*/ 844 w 894"/>
                <a:gd name="T21" fmla="*/ 736 h 1434"/>
                <a:gd name="T22" fmla="*/ 869 w 894"/>
                <a:gd name="T23" fmla="*/ 628 h 1434"/>
                <a:gd name="T24" fmla="*/ 880 w 894"/>
                <a:gd name="T25" fmla="*/ 518 h 1434"/>
                <a:gd name="T26" fmla="*/ 879 w 894"/>
                <a:gd name="T27" fmla="*/ 461 h 1434"/>
                <a:gd name="T28" fmla="*/ 876 w 894"/>
                <a:gd name="T29" fmla="*/ 419 h 1434"/>
                <a:gd name="T30" fmla="*/ 872 w 894"/>
                <a:gd name="T31" fmla="*/ 376 h 1434"/>
                <a:gd name="T32" fmla="*/ 865 w 894"/>
                <a:gd name="T33" fmla="*/ 336 h 1434"/>
                <a:gd name="T34" fmla="*/ 857 w 894"/>
                <a:gd name="T35" fmla="*/ 296 h 1434"/>
                <a:gd name="T36" fmla="*/ 847 w 894"/>
                <a:gd name="T37" fmla="*/ 256 h 1434"/>
                <a:gd name="T38" fmla="*/ 836 w 894"/>
                <a:gd name="T39" fmla="*/ 218 h 1434"/>
                <a:gd name="T40" fmla="*/ 823 w 894"/>
                <a:gd name="T41" fmla="*/ 181 h 1434"/>
                <a:gd name="T42" fmla="*/ 809 w 894"/>
                <a:gd name="T43" fmla="*/ 143 h 1434"/>
                <a:gd name="T44" fmla="*/ 793 w 894"/>
                <a:gd name="T45" fmla="*/ 106 h 1434"/>
                <a:gd name="T46" fmla="*/ 775 w 894"/>
                <a:gd name="T47" fmla="*/ 70 h 1434"/>
                <a:gd name="T48" fmla="*/ 756 w 894"/>
                <a:gd name="T49" fmla="*/ 36 h 1434"/>
                <a:gd name="T50" fmla="*/ 736 w 894"/>
                <a:gd name="T51" fmla="*/ 2 h 1434"/>
                <a:gd name="T52" fmla="*/ 760 w 894"/>
                <a:gd name="T53" fmla="*/ 19 h 1434"/>
                <a:gd name="T54" fmla="*/ 780 w 894"/>
                <a:gd name="T55" fmla="*/ 55 h 1434"/>
                <a:gd name="T56" fmla="*/ 797 w 894"/>
                <a:gd name="T57" fmla="*/ 89 h 1434"/>
                <a:gd name="T58" fmla="*/ 815 w 894"/>
                <a:gd name="T59" fmla="*/ 126 h 1434"/>
                <a:gd name="T60" fmla="*/ 831 w 894"/>
                <a:gd name="T61" fmla="*/ 163 h 1434"/>
                <a:gd name="T62" fmla="*/ 844 w 894"/>
                <a:gd name="T63" fmla="*/ 201 h 1434"/>
                <a:gd name="T64" fmla="*/ 857 w 894"/>
                <a:gd name="T65" fmla="*/ 240 h 1434"/>
                <a:gd name="T66" fmla="*/ 867 w 894"/>
                <a:gd name="T67" fmla="*/ 279 h 1434"/>
                <a:gd name="T68" fmla="*/ 876 w 894"/>
                <a:gd name="T69" fmla="*/ 319 h 1434"/>
                <a:gd name="T70" fmla="*/ 884 w 894"/>
                <a:gd name="T71" fmla="*/ 361 h 1434"/>
                <a:gd name="T72" fmla="*/ 889 w 894"/>
                <a:gd name="T73" fmla="*/ 401 h 1434"/>
                <a:gd name="T74" fmla="*/ 892 w 894"/>
                <a:gd name="T75" fmla="*/ 443 h 1434"/>
                <a:gd name="T76" fmla="*/ 894 w 894"/>
                <a:gd name="T77" fmla="*/ 486 h 1434"/>
                <a:gd name="T78" fmla="*/ 889 w 894"/>
                <a:gd name="T79" fmla="*/ 586 h 1434"/>
                <a:gd name="T80" fmla="*/ 870 w 894"/>
                <a:gd name="T81" fmla="*/ 696 h 1434"/>
                <a:gd name="T82" fmla="*/ 839 w 894"/>
                <a:gd name="T83" fmla="*/ 802 h 1434"/>
                <a:gd name="T84" fmla="*/ 794 w 894"/>
                <a:gd name="T85" fmla="*/ 903 h 1434"/>
                <a:gd name="T86" fmla="*/ 739 w 894"/>
                <a:gd name="T87" fmla="*/ 998 h 1434"/>
                <a:gd name="T88" fmla="*/ 673 w 894"/>
                <a:gd name="T89" fmla="*/ 1084 h 1434"/>
                <a:gd name="T90" fmla="*/ 598 w 894"/>
                <a:gd name="T91" fmla="*/ 1164 h 1434"/>
                <a:gd name="T92" fmla="*/ 515 w 894"/>
                <a:gd name="T93" fmla="*/ 1235 h 1434"/>
                <a:gd name="T94" fmla="*/ 423 w 894"/>
                <a:gd name="T95" fmla="*/ 1297 h 1434"/>
                <a:gd name="T96" fmla="*/ 325 w 894"/>
                <a:gd name="T97" fmla="*/ 1348 h 1434"/>
                <a:gd name="T98" fmla="*/ 222 w 894"/>
                <a:gd name="T99" fmla="*/ 1388 h 1434"/>
                <a:gd name="T100" fmla="*/ 114 w 894"/>
                <a:gd name="T101" fmla="*/ 1417 h 1434"/>
                <a:gd name="T102" fmla="*/ 3 w 894"/>
                <a:gd name="T103" fmla="*/ 1434 h 14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4"/>
                <a:gd name="T157" fmla="*/ 0 h 1434"/>
                <a:gd name="T158" fmla="*/ 894 w 894"/>
                <a:gd name="T159" fmla="*/ 1434 h 14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4" h="1434">
                  <a:moveTo>
                    <a:pt x="3" y="1434"/>
                  </a:moveTo>
                  <a:lnTo>
                    <a:pt x="0" y="1423"/>
                  </a:lnTo>
                  <a:lnTo>
                    <a:pt x="21" y="1420"/>
                  </a:lnTo>
                  <a:lnTo>
                    <a:pt x="43" y="1418"/>
                  </a:lnTo>
                  <a:lnTo>
                    <a:pt x="65" y="1415"/>
                  </a:lnTo>
                  <a:lnTo>
                    <a:pt x="87" y="1412"/>
                  </a:lnTo>
                  <a:lnTo>
                    <a:pt x="108" y="1407"/>
                  </a:lnTo>
                  <a:lnTo>
                    <a:pt x="129" y="1403"/>
                  </a:lnTo>
                  <a:lnTo>
                    <a:pt x="152" y="1397"/>
                  </a:lnTo>
                  <a:lnTo>
                    <a:pt x="173" y="1393"/>
                  </a:lnTo>
                  <a:lnTo>
                    <a:pt x="194" y="1386"/>
                  </a:lnTo>
                  <a:lnTo>
                    <a:pt x="215" y="1379"/>
                  </a:lnTo>
                  <a:lnTo>
                    <a:pt x="235" y="1372"/>
                  </a:lnTo>
                  <a:lnTo>
                    <a:pt x="256" y="1365"/>
                  </a:lnTo>
                  <a:lnTo>
                    <a:pt x="276" y="1357"/>
                  </a:lnTo>
                  <a:lnTo>
                    <a:pt x="296" y="1349"/>
                  </a:lnTo>
                  <a:lnTo>
                    <a:pt x="316" y="1339"/>
                  </a:lnTo>
                  <a:lnTo>
                    <a:pt x="337" y="1331"/>
                  </a:lnTo>
                  <a:lnTo>
                    <a:pt x="357" y="1320"/>
                  </a:lnTo>
                  <a:lnTo>
                    <a:pt x="375" y="1310"/>
                  </a:lnTo>
                  <a:lnTo>
                    <a:pt x="394" y="1299"/>
                  </a:lnTo>
                  <a:lnTo>
                    <a:pt x="413" y="1289"/>
                  </a:lnTo>
                  <a:lnTo>
                    <a:pt x="431" y="1277"/>
                  </a:lnTo>
                  <a:lnTo>
                    <a:pt x="450" y="1266"/>
                  </a:lnTo>
                  <a:lnTo>
                    <a:pt x="468" y="1254"/>
                  </a:lnTo>
                  <a:lnTo>
                    <a:pt x="486" y="1241"/>
                  </a:lnTo>
                  <a:lnTo>
                    <a:pt x="503" y="1228"/>
                  </a:lnTo>
                  <a:lnTo>
                    <a:pt x="520" y="1215"/>
                  </a:lnTo>
                  <a:lnTo>
                    <a:pt x="537" y="1201"/>
                  </a:lnTo>
                  <a:lnTo>
                    <a:pt x="554" y="1187"/>
                  </a:lnTo>
                  <a:lnTo>
                    <a:pt x="569" y="1172"/>
                  </a:lnTo>
                  <a:lnTo>
                    <a:pt x="586" y="1158"/>
                  </a:lnTo>
                  <a:lnTo>
                    <a:pt x="601" y="1142"/>
                  </a:lnTo>
                  <a:lnTo>
                    <a:pt x="618" y="1128"/>
                  </a:lnTo>
                  <a:lnTo>
                    <a:pt x="632" y="1111"/>
                  </a:lnTo>
                  <a:lnTo>
                    <a:pt x="647" y="1095"/>
                  </a:lnTo>
                  <a:lnTo>
                    <a:pt x="660" y="1079"/>
                  </a:lnTo>
                  <a:lnTo>
                    <a:pt x="675" y="1062"/>
                  </a:lnTo>
                  <a:lnTo>
                    <a:pt x="687" y="1044"/>
                  </a:lnTo>
                  <a:lnTo>
                    <a:pt x="701" y="1028"/>
                  </a:lnTo>
                  <a:lnTo>
                    <a:pt x="713" y="1010"/>
                  </a:lnTo>
                  <a:lnTo>
                    <a:pt x="726" y="992"/>
                  </a:lnTo>
                  <a:lnTo>
                    <a:pt x="737" y="974"/>
                  </a:lnTo>
                  <a:lnTo>
                    <a:pt x="748" y="955"/>
                  </a:lnTo>
                  <a:lnTo>
                    <a:pt x="760" y="936"/>
                  </a:lnTo>
                  <a:lnTo>
                    <a:pt x="771" y="917"/>
                  </a:lnTo>
                  <a:lnTo>
                    <a:pt x="780" y="898"/>
                  </a:lnTo>
                  <a:lnTo>
                    <a:pt x="791" y="880"/>
                  </a:lnTo>
                  <a:lnTo>
                    <a:pt x="800" y="860"/>
                  </a:lnTo>
                  <a:lnTo>
                    <a:pt x="809" y="841"/>
                  </a:lnTo>
                  <a:lnTo>
                    <a:pt x="816" y="819"/>
                  </a:lnTo>
                  <a:lnTo>
                    <a:pt x="825" y="798"/>
                  </a:lnTo>
                  <a:lnTo>
                    <a:pt x="831" y="778"/>
                  </a:lnTo>
                  <a:lnTo>
                    <a:pt x="839" y="757"/>
                  </a:lnTo>
                  <a:lnTo>
                    <a:pt x="844" y="736"/>
                  </a:lnTo>
                  <a:lnTo>
                    <a:pt x="851" y="715"/>
                  </a:lnTo>
                  <a:lnTo>
                    <a:pt x="855" y="694"/>
                  </a:lnTo>
                  <a:lnTo>
                    <a:pt x="861" y="673"/>
                  </a:lnTo>
                  <a:lnTo>
                    <a:pt x="865" y="650"/>
                  </a:lnTo>
                  <a:lnTo>
                    <a:pt x="869" y="628"/>
                  </a:lnTo>
                  <a:lnTo>
                    <a:pt x="871" y="607"/>
                  </a:lnTo>
                  <a:lnTo>
                    <a:pt x="874" y="585"/>
                  </a:lnTo>
                  <a:lnTo>
                    <a:pt x="876" y="562"/>
                  </a:lnTo>
                  <a:lnTo>
                    <a:pt x="878" y="540"/>
                  </a:lnTo>
                  <a:lnTo>
                    <a:pt x="880" y="518"/>
                  </a:lnTo>
                  <a:lnTo>
                    <a:pt x="880" y="496"/>
                  </a:lnTo>
                  <a:lnTo>
                    <a:pt x="880" y="487"/>
                  </a:lnTo>
                  <a:lnTo>
                    <a:pt x="880" y="478"/>
                  </a:lnTo>
                  <a:lnTo>
                    <a:pt x="879" y="469"/>
                  </a:lnTo>
                  <a:lnTo>
                    <a:pt x="879" y="461"/>
                  </a:lnTo>
                  <a:lnTo>
                    <a:pt x="878" y="452"/>
                  </a:lnTo>
                  <a:lnTo>
                    <a:pt x="878" y="444"/>
                  </a:lnTo>
                  <a:lnTo>
                    <a:pt x="878" y="435"/>
                  </a:lnTo>
                  <a:lnTo>
                    <a:pt x="878" y="428"/>
                  </a:lnTo>
                  <a:lnTo>
                    <a:pt x="876" y="419"/>
                  </a:lnTo>
                  <a:lnTo>
                    <a:pt x="875" y="411"/>
                  </a:lnTo>
                  <a:lnTo>
                    <a:pt x="874" y="402"/>
                  </a:lnTo>
                  <a:lnTo>
                    <a:pt x="874" y="394"/>
                  </a:lnTo>
                  <a:lnTo>
                    <a:pt x="873" y="385"/>
                  </a:lnTo>
                  <a:lnTo>
                    <a:pt x="872" y="376"/>
                  </a:lnTo>
                  <a:lnTo>
                    <a:pt x="871" y="369"/>
                  </a:lnTo>
                  <a:lnTo>
                    <a:pt x="870" y="361"/>
                  </a:lnTo>
                  <a:lnTo>
                    <a:pt x="869" y="353"/>
                  </a:lnTo>
                  <a:lnTo>
                    <a:pt x="866" y="344"/>
                  </a:lnTo>
                  <a:lnTo>
                    <a:pt x="865" y="336"/>
                  </a:lnTo>
                  <a:lnTo>
                    <a:pt x="864" y="329"/>
                  </a:lnTo>
                  <a:lnTo>
                    <a:pt x="862" y="321"/>
                  </a:lnTo>
                  <a:lnTo>
                    <a:pt x="861" y="313"/>
                  </a:lnTo>
                  <a:lnTo>
                    <a:pt x="859" y="304"/>
                  </a:lnTo>
                  <a:lnTo>
                    <a:pt x="857" y="296"/>
                  </a:lnTo>
                  <a:lnTo>
                    <a:pt x="855" y="289"/>
                  </a:lnTo>
                  <a:lnTo>
                    <a:pt x="854" y="281"/>
                  </a:lnTo>
                  <a:lnTo>
                    <a:pt x="852" y="272"/>
                  </a:lnTo>
                  <a:lnTo>
                    <a:pt x="850" y="264"/>
                  </a:lnTo>
                  <a:lnTo>
                    <a:pt x="847" y="256"/>
                  </a:lnTo>
                  <a:lnTo>
                    <a:pt x="845" y="250"/>
                  </a:lnTo>
                  <a:lnTo>
                    <a:pt x="844" y="242"/>
                  </a:lnTo>
                  <a:lnTo>
                    <a:pt x="842" y="234"/>
                  </a:lnTo>
                  <a:lnTo>
                    <a:pt x="840" y="226"/>
                  </a:lnTo>
                  <a:lnTo>
                    <a:pt x="836" y="218"/>
                  </a:lnTo>
                  <a:lnTo>
                    <a:pt x="834" y="211"/>
                  </a:lnTo>
                  <a:lnTo>
                    <a:pt x="831" y="203"/>
                  </a:lnTo>
                  <a:lnTo>
                    <a:pt x="829" y="195"/>
                  </a:lnTo>
                  <a:lnTo>
                    <a:pt x="826" y="187"/>
                  </a:lnTo>
                  <a:lnTo>
                    <a:pt x="823" y="181"/>
                  </a:lnTo>
                  <a:lnTo>
                    <a:pt x="821" y="173"/>
                  </a:lnTo>
                  <a:lnTo>
                    <a:pt x="817" y="165"/>
                  </a:lnTo>
                  <a:lnTo>
                    <a:pt x="815" y="157"/>
                  </a:lnTo>
                  <a:lnTo>
                    <a:pt x="812" y="151"/>
                  </a:lnTo>
                  <a:lnTo>
                    <a:pt x="809" y="143"/>
                  </a:lnTo>
                  <a:lnTo>
                    <a:pt x="805" y="135"/>
                  </a:lnTo>
                  <a:lnTo>
                    <a:pt x="803" y="127"/>
                  </a:lnTo>
                  <a:lnTo>
                    <a:pt x="800" y="120"/>
                  </a:lnTo>
                  <a:lnTo>
                    <a:pt x="797" y="114"/>
                  </a:lnTo>
                  <a:lnTo>
                    <a:pt x="793" y="106"/>
                  </a:lnTo>
                  <a:lnTo>
                    <a:pt x="790" y="98"/>
                  </a:lnTo>
                  <a:lnTo>
                    <a:pt x="786" y="92"/>
                  </a:lnTo>
                  <a:lnTo>
                    <a:pt x="783" y="84"/>
                  </a:lnTo>
                  <a:lnTo>
                    <a:pt x="778" y="77"/>
                  </a:lnTo>
                  <a:lnTo>
                    <a:pt x="775" y="70"/>
                  </a:lnTo>
                  <a:lnTo>
                    <a:pt x="772" y="64"/>
                  </a:lnTo>
                  <a:lnTo>
                    <a:pt x="768" y="57"/>
                  </a:lnTo>
                  <a:lnTo>
                    <a:pt x="764" y="49"/>
                  </a:lnTo>
                  <a:lnTo>
                    <a:pt x="761" y="43"/>
                  </a:lnTo>
                  <a:lnTo>
                    <a:pt x="756" y="36"/>
                  </a:lnTo>
                  <a:lnTo>
                    <a:pt x="753" y="29"/>
                  </a:lnTo>
                  <a:lnTo>
                    <a:pt x="748" y="21"/>
                  </a:lnTo>
                  <a:lnTo>
                    <a:pt x="745" y="16"/>
                  </a:lnTo>
                  <a:lnTo>
                    <a:pt x="741" y="8"/>
                  </a:lnTo>
                  <a:lnTo>
                    <a:pt x="736" y="2"/>
                  </a:lnTo>
                  <a:lnTo>
                    <a:pt x="742" y="1"/>
                  </a:lnTo>
                  <a:lnTo>
                    <a:pt x="747" y="0"/>
                  </a:lnTo>
                  <a:lnTo>
                    <a:pt x="751" y="6"/>
                  </a:lnTo>
                  <a:lnTo>
                    <a:pt x="755" y="14"/>
                  </a:lnTo>
                  <a:lnTo>
                    <a:pt x="760" y="19"/>
                  </a:lnTo>
                  <a:lnTo>
                    <a:pt x="764" y="26"/>
                  </a:lnTo>
                  <a:lnTo>
                    <a:pt x="767" y="33"/>
                  </a:lnTo>
                  <a:lnTo>
                    <a:pt x="772" y="40"/>
                  </a:lnTo>
                  <a:lnTo>
                    <a:pt x="775" y="47"/>
                  </a:lnTo>
                  <a:lnTo>
                    <a:pt x="780" y="55"/>
                  </a:lnTo>
                  <a:lnTo>
                    <a:pt x="783" y="61"/>
                  </a:lnTo>
                  <a:lnTo>
                    <a:pt x="786" y="68"/>
                  </a:lnTo>
                  <a:lnTo>
                    <a:pt x="791" y="75"/>
                  </a:lnTo>
                  <a:lnTo>
                    <a:pt x="794" y="83"/>
                  </a:lnTo>
                  <a:lnTo>
                    <a:pt x="797" y="89"/>
                  </a:lnTo>
                  <a:lnTo>
                    <a:pt x="802" y="97"/>
                  </a:lnTo>
                  <a:lnTo>
                    <a:pt x="805" y="104"/>
                  </a:lnTo>
                  <a:lnTo>
                    <a:pt x="809" y="112"/>
                  </a:lnTo>
                  <a:lnTo>
                    <a:pt x="812" y="118"/>
                  </a:lnTo>
                  <a:lnTo>
                    <a:pt x="815" y="126"/>
                  </a:lnTo>
                  <a:lnTo>
                    <a:pt x="819" y="133"/>
                  </a:lnTo>
                  <a:lnTo>
                    <a:pt x="822" y="140"/>
                  </a:lnTo>
                  <a:lnTo>
                    <a:pt x="824" y="148"/>
                  </a:lnTo>
                  <a:lnTo>
                    <a:pt x="827" y="155"/>
                  </a:lnTo>
                  <a:lnTo>
                    <a:pt x="831" y="163"/>
                  </a:lnTo>
                  <a:lnTo>
                    <a:pt x="834" y="171"/>
                  </a:lnTo>
                  <a:lnTo>
                    <a:pt x="836" y="178"/>
                  </a:lnTo>
                  <a:lnTo>
                    <a:pt x="840" y="185"/>
                  </a:lnTo>
                  <a:lnTo>
                    <a:pt x="841" y="193"/>
                  </a:lnTo>
                  <a:lnTo>
                    <a:pt x="844" y="201"/>
                  </a:lnTo>
                  <a:lnTo>
                    <a:pt x="846" y="208"/>
                  </a:lnTo>
                  <a:lnTo>
                    <a:pt x="850" y="216"/>
                  </a:lnTo>
                  <a:lnTo>
                    <a:pt x="852" y="224"/>
                  </a:lnTo>
                  <a:lnTo>
                    <a:pt x="855" y="232"/>
                  </a:lnTo>
                  <a:lnTo>
                    <a:pt x="857" y="240"/>
                  </a:lnTo>
                  <a:lnTo>
                    <a:pt x="859" y="247"/>
                  </a:lnTo>
                  <a:lnTo>
                    <a:pt x="861" y="255"/>
                  </a:lnTo>
                  <a:lnTo>
                    <a:pt x="863" y="263"/>
                  </a:lnTo>
                  <a:lnTo>
                    <a:pt x="865" y="271"/>
                  </a:lnTo>
                  <a:lnTo>
                    <a:pt x="867" y="279"/>
                  </a:lnTo>
                  <a:lnTo>
                    <a:pt x="870" y="286"/>
                  </a:lnTo>
                  <a:lnTo>
                    <a:pt x="871" y="295"/>
                  </a:lnTo>
                  <a:lnTo>
                    <a:pt x="873" y="303"/>
                  </a:lnTo>
                  <a:lnTo>
                    <a:pt x="874" y="311"/>
                  </a:lnTo>
                  <a:lnTo>
                    <a:pt x="876" y="319"/>
                  </a:lnTo>
                  <a:lnTo>
                    <a:pt x="878" y="327"/>
                  </a:lnTo>
                  <a:lnTo>
                    <a:pt x="880" y="335"/>
                  </a:lnTo>
                  <a:lnTo>
                    <a:pt x="881" y="343"/>
                  </a:lnTo>
                  <a:lnTo>
                    <a:pt x="882" y="352"/>
                  </a:lnTo>
                  <a:lnTo>
                    <a:pt x="884" y="361"/>
                  </a:lnTo>
                  <a:lnTo>
                    <a:pt x="884" y="369"/>
                  </a:lnTo>
                  <a:lnTo>
                    <a:pt x="885" y="376"/>
                  </a:lnTo>
                  <a:lnTo>
                    <a:pt x="886" y="384"/>
                  </a:lnTo>
                  <a:lnTo>
                    <a:pt x="888" y="393"/>
                  </a:lnTo>
                  <a:lnTo>
                    <a:pt x="889" y="401"/>
                  </a:lnTo>
                  <a:lnTo>
                    <a:pt x="889" y="409"/>
                  </a:lnTo>
                  <a:lnTo>
                    <a:pt x="890" y="418"/>
                  </a:lnTo>
                  <a:lnTo>
                    <a:pt x="891" y="427"/>
                  </a:lnTo>
                  <a:lnTo>
                    <a:pt x="891" y="434"/>
                  </a:lnTo>
                  <a:lnTo>
                    <a:pt x="892" y="443"/>
                  </a:lnTo>
                  <a:lnTo>
                    <a:pt x="892" y="451"/>
                  </a:lnTo>
                  <a:lnTo>
                    <a:pt x="893" y="460"/>
                  </a:lnTo>
                  <a:lnTo>
                    <a:pt x="893" y="469"/>
                  </a:lnTo>
                  <a:lnTo>
                    <a:pt x="894" y="477"/>
                  </a:lnTo>
                  <a:lnTo>
                    <a:pt x="894" y="486"/>
                  </a:lnTo>
                  <a:lnTo>
                    <a:pt x="894" y="494"/>
                  </a:lnTo>
                  <a:lnTo>
                    <a:pt x="894" y="517"/>
                  </a:lnTo>
                  <a:lnTo>
                    <a:pt x="892" y="540"/>
                  </a:lnTo>
                  <a:lnTo>
                    <a:pt x="891" y="562"/>
                  </a:lnTo>
                  <a:lnTo>
                    <a:pt x="889" y="586"/>
                  </a:lnTo>
                  <a:lnTo>
                    <a:pt x="885" y="608"/>
                  </a:lnTo>
                  <a:lnTo>
                    <a:pt x="883" y="630"/>
                  </a:lnTo>
                  <a:lnTo>
                    <a:pt x="880" y="652"/>
                  </a:lnTo>
                  <a:lnTo>
                    <a:pt x="875" y="675"/>
                  </a:lnTo>
                  <a:lnTo>
                    <a:pt x="870" y="696"/>
                  </a:lnTo>
                  <a:lnTo>
                    <a:pt x="865" y="717"/>
                  </a:lnTo>
                  <a:lnTo>
                    <a:pt x="859" y="739"/>
                  </a:lnTo>
                  <a:lnTo>
                    <a:pt x="853" y="760"/>
                  </a:lnTo>
                  <a:lnTo>
                    <a:pt x="845" y="780"/>
                  </a:lnTo>
                  <a:lnTo>
                    <a:pt x="839" y="802"/>
                  </a:lnTo>
                  <a:lnTo>
                    <a:pt x="831" y="823"/>
                  </a:lnTo>
                  <a:lnTo>
                    <a:pt x="823" y="844"/>
                  </a:lnTo>
                  <a:lnTo>
                    <a:pt x="814" y="863"/>
                  </a:lnTo>
                  <a:lnTo>
                    <a:pt x="804" y="883"/>
                  </a:lnTo>
                  <a:lnTo>
                    <a:pt x="794" y="903"/>
                  </a:lnTo>
                  <a:lnTo>
                    <a:pt x="784" y="923"/>
                  </a:lnTo>
                  <a:lnTo>
                    <a:pt x="773" y="941"/>
                  </a:lnTo>
                  <a:lnTo>
                    <a:pt x="763" y="960"/>
                  </a:lnTo>
                  <a:lnTo>
                    <a:pt x="751" y="979"/>
                  </a:lnTo>
                  <a:lnTo>
                    <a:pt x="739" y="998"/>
                  </a:lnTo>
                  <a:lnTo>
                    <a:pt x="726" y="1015"/>
                  </a:lnTo>
                  <a:lnTo>
                    <a:pt x="714" y="1033"/>
                  </a:lnTo>
                  <a:lnTo>
                    <a:pt x="701" y="1050"/>
                  </a:lnTo>
                  <a:lnTo>
                    <a:pt x="687" y="1068"/>
                  </a:lnTo>
                  <a:lnTo>
                    <a:pt x="673" y="1084"/>
                  </a:lnTo>
                  <a:lnTo>
                    <a:pt x="659" y="1101"/>
                  </a:lnTo>
                  <a:lnTo>
                    <a:pt x="645" y="1118"/>
                  </a:lnTo>
                  <a:lnTo>
                    <a:pt x="630" y="1134"/>
                  </a:lnTo>
                  <a:lnTo>
                    <a:pt x="615" y="1149"/>
                  </a:lnTo>
                  <a:lnTo>
                    <a:pt x="598" y="1164"/>
                  </a:lnTo>
                  <a:lnTo>
                    <a:pt x="583" y="1179"/>
                  </a:lnTo>
                  <a:lnTo>
                    <a:pt x="566" y="1193"/>
                  </a:lnTo>
                  <a:lnTo>
                    <a:pt x="549" y="1208"/>
                  </a:lnTo>
                  <a:lnTo>
                    <a:pt x="532" y="1221"/>
                  </a:lnTo>
                  <a:lnTo>
                    <a:pt x="515" y="1235"/>
                  </a:lnTo>
                  <a:lnTo>
                    <a:pt x="498" y="1248"/>
                  </a:lnTo>
                  <a:lnTo>
                    <a:pt x="479" y="1260"/>
                  </a:lnTo>
                  <a:lnTo>
                    <a:pt x="460" y="1274"/>
                  </a:lnTo>
                  <a:lnTo>
                    <a:pt x="442" y="1285"/>
                  </a:lnTo>
                  <a:lnTo>
                    <a:pt x="423" y="1297"/>
                  </a:lnTo>
                  <a:lnTo>
                    <a:pt x="404" y="1307"/>
                  </a:lnTo>
                  <a:lnTo>
                    <a:pt x="384" y="1318"/>
                  </a:lnTo>
                  <a:lnTo>
                    <a:pt x="365" y="1328"/>
                  </a:lnTo>
                  <a:lnTo>
                    <a:pt x="347" y="1339"/>
                  </a:lnTo>
                  <a:lnTo>
                    <a:pt x="325" y="1348"/>
                  </a:lnTo>
                  <a:lnTo>
                    <a:pt x="305" y="1357"/>
                  </a:lnTo>
                  <a:lnTo>
                    <a:pt x="284" y="1365"/>
                  </a:lnTo>
                  <a:lnTo>
                    <a:pt x="264" y="1374"/>
                  </a:lnTo>
                  <a:lnTo>
                    <a:pt x="243" y="1382"/>
                  </a:lnTo>
                  <a:lnTo>
                    <a:pt x="222" y="1388"/>
                  </a:lnTo>
                  <a:lnTo>
                    <a:pt x="201" y="1395"/>
                  </a:lnTo>
                  <a:lnTo>
                    <a:pt x="180" y="1403"/>
                  </a:lnTo>
                  <a:lnTo>
                    <a:pt x="157" y="1407"/>
                  </a:lnTo>
                  <a:lnTo>
                    <a:pt x="136" y="1413"/>
                  </a:lnTo>
                  <a:lnTo>
                    <a:pt x="114" y="1417"/>
                  </a:lnTo>
                  <a:lnTo>
                    <a:pt x="93" y="1422"/>
                  </a:lnTo>
                  <a:lnTo>
                    <a:pt x="70" y="1425"/>
                  </a:lnTo>
                  <a:lnTo>
                    <a:pt x="48" y="1428"/>
                  </a:lnTo>
                  <a:lnTo>
                    <a:pt x="25" y="1432"/>
                  </a:lnTo>
                  <a:lnTo>
                    <a:pt x="3" y="1434"/>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7" name="Freeform 24"/>
            <p:cNvSpPr>
              <a:spLocks/>
            </p:cNvSpPr>
            <p:nvPr/>
          </p:nvSpPr>
          <p:spPr bwMode="auto">
            <a:xfrm>
              <a:off x="1117" y="1724"/>
              <a:ext cx="483" cy="909"/>
            </a:xfrm>
            <a:custGeom>
              <a:avLst/>
              <a:gdLst>
                <a:gd name="T0" fmla="*/ 69 w 966"/>
                <a:gd name="T1" fmla="*/ 1801 h 1818"/>
                <a:gd name="T2" fmla="*/ 183 w 966"/>
                <a:gd name="T3" fmla="*/ 1783 h 1818"/>
                <a:gd name="T4" fmla="*/ 293 w 966"/>
                <a:gd name="T5" fmla="*/ 1750 h 1818"/>
                <a:gd name="T6" fmla="*/ 399 w 966"/>
                <a:gd name="T7" fmla="*/ 1706 h 1818"/>
                <a:gd name="T8" fmla="*/ 499 w 966"/>
                <a:gd name="T9" fmla="*/ 1651 h 1818"/>
                <a:gd name="T10" fmla="*/ 593 w 966"/>
                <a:gd name="T11" fmla="*/ 1585 h 1818"/>
                <a:gd name="T12" fmla="*/ 678 w 966"/>
                <a:gd name="T13" fmla="*/ 1509 h 1818"/>
                <a:gd name="T14" fmla="*/ 754 w 966"/>
                <a:gd name="T15" fmla="*/ 1425 h 1818"/>
                <a:gd name="T16" fmla="*/ 818 w 966"/>
                <a:gd name="T17" fmla="*/ 1332 h 1818"/>
                <a:gd name="T18" fmla="*/ 873 w 966"/>
                <a:gd name="T19" fmla="*/ 1234 h 1818"/>
                <a:gd name="T20" fmla="*/ 913 w 966"/>
                <a:gd name="T21" fmla="*/ 1129 h 1818"/>
                <a:gd name="T22" fmla="*/ 941 w 966"/>
                <a:gd name="T23" fmla="*/ 1019 h 1818"/>
                <a:gd name="T24" fmla="*/ 952 w 966"/>
                <a:gd name="T25" fmla="*/ 904 h 1818"/>
                <a:gd name="T26" fmla="*/ 950 w 966"/>
                <a:gd name="T27" fmla="*/ 814 h 1818"/>
                <a:gd name="T28" fmla="*/ 940 w 966"/>
                <a:gd name="T29" fmla="*/ 733 h 1818"/>
                <a:gd name="T30" fmla="*/ 923 w 966"/>
                <a:gd name="T31" fmla="*/ 652 h 1818"/>
                <a:gd name="T32" fmla="*/ 900 w 966"/>
                <a:gd name="T33" fmla="*/ 574 h 1818"/>
                <a:gd name="T34" fmla="*/ 871 w 966"/>
                <a:gd name="T35" fmla="*/ 502 h 1818"/>
                <a:gd name="T36" fmla="*/ 834 w 966"/>
                <a:gd name="T37" fmla="*/ 431 h 1818"/>
                <a:gd name="T38" fmla="*/ 793 w 966"/>
                <a:gd name="T39" fmla="*/ 364 h 1818"/>
                <a:gd name="T40" fmla="*/ 746 w 966"/>
                <a:gd name="T41" fmla="*/ 301 h 1818"/>
                <a:gd name="T42" fmla="*/ 695 w 966"/>
                <a:gd name="T43" fmla="*/ 242 h 1818"/>
                <a:gd name="T44" fmla="*/ 637 w 966"/>
                <a:gd name="T45" fmla="*/ 187 h 1818"/>
                <a:gd name="T46" fmla="*/ 576 w 966"/>
                <a:gd name="T47" fmla="*/ 138 h 1818"/>
                <a:gd name="T48" fmla="*/ 511 w 966"/>
                <a:gd name="T49" fmla="*/ 95 h 1818"/>
                <a:gd name="T50" fmla="*/ 443 w 966"/>
                <a:gd name="T51" fmla="*/ 58 h 1818"/>
                <a:gd name="T52" fmla="*/ 422 w 966"/>
                <a:gd name="T53" fmla="*/ 47 h 1818"/>
                <a:gd name="T54" fmla="*/ 401 w 966"/>
                <a:gd name="T55" fmla="*/ 36 h 1818"/>
                <a:gd name="T56" fmla="*/ 375 w 966"/>
                <a:gd name="T57" fmla="*/ 25 h 1818"/>
                <a:gd name="T58" fmla="*/ 351 w 966"/>
                <a:gd name="T59" fmla="*/ 13 h 1818"/>
                <a:gd name="T60" fmla="*/ 331 w 966"/>
                <a:gd name="T61" fmla="*/ 5 h 1818"/>
                <a:gd name="T62" fmla="*/ 340 w 966"/>
                <a:gd name="T63" fmla="*/ 1 h 1818"/>
                <a:gd name="T64" fmla="*/ 357 w 966"/>
                <a:gd name="T65" fmla="*/ 9 h 1818"/>
                <a:gd name="T66" fmla="*/ 379 w 966"/>
                <a:gd name="T67" fmla="*/ 18 h 1818"/>
                <a:gd name="T68" fmla="*/ 402 w 966"/>
                <a:gd name="T69" fmla="*/ 28 h 1818"/>
                <a:gd name="T70" fmla="*/ 424 w 966"/>
                <a:gd name="T71" fmla="*/ 36 h 1818"/>
                <a:gd name="T72" fmla="*/ 451 w 966"/>
                <a:gd name="T73" fmla="*/ 48 h 1818"/>
                <a:gd name="T74" fmla="*/ 518 w 966"/>
                <a:gd name="T75" fmla="*/ 87 h 1818"/>
                <a:gd name="T76" fmla="*/ 582 w 966"/>
                <a:gd name="T77" fmla="*/ 133 h 1818"/>
                <a:gd name="T78" fmla="*/ 645 w 966"/>
                <a:gd name="T79" fmla="*/ 183 h 1818"/>
                <a:gd name="T80" fmla="*/ 701 w 966"/>
                <a:gd name="T81" fmla="*/ 238 h 1818"/>
                <a:gd name="T82" fmla="*/ 754 w 966"/>
                <a:gd name="T83" fmla="*/ 297 h 1818"/>
                <a:gd name="T84" fmla="*/ 802 w 966"/>
                <a:gd name="T85" fmla="*/ 361 h 1818"/>
                <a:gd name="T86" fmla="*/ 844 w 966"/>
                <a:gd name="T87" fmla="*/ 429 h 1818"/>
                <a:gd name="T88" fmla="*/ 881 w 966"/>
                <a:gd name="T89" fmla="*/ 500 h 1818"/>
                <a:gd name="T90" fmla="*/ 912 w 966"/>
                <a:gd name="T91" fmla="*/ 573 h 1818"/>
                <a:gd name="T92" fmla="*/ 935 w 966"/>
                <a:gd name="T93" fmla="*/ 650 h 1818"/>
                <a:gd name="T94" fmla="*/ 952 w 966"/>
                <a:gd name="T95" fmla="*/ 731 h 1818"/>
                <a:gd name="T96" fmla="*/ 963 w 966"/>
                <a:gd name="T97" fmla="*/ 813 h 1818"/>
                <a:gd name="T98" fmla="*/ 965 w 966"/>
                <a:gd name="T99" fmla="*/ 903 h 1818"/>
                <a:gd name="T100" fmla="*/ 954 w 966"/>
                <a:gd name="T101" fmla="*/ 1012 h 1818"/>
                <a:gd name="T102" fmla="*/ 931 w 966"/>
                <a:gd name="T103" fmla="*/ 1120 h 1818"/>
                <a:gd name="T104" fmla="*/ 895 w 966"/>
                <a:gd name="T105" fmla="*/ 1222 h 1818"/>
                <a:gd name="T106" fmla="*/ 845 w 966"/>
                <a:gd name="T107" fmla="*/ 1318 h 1818"/>
                <a:gd name="T108" fmla="*/ 785 w 966"/>
                <a:gd name="T109" fmla="*/ 1407 h 1818"/>
                <a:gd name="T110" fmla="*/ 715 w 966"/>
                <a:gd name="T111" fmla="*/ 1490 h 1818"/>
                <a:gd name="T112" fmla="*/ 636 w 966"/>
                <a:gd name="T113" fmla="*/ 1566 h 1818"/>
                <a:gd name="T114" fmla="*/ 546 w 966"/>
                <a:gd name="T115" fmla="*/ 1632 h 1818"/>
                <a:gd name="T116" fmla="*/ 450 w 966"/>
                <a:gd name="T117" fmla="*/ 1690 h 1818"/>
                <a:gd name="T118" fmla="*/ 346 w 966"/>
                <a:gd name="T119" fmla="*/ 1739 h 1818"/>
                <a:gd name="T120" fmla="*/ 237 w 966"/>
                <a:gd name="T121" fmla="*/ 1778 h 1818"/>
                <a:gd name="T122" fmla="*/ 121 w 966"/>
                <a:gd name="T123" fmla="*/ 1804 h 18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6"/>
                <a:gd name="T187" fmla="*/ 0 h 1818"/>
                <a:gd name="T188" fmla="*/ 966 w 966"/>
                <a:gd name="T189" fmla="*/ 1818 h 18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6" h="1818">
                  <a:moveTo>
                    <a:pt x="51" y="1818"/>
                  </a:moveTo>
                  <a:lnTo>
                    <a:pt x="0" y="1807"/>
                  </a:lnTo>
                  <a:lnTo>
                    <a:pt x="22" y="1804"/>
                  </a:lnTo>
                  <a:lnTo>
                    <a:pt x="46" y="1803"/>
                  </a:lnTo>
                  <a:lnTo>
                    <a:pt x="69" y="1801"/>
                  </a:lnTo>
                  <a:lnTo>
                    <a:pt x="93" y="1799"/>
                  </a:lnTo>
                  <a:lnTo>
                    <a:pt x="115" y="1794"/>
                  </a:lnTo>
                  <a:lnTo>
                    <a:pt x="138" y="1791"/>
                  </a:lnTo>
                  <a:lnTo>
                    <a:pt x="160" y="1787"/>
                  </a:lnTo>
                  <a:lnTo>
                    <a:pt x="183" y="1783"/>
                  </a:lnTo>
                  <a:lnTo>
                    <a:pt x="205" y="1777"/>
                  </a:lnTo>
                  <a:lnTo>
                    <a:pt x="227" y="1771"/>
                  </a:lnTo>
                  <a:lnTo>
                    <a:pt x="248" y="1764"/>
                  </a:lnTo>
                  <a:lnTo>
                    <a:pt x="271" y="1758"/>
                  </a:lnTo>
                  <a:lnTo>
                    <a:pt x="293" y="1750"/>
                  </a:lnTo>
                  <a:lnTo>
                    <a:pt x="314" y="1743"/>
                  </a:lnTo>
                  <a:lnTo>
                    <a:pt x="336" y="1734"/>
                  </a:lnTo>
                  <a:lnTo>
                    <a:pt x="357" y="1725"/>
                  </a:lnTo>
                  <a:lnTo>
                    <a:pt x="379" y="1715"/>
                  </a:lnTo>
                  <a:lnTo>
                    <a:pt x="399" y="1706"/>
                  </a:lnTo>
                  <a:lnTo>
                    <a:pt x="419" y="1695"/>
                  </a:lnTo>
                  <a:lnTo>
                    <a:pt x="440" y="1685"/>
                  </a:lnTo>
                  <a:lnTo>
                    <a:pt x="460" y="1674"/>
                  </a:lnTo>
                  <a:lnTo>
                    <a:pt x="480" y="1663"/>
                  </a:lnTo>
                  <a:lnTo>
                    <a:pt x="499" y="1651"/>
                  </a:lnTo>
                  <a:lnTo>
                    <a:pt x="519" y="1639"/>
                  </a:lnTo>
                  <a:lnTo>
                    <a:pt x="538" y="1626"/>
                  </a:lnTo>
                  <a:lnTo>
                    <a:pt x="557" y="1613"/>
                  </a:lnTo>
                  <a:lnTo>
                    <a:pt x="575" y="1598"/>
                  </a:lnTo>
                  <a:lnTo>
                    <a:pt x="593" y="1585"/>
                  </a:lnTo>
                  <a:lnTo>
                    <a:pt x="610" y="1570"/>
                  </a:lnTo>
                  <a:lnTo>
                    <a:pt x="628" y="1555"/>
                  </a:lnTo>
                  <a:lnTo>
                    <a:pt x="645" y="1541"/>
                  </a:lnTo>
                  <a:lnTo>
                    <a:pt x="662" y="1526"/>
                  </a:lnTo>
                  <a:lnTo>
                    <a:pt x="678" y="1509"/>
                  </a:lnTo>
                  <a:lnTo>
                    <a:pt x="694" y="1493"/>
                  </a:lnTo>
                  <a:lnTo>
                    <a:pt x="709" y="1476"/>
                  </a:lnTo>
                  <a:lnTo>
                    <a:pt x="725" y="1459"/>
                  </a:lnTo>
                  <a:lnTo>
                    <a:pt x="739" y="1443"/>
                  </a:lnTo>
                  <a:lnTo>
                    <a:pt x="754" y="1425"/>
                  </a:lnTo>
                  <a:lnTo>
                    <a:pt x="767" y="1407"/>
                  </a:lnTo>
                  <a:lnTo>
                    <a:pt x="782" y="1389"/>
                  </a:lnTo>
                  <a:lnTo>
                    <a:pt x="794" y="1370"/>
                  </a:lnTo>
                  <a:lnTo>
                    <a:pt x="807" y="1352"/>
                  </a:lnTo>
                  <a:lnTo>
                    <a:pt x="818" y="1332"/>
                  </a:lnTo>
                  <a:lnTo>
                    <a:pt x="831" y="1314"/>
                  </a:lnTo>
                  <a:lnTo>
                    <a:pt x="842" y="1295"/>
                  </a:lnTo>
                  <a:lnTo>
                    <a:pt x="853" y="1275"/>
                  </a:lnTo>
                  <a:lnTo>
                    <a:pt x="863" y="1253"/>
                  </a:lnTo>
                  <a:lnTo>
                    <a:pt x="873" y="1234"/>
                  </a:lnTo>
                  <a:lnTo>
                    <a:pt x="882" y="1213"/>
                  </a:lnTo>
                  <a:lnTo>
                    <a:pt x="891" y="1192"/>
                  </a:lnTo>
                  <a:lnTo>
                    <a:pt x="898" y="1171"/>
                  </a:lnTo>
                  <a:lnTo>
                    <a:pt x="906" y="1150"/>
                  </a:lnTo>
                  <a:lnTo>
                    <a:pt x="913" y="1129"/>
                  </a:lnTo>
                  <a:lnTo>
                    <a:pt x="920" y="1106"/>
                  </a:lnTo>
                  <a:lnTo>
                    <a:pt x="926" y="1085"/>
                  </a:lnTo>
                  <a:lnTo>
                    <a:pt x="932" y="1063"/>
                  </a:lnTo>
                  <a:lnTo>
                    <a:pt x="935" y="1041"/>
                  </a:lnTo>
                  <a:lnTo>
                    <a:pt x="941" y="1019"/>
                  </a:lnTo>
                  <a:lnTo>
                    <a:pt x="943" y="995"/>
                  </a:lnTo>
                  <a:lnTo>
                    <a:pt x="946" y="973"/>
                  </a:lnTo>
                  <a:lnTo>
                    <a:pt x="949" y="950"/>
                  </a:lnTo>
                  <a:lnTo>
                    <a:pt x="951" y="927"/>
                  </a:lnTo>
                  <a:lnTo>
                    <a:pt x="952" y="904"/>
                  </a:lnTo>
                  <a:lnTo>
                    <a:pt x="953" y="882"/>
                  </a:lnTo>
                  <a:lnTo>
                    <a:pt x="952" y="864"/>
                  </a:lnTo>
                  <a:lnTo>
                    <a:pt x="952" y="847"/>
                  </a:lnTo>
                  <a:lnTo>
                    <a:pt x="951" y="830"/>
                  </a:lnTo>
                  <a:lnTo>
                    <a:pt x="950" y="814"/>
                  </a:lnTo>
                  <a:lnTo>
                    <a:pt x="949" y="797"/>
                  </a:lnTo>
                  <a:lnTo>
                    <a:pt x="946" y="780"/>
                  </a:lnTo>
                  <a:lnTo>
                    <a:pt x="945" y="765"/>
                  </a:lnTo>
                  <a:lnTo>
                    <a:pt x="943" y="748"/>
                  </a:lnTo>
                  <a:lnTo>
                    <a:pt x="940" y="733"/>
                  </a:lnTo>
                  <a:lnTo>
                    <a:pt x="937" y="716"/>
                  </a:lnTo>
                  <a:lnTo>
                    <a:pt x="934" y="700"/>
                  </a:lnTo>
                  <a:lnTo>
                    <a:pt x="931" y="684"/>
                  </a:lnTo>
                  <a:lnTo>
                    <a:pt x="927" y="668"/>
                  </a:lnTo>
                  <a:lnTo>
                    <a:pt x="923" y="652"/>
                  </a:lnTo>
                  <a:lnTo>
                    <a:pt x="920" y="637"/>
                  </a:lnTo>
                  <a:lnTo>
                    <a:pt x="915" y="621"/>
                  </a:lnTo>
                  <a:lnTo>
                    <a:pt x="910" y="606"/>
                  </a:lnTo>
                  <a:lnTo>
                    <a:pt x="905" y="590"/>
                  </a:lnTo>
                  <a:lnTo>
                    <a:pt x="900" y="574"/>
                  </a:lnTo>
                  <a:lnTo>
                    <a:pt x="894" y="560"/>
                  </a:lnTo>
                  <a:lnTo>
                    <a:pt x="888" y="544"/>
                  </a:lnTo>
                  <a:lnTo>
                    <a:pt x="883" y="530"/>
                  </a:lnTo>
                  <a:lnTo>
                    <a:pt x="876" y="515"/>
                  </a:lnTo>
                  <a:lnTo>
                    <a:pt x="871" y="502"/>
                  </a:lnTo>
                  <a:lnTo>
                    <a:pt x="863" y="487"/>
                  </a:lnTo>
                  <a:lnTo>
                    <a:pt x="856" y="472"/>
                  </a:lnTo>
                  <a:lnTo>
                    <a:pt x="848" y="459"/>
                  </a:lnTo>
                  <a:lnTo>
                    <a:pt x="843" y="444"/>
                  </a:lnTo>
                  <a:lnTo>
                    <a:pt x="834" y="431"/>
                  </a:lnTo>
                  <a:lnTo>
                    <a:pt x="826" y="416"/>
                  </a:lnTo>
                  <a:lnTo>
                    <a:pt x="818" y="404"/>
                  </a:lnTo>
                  <a:lnTo>
                    <a:pt x="811" y="391"/>
                  </a:lnTo>
                  <a:lnTo>
                    <a:pt x="802" y="376"/>
                  </a:lnTo>
                  <a:lnTo>
                    <a:pt x="793" y="364"/>
                  </a:lnTo>
                  <a:lnTo>
                    <a:pt x="784" y="351"/>
                  </a:lnTo>
                  <a:lnTo>
                    <a:pt x="775" y="338"/>
                  </a:lnTo>
                  <a:lnTo>
                    <a:pt x="765" y="325"/>
                  </a:lnTo>
                  <a:lnTo>
                    <a:pt x="756" y="312"/>
                  </a:lnTo>
                  <a:lnTo>
                    <a:pt x="746" y="301"/>
                  </a:lnTo>
                  <a:lnTo>
                    <a:pt x="736" y="288"/>
                  </a:lnTo>
                  <a:lnTo>
                    <a:pt x="726" y="277"/>
                  </a:lnTo>
                  <a:lnTo>
                    <a:pt x="716" y="265"/>
                  </a:lnTo>
                  <a:lnTo>
                    <a:pt x="705" y="253"/>
                  </a:lnTo>
                  <a:lnTo>
                    <a:pt x="695" y="242"/>
                  </a:lnTo>
                  <a:lnTo>
                    <a:pt x="684" y="231"/>
                  </a:lnTo>
                  <a:lnTo>
                    <a:pt x="672" y="219"/>
                  </a:lnTo>
                  <a:lnTo>
                    <a:pt x="661" y="208"/>
                  </a:lnTo>
                  <a:lnTo>
                    <a:pt x="649" y="198"/>
                  </a:lnTo>
                  <a:lnTo>
                    <a:pt x="637" y="187"/>
                  </a:lnTo>
                  <a:lnTo>
                    <a:pt x="626" y="177"/>
                  </a:lnTo>
                  <a:lnTo>
                    <a:pt x="613" y="167"/>
                  </a:lnTo>
                  <a:lnTo>
                    <a:pt x="601" y="158"/>
                  </a:lnTo>
                  <a:lnTo>
                    <a:pt x="589" y="148"/>
                  </a:lnTo>
                  <a:lnTo>
                    <a:pt x="576" y="138"/>
                  </a:lnTo>
                  <a:lnTo>
                    <a:pt x="563" y="129"/>
                  </a:lnTo>
                  <a:lnTo>
                    <a:pt x="551" y="120"/>
                  </a:lnTo>
                  <a:lnTo>
                    <a:pt x="538" y="111"/>
                  </a:lnTo>
                  <a:lnTo>
                    <a:pt x="524" y="103"/>
                  </a:lnTo>
                  <a:lnTo>
                    <a:pt x="511" y="95"/>
                  </a:lnTo>
                  <a:lnTo>
                    <a:pt x="498" y="87"/>
                  </a:lnTo>
                  <a:lnTo>
                    <a:pt x="484" y="79"/>
                  </a:lnTo>
                  <a:lnTo>
                    <a:pt x="470" y="71"/>
                  </a:lnTo>
                  <a:lnTo>
                    <a:pt x="457" y="65"/>
                  </a:lnTo>
                  <a:lnTo>
                    <a:pt x="443" y="58"/>
                  </a:lnTo>
                  <a:lnTo>
                    <a:pt x="440" y="55"/>
                  </a:lnTo>
                  <a:lnTo>
                    <a:pt x="433" y="52"/>
                  </a:lnTo>
                  <a:lnTo>
                    <a:pt x="430" y="50"/>
                  </a:lnTo>
                  <a:lnTo>
                    <a:pt x="426" y="48"/>
                  </a:lnTo>
                  <a:lnTo>
                    <a:pt x="422" y="47"/>
                  </a:lnTo>
                  <a:lnTo>
                    <a:pt x="419" y="45"/>
                  </a:lnTo>
                  <a:lnTo>
                    <a:pt x="414" y="42"/>
                  </a:lnTo>
                  <a:lnTo>
                    <a:pt x="410" y="40"/>
                  </a:lnTo>
                  <a:lnTo>
                    <a:pt x="405" y="38"/>
                  </a:lnTo>
                  <a:lnTo>
                    <a:pt x="401" y="36"/>
                  </a:lnTo>
                  <a:lnTo>
                    <a:pt x="395" y="34"/>
                  </a:lnTo>
                  <a:lnTo>
                    <a:pt x="391" y="31"/>
                  </a:lnTo>
                  <a:lnTo>
                    <a:pt x="385" y="29"/>
                  </a:lnTo>
                  <a:lnTo>
                    <a:pt x="381" y="28"/>
                  </a:lnTo>
                  <a:lnTo>
                    <a:pt x="375" y="25"/>
                  </a:lnTo>
                  <a:lnTo>
                    <a:pt x="371" y="22"/>
                  </a:lnTo>
                  <a:lnTo>
                    <a:pt x="365" y="19"/>
                  </a:lnTo>
                  <a:lnTo>
                    <a:pt x="361" y="18"/>
                  </a:lnTo>
                  <a:lnTo>
                    <a:pt x="355" y="16"/>
                  </a:lnTo>
                  <a:lnTo>
                    <a:pt x="351" y="13"/>
                  </a:lnTo>
                  <a:lnTo>
                    <a:pt x="346" y="11"/>
                  </a:lnTo>
                  <a:lnTo>
                    <a:pt x="343" y="10"/>
                  </a:lnTo>
                  <a:lnTo>
                    <a:pt x="339" y="8"/>
                  </a:lnTo>
                  <a:lnTo>
                    <a:pt x="334" y="6"/>
                  </a:lnTo>
                  <a:lnTo>
                    <a:pt x="331" y="5"/>
                  </a:lnTo>
                  <a:lnTo>
                    <a:pt x="327" y="3"/>
                  </a:lnTo>
                  <a:lnTo>
                    <a:pt x="323" y="1"/>
                  </a:lnTo>
                  <a:lnTo>
                    <a:pt x="320" y="0"/>
                  </a:lnTo>
                  <a:lnTo>
                    <a:pt x="336" y="0"/>
                  </a:lnTo>
                  <a:lnTo>
                    <a:pt x="340" y="1"/>
                  </a:lnTo>
                  <a:lnTo>
                    <a:pt x="345" y="3"/>
                  </a:lnTo>
                  <a:lnTo>
                    <a:pt x="346" y="5"/>
                  </a:lnTo>
                  <a:lnTo>
                    <a:pt x="350" y="6"/>
                  </a:lnTo>
                  <a:lnTo>
                    <a:pt x="354" y="7"/>
                  </a:lnTo>
                  <a:lnTo>
                    <a:pt x="357" y="9"/>
                  </a:lnTo>
                  <a:lnTo>
                    <a:pt x="362" y="10"/>
                  </a:lnTo>
                  <a:lnTo>
                    <a:pt x="365" y="12"/>
                  </a:lnTo>
                  <a:lnTo>
                    <a:pt x="370" y="15"/>
                  </a:lnTo>
                  <a:lnTo>
                    <a:pt x="374" y="16"/>
                  </a:lnTo>
                  <a:lnTo>
                    <a:pt x="379" y="18"/>
                  </a:lnTo>
                  <a:lnTo>
                    <a:pt x="383" y="20"/>
                  </a:lnTo>
                  <a:lnTo>
                    <a:pt x="389" y="22"/>
                  </a:lnTo>
                  <a:lnTo>
                    <a:pt x="393" y="25"/>
                  </a:lnTo>
                  <a:lnTo>
                    <a:pt x="398" y="26"/>
                  </a:lnTo>
                  <a:lnTo>
                    <a:pt x="402" y="28"/>
                  </a:lnTo>
                  <a:lnTo>
                    <a:pt x="406" y="29"/>
                  </a:lnTo>
                  <a:lnTo>
                    <a:pt x="412" y="30"/>
                  </a:lnTo>
                  <a:lnTo>
                    <a:pt x="415" y="32"/>
                  </a:lnTo>
                  <a:lnTo>
                    <a:pt x="420" y="34"/>
                  </a:lnTo>
                  <a:lnTo>
                    <a:pt x="424" y="36"/>
                  </a:lnTo>
                  <a:lnTo>
                    <a:pt x="429" y="38"/>
                  </a:lnTo>
                  <a:lnTo>
                    <a:pt x="435" y="40"/>
                  </a:lnTo>
                  <a:lnTo>
                    <a:pt x="442" y="44"/>
                  </a:lnTo>
                  <a:lnTo>
                    <a:pt x="446" y="46"/>
                  </a:lnTo>
                  <a:lnTo>
                    <a:pt x="451" y="48"/>
                  </a:lnTo>
                  <a:lnTo>
                    <a:pt x="463" y="55"/>
                  </a:lnTo>
                  <a:lnTo>
                    <a:pt x="478" y="62"/>
                  </a:lnTo>
                  <a:lnTo>
                    <a:pt x="491" y="70"/>
                  </a:lnTo>
                  <a:lnTo>
                    <a:pt x="505" y="79"/>
                  </a:lnTo>
                  <a:lnTo>
                    <a:pt x="518" y="87"/>
                  </a:lnTo>
                  <a:lnTo>
                    <a:pt x="531" y="95"/>
                  </a:lnTo>
                  <a:lnTo>
                    <a:pt x="544" y="104"/>
                  </a:lnTo>
                  <a:lnTo>
                    <a:pt x="558" y="114"/>
                  </a:lnTo>
                  <a:lnTo>
                    <a:pt x="570" y="123"/>
                  </a:lnTo>
                  <a:lnTo>
                    <a:pt x="582" y="133"/>
                  </a:lnTo>
                  <a:lnTo>
                    <a:pt x="595" y="141"/>
                  </a:lnTo>
                  <a:lnTo>
                    <a:pt x="608" y="151"/>
                  </a:lnTo>
                  <a:lnTo>
                    <a:pt x="620" y="162"/>
                  </a:lnTo>
                  <a:lnTo>
                    <a:pt x="632" y="173"/>
                  </a:lnTo>
                  <a:lnTo>
                    <a:pt x="645" y="183"/>
                  </a:lnTo>
                  <a:lnTo>
                    <a:pt x="657" y="194"/>
                  </a:lnTo>
                  <a:lnTo>
                    <a:pt x="668" y="204"/>
                  </a:lnTo>
                  <a:lnTo>
                    <a:pt x="679" y="215"/>
                  </a:lnTo>
                  <a:lnTo>
                    <a:pt x="690" y="226"/>
                  </a:lnTo>
                  <a:lnTo>
                    <a:pt x="701" y="238"/>
                  </a:lnTo>
                  <a:lnTo>
                    <a:pt x="713" y="249"/>
                  </a:lnTo>
                  <a:lnTo>
                    <a:pt x="723" y="261"/>
                  </a:lnTo>
                  <a:lnTo>
                    <a:pt x="734" y="273"/>
                  </a:lnTo>
                  <a:lnTo>
                    <a:pt x="745" y="285"/>
                  </a:lnTo>
                  <a:lnTo>
                    <a:pt x="754" y="297"/>
                  </a:lnTo>
                  <a:lnTo>
                    <a:pt x="764" y="310"/>
                  </a:lnTo>
                  <a:lnTo>
                    <a:pt x="774" y="322"/>
                  </a:lnTo>
                  <a:lnTo>
                    <a:pt x="783" y="335"/>
                  </a:lnTo>
                  <a:lnTo>
                    <a:pt x="793" y="347"/>
                  </a:lnTo>
                  <a:lnTo>
                    <a:pt x="802" y="361"/>
                  </a:lnTo>
                  <a:lnTo>
                    <a:pt x="811" y="375"/>
                  </a:lnTo>
                  <a:lnTo>
                    <a:pt x="819" y="389"/>
                  </a:lnTo>
                  <a:lnTo>
                    <a:pt x="828" y="402"/>
                  </a:lnTo>
                  <a:lnTo>
                    <a:pt x="836" y="415"/>
                  </a:lnTo>
                  <a:lnTo>
                    <a:pt x="844" y="429"/>
                  </a:lnTo>
                  <a:lnTo>
                    <a:pt x="852" y="443"/>
                  </a:lnTo>
                  <a:lnTo>
                    <a:pt x="858" y="456"/>
                  </a:lnTo>
                  <a:lnTo>
                    <a:pt x="866" y="470"/>
                  </a:lnTo>
                  <a:lnTo>
                    <a:pt x="874" y="484"/>
                  </a:lnTo>
                  <a:lnTo>
                    <a:pt x="881" y="500"/>
                  </a:lnTo>
                  <a:lnTo>
                    <a:pt x="887" y="513"/>
                  </a:lnTo>
                  <a:lnTo>
                    <a:pt x="894" y="529"/>
                  </a:lnTo>
                  <a:lnTo>
                    <a:pt x="900" y="543"/>
                  </a:lnTo>
                  <a:lnTo>
                    <a:pt x="906" y="559"/>
                  </a:lnTo>
                  <a:lnTo>
                    <a:pt x="912" y="573"/>
                  </a:lnTo>
                  <a:lnTo>
                    <a:pt x="916" y="589"/>
                  </a:lnTo>
                  <a:lnTo>
                    <a:pt x="922" y="605"/>
                  </a:lnTo>
                  <a:lnTo>
                    <a:pt x="927" y="620"/>
                  </a:lnTo>
                  <a:lnTo>
                    <a:pt x="931" y="636"/>
                  </a:lnTo>
                  <a:lnTo>
                    <a:pt x="935" y="650"/>
                  </a:lnTo>
                  <a:lnTo>
                    <a:pt x="939" y="667"/>
                  </a:lnTo>
                  <a:lnTo>
                    <a:pt x="943" y="682"/>
                  </a:lnTo>
                  <a:lnTo>
                    <a:pt x="946" y="698"/>
                  </a:lnTo>
                  <a:lnTo>
                    <a:pt x="950" y="715"/>
                  </a:lnTo>
                  <a:lnTo>
                    <a:pt x="952" y="731"/>
                  </a:lnTo>
                  <a:lnTo>
                    <a:pt x="955" y="747"/>
                  </a:lnTo>
                  <a:lnTo>
                    <a:pt x="957" y="763"/>
                  </a:lnTo>
                  <a:lnTo>
                    <a:pt x="960" y="779"/>
                  </a:lnTo>
                  <a:lnTo>
                    <a:pt x="961" y="796"/>
                  </a:lnTo>
                  <a:lnTo>
                    <a:pt x="963" y="813"/>
                  </a:lnTo>
                  <a:lnTo>
                    <a:pt x="963" y="829"/>
                  </a:lnTo>
                  <a:lnTo>
                    <a:pt x="964" y="846"/>
                  </a:lnTo>
                  <a:lnTo>
                    <a:pt x="965" y="863"/>
                  </a:lnTo>
                  <a:lnTo>
                    <a:pt x="966" y="881"/>
                  </a:lnTo>
                  <a:lnTo>
                    <a:pt x="965" y="903"/>
                  </a:lnTo>
                  <a:lnTo>
                    <a:pt x="964" y="925"/>
                  </a:lnTo>
                  <a:lnTo>
                    <a:pt x="962" y="946"/>
                  </a:lnTo>
                  <a:lnTo>
                    <a:pt x="961" y="970"/>
                  </a:lnTo>
                  <a:lnTo>
                    <a:pt x="957" y="991"/>
                  </a:lnTo>
                  <a:lnTo>
                    <a:pt x="954" y="1012"/>
                  </a:lnTo>
                  <a:lnTo>
                    <a:pt x="951" y="1034"/>
                  </a:lnTo>
                  <a:lnTo>
                    <a:pt x="946" y="1056"/>
                  </a:lnTo>
                  <a:lnTo>
                    <a:pt x="942" y="1078"/>
                  </a:lnTo>
                  <a:lnTo>
                    <a:pt x="936" y="1099"/>
                  </a:lnTo>
                  <a:lnTo>
                    <a:pt x="931" y="1120"/>
                  </a:lnTo>
                  <a:lnTo>
                    <a:pt x="924" y="1141"/>
                  </a:lnTo>
                  <a:lnTo>
                    <a:pt x="917" y="1161"/>
                  </a:lnTo>
                  <a:lnTo>
                    <a:pt x="911" y="1181"/>
                  </a:lnTo>
                  <a:lnTo>
                    <a:pt x="903" y="1202"/>
                  </a:lnTo>
                  <a:lnTo>
                    <a:pt x="895" y="1222"/>
                  </a:lnTo>
                  <a:lnTo>
                    <a:pt x="886" y="1241"/>
                  </a:lnTo>
                  <a:lnTo>
                    <a:pt x="876" y="1261"/>
                  </a:lnTo>
                  <a:lnTo>
                    <a:pt x="866" y="1280"/>
                  </a:lnTo>
                  <a:lnTo>
                    <a:pt x="856" y="1299"/>
                  </a:lnTo>
                  <a:lnTo>
                    <a:pt x="845" y="1318"/>
                  </a:lnTo>
                  <a:lnTo>
                    <a:pt x="834" y="1336"/>
                  </a:lnTo>
                  <a:lnTo>
                    <a:pt x="823" y="1354"/>
                  </a:lnTo>
                  <a:lnTo>
                    <a:pt x="811" y="1373"/>
                  </a:lnTo>
                  <a:lnTo>
                    <a:pt x="797" y="1389"/>
                  </a:lnTo>
                  <a:lnTo>
                    <a:pt x="785" y="1407"/>
                  </a:lnTo>
                  <a:lnTo>
                    <a:pt x="772" y="1425"/>
                  </a:lnTo>
                  <a:lnTo>
                    <a:pt x="758" y="1442"/>
                  </a:lnTo>
                  <a:lnTo>
                    <a:pt x="744" y="1458"/>
                  </a:lnTo>
                  <a:lnTo>
                    <a:pt x="730" y="1475"/>
                  </a:lnTo>
                  <a:lnTo>
                    <a:pt x="715" y="1490"/>
                  </a:lnTo>
                  <a:lnTo>
                    <a:pt x="700" y="1507"/>
                  </a:lnTo>
                  <a:lnTo>
                    <a:pt x="684" y="1521"/>
                  </a:lnTo>
                  <a:lnTo>
                    <a:pt x="668" y="1536"/>
                  </a:lnTo>
                  <a:lnTo>
                    <a:pt x="651" y="1551"/>
                  </a:lnTo>
                  <a:lnTo>
                    <a:pt x="636" y="1566"/>
                  </a:lnTo>
                  <a:lnTo>
                    <a:pt x="618" y="1580"/>
                  </a:lnTo>
                  <a:lnTo>
                    <a:pt x="600" y="1593"/>
                  </a:lnTo>
                  <a:lnTo>
                    <a:pt x="582" y="1606"/>
                  </a:lnTo>
                  <a:lnTo>
                    <a:pt x="564" y="1620"/>
                  </a:lnTo>
                  <a:lnTo>
                    <a:pt x="546" y="1632"/>
                  </a:lnTo>
                  <a:lnTo>
                    <a:pt x="528" y="1645"/>
                  </a:lnTo>
                  <a:lnTo>
                    <a:pt x="509" y="1656"/>
                  </a:lnTo>
                  <a:lnTo>
                    <a:pt x="489" y="1669"/>
                  </a:lnTo>
                  <a:lnTo>
                    <a:pt x="470" y="1679"/>
                  </a:lnTo>
                  <a:lnTo>
                    <a:pt x="450" y="1690"/>
                  </a:lnTo>
                  <a:lnTo>
                    <a:pt x="430" y="1701"/>
                  </a:lnTo>
                  <a:lnTo>
                    <a:pt x="410" y="1712"/>
                  </a:lnTo>
                  <a:lnTo>
                    <a:pt x="389" y="1721"/>
                  </a:lnTo>
                  <a:lnTo>
                    <a:pt x="367" y="1730"/>
                  </a:lnTo>
                  <a:lnTo>
                    <a:pt x="346" y="1739"/>
                  </a:lnTo>
                  <a:lnTo>
                    <a:pt x="325" y="1748"/>
                  </a:lnTo>
                  <a:lnTo>
                    <a:pt x="303" y="1755"/>
                  </a:lnTo>
                  <a:lnTo>
                    <a:pt x="281" y="1763"/>
                  </a:lnTo>
                  <a:lnTo>
                    <a:pt x="258" y="1771"/>
                  </a:lnTo>
                  <a:lnTo>
                    <a:pt x="237" y="1778"/>
                  </a:lnTo>
                  <a:lnTo>
                    <a:pt x="214" y="1783"/>
                  </a:lnTo>
                  <a:lnTo>
                    <a:pt x="190" y="1790"/>
                  </a:lnTo>
                  <a:lnTo>
                    <a:pt x="168" y="1794"/>
                  </a:lnTo>
                  <a:lnTo>
                    <a:pt x="145" y="1801"/>
                  </a:lnTo>
                  <a:lnTo>
                    <a:pt x="121" y="1804"/>
                  </a:lnTo>
                  <a:lnTo>
                    <a:pt x="97" y="1809"/>
                  </a:lnTo>
                  <a:lnTo>
                    <a:pt x="74" y="1813"/>
                  </a:lnTo>
                  <a:lnTo>
                    <a:pt x="51" y="1818"/>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8" name="Freeform 25"/>
            <p:cNvSpPr>
              <a:spLocks/>
            </p:cNvSpPr>
            <p:nvPr/>
          </p:nvSpPr>
          <p:spPr bwMode="auto">
            <a:xfrm>
              <a:off x="1227" y="1790"/>
              <a:ext cx="286" cy="848"/>
            </a:xfrm>
            <a:custGeom>
              <a:avLst/>
              <a:gdLst>
                <a:gd name="T0" fmla="*/ 32 w 572"/>
                <a:gd name="T1" fmla="*/ 1693 h 1695"/>
                <a:gd name="T2" fmla="*/ 31 w 572"/>
                <a:gd name="T3" fmla="*/ 1682 h 1695"/>
                <a:gd name="T4" fmla="*/ 102 w 572"/>
                <a:gd name="T5" fmla="*/ 1644 h 1695"/>
                <a:gd name="T6" fmla="*/ 170 w 572"/>
                <a:gd name="T7" fmla="*/ 1599 h 1695"/>
                <a:gd name="T8" fmla="*/ 234 w 572"/>
                <a:gd name="T9" fmla="*/ 1550 h 1695"/>
                <a:gd name="T10" fmla="*/ 293 w 572"/>
                <a:gd name="T11" fmla="*/ 1494 h 1695"/>
                <a:gd name="T12" fmla="*/ 348 w 572"/>
                <a:gd name="T13" fmla="*/ 1433 h 1695"/>
                <a:gd name="T14" fmla="*/ 397 w 572"/>
                <a:gd name="T15" fmla="*/ 1369 h 1695"/>
                <a:gd name="T16" fmla="*/ 440 w 572"/>
                <a:gd name="T17" fmla="*/ 1300 h 1695"/>
                <a:gd name="T18" fmla="*/ 476 w 572"/>
                <a:gd name="T19" fmla="*/ 1227 h 1695"/>
                <a:gd name="T20" fmla="*/ 507 w 572"/>
                <a:gd name="T21" fmla="*/ 1149 h 1695"/>
                <a:gd name="T22" fmla="*/ 529 w 572"/>
                <a:gd name="T23" fmla="*/ 1069 h 1695"/>
                <a:gd name="T24" fmla="*/ 547 w 572"/>
                <a:gd name="T25" fmla="*/ 987 h 1695"/>
                <a:gd name="T26" fmla="*/ 555 w 572"/>
                <a:gd name="T27" fmla="*/ 902 h 1695"/>
                <a:gd name="T28" fmla="*/ 556 w 572"/>
                <a:gd name="T29" fmla="*/ 815 h 1695"/>
                <a:gd name="T30" fmla="*/ 548 w 572"/>
                <a:gd name="T31" fmla="*/ 728 h 1695"/>
                <a:gd name="T32" fmla="*/ 533 w 572"/>
                <a:gd name="T33" fmla="*/ 643 h 1695"/>
                <a:gd name="T34" fmla="*/ 510 w 572"/>
                <a:gd name="T35" fmla="*/ 562 h 1695"/>
                <a:gd name="T36" fmla="*/ 480 w 572"/>
                <a:gd name="T37" fmla="*/ 483 h 1695"/>
                <a:gd name="T38" fmla="*/ 444 w 572"/>
                <a:gd name="T39" fmla="*/ 408 h 1695"/>
                <a:gd name="T40" fmla="*/ 401 w 572"/>
                <a:gd name="T41" fmla="*/ 338 h 1695"/>
                <a:gd name="T42" fmla="*/ 351 w 572"/>
                <a:gd name="T43" fmla="*/ 270 h 1695"/>
                <a:gd name="T44" fmla="*/ 297 w 572"/>
                <a:gd name="T45" fmla="*/ 209 h 1695"/>
                <a:gd name="T46" fmla="*/ 236 w 572"/>
                <a:gd name="T47" fmla="*/ 152 h 1695"/>
                <a:gd name="T48" fmla="*/ 172 w 572"/>
                <a:gd name="T49" fmla="*/ 101 h 1695"/>
                <a:gd name="T50" fmla="*/ 102 w 572"/>
                <a:gd name="T51" fmla="*/ 55 h 1695"/>
                <a:gd name="T52" fmla="*/ 28 w 572"/>
                <a:gd name="T53" fmla="*/ 16 h 1695"/>
                <a:gd name="T54" fmla="*/ 46 w 572"/>
                <a:gd name="T55" fmla="*/ 13 h 1695"/>
                <a:gd name="T56" fmla="*/ 119 w 572"/>
                <a:gd name="T57" fmla="*/ 54 h 1695"/>
                <a:gd name="T58" fmla="*/ 187 w 572"/>
                <a:gd name="T59" fmla="*/ 101 h 1695"/>
                <a:gd name="T60" fmla="*/ 250 w 572"/>
                <a:gd name="T61" fmla="*/ 152 h 1695"/>
                <a:gd name="T62" fmla="*/ 310 w 572"/>
                <a:gd name="T63" fmla="*/ 209 h 1695"/>
                <a:gd name="T64" fmla="*/ 364 w 572"/>
                <a:gd name="T65" fmla="*/ 271 h 1695"/>
                <a:gd name="T66" fmla="*/ 415 w 572"/>
                <a:gd name="T67" fmla="*/ 339 h 1695"/>
                <a:gd name="T68" fmla="*/ 456 w 572"/>
                <a:gd name="T69" fmla="*/ 408 h 1695"/>
                <a:gd name="T70" fmla="*/ 494 w 572"/>
                <a:gd name="T71" fmla="*/ 484 h 1695"/>
                <a:gd name="T72" fmla="*/ 524 w 572"/>
                <a:gd name="T73" fmla="*/ 562 h 1695"/>
                <a:gd name="T74" fmla="*/ 547 w 572"/>
                <a:gd name="T75" fmla="*/ 643 h 1695"/>
                <a:gd name="T76" fmla="*/ 563 w 572"/>
                <a:gd name="T77" fmla="*/ 726 h 1695"/>
                <a:gd name="T78" fmla="*/ 571 w 572"/>
                <a:gd name="T79" fmla="*/ 813 h 1695"/>
                <a:gd name="T80" fmla="*/ 569 w 572"/>
                <a:gd name="T81" fmla="*/ 900 h 1695"/>
                <a:gd name="T82" fmla="*/ 562 w 572"/>
                <a:gd name="T83" fmla="*/ 986 h 1695"/>
                <a:gd name="T84" fmla="*/ 545 w 572"/>
                <a:gd name="T85" fmla="*/ 1068 h 1695"/>
                <a:gd name="T86" fmla="*/ 523 w 572"/>
                <a:gd name="T87" fmla="*/ 1148 h 1695"/>
                <a:gd name="T88" fmla="*/ 493 w 572"/>
                <a:gd name="T89" fmla="*/ 1225 h 1695"/>
                <a:gd name="T90" fmla="*/ 458 w 572"/>
                <a:gd name="T91" fmla="*/ 1298 h 1695"/>
                <a:gd name="T92" fmla="*/ 417 w 572"/>
                <a:gd name="T93" fmla="*/ 1368 h 1695"/>
                <a:gd name="T94" fmla="*/ 369 w 572"/>
                <a:gd name="T95" fmla="*/ 1433 h 1695"/>
                <a:gd name="T96" fmla="*/ 317 w 572"/>
                <a:gd name="T97" fmla="*/ 1493 h 1695"/>
                <a:gd name="T98" fmla="*/ 260 w 572"/>
                <a:gd name="T99" fmla="*/ 1551 h 1695"/>
                <a:gd name="T100" fmla="*/ 197 w 572"/>
                <a:gd name="T101" fmla="*/ 1600 h 1695"/>
                <a:gd name="T102" fmla="*/ 130 w 572"/>
                <a:gd name="T103" fmla="*/ 1647 h 1695"/>
                <a:gd name="T104" fmla="*/ 60 w 572"/>
                <a:gd name="T105" fmla="*/ 1687 h 16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2"/>
                <a:gd name="T160" fmla="*/ 0 h 1695"/>
                <a:gd name="T161" fmla="*/ 572 w 572"/>
                <a:gd name="T162" fmla="*/ 1695 h 16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2" h="1695">
                  <a:moveTo>
                    <a:pt x="46" y="1695"/>
                  </a:moveTo>
                  <a:lnTo>
                    <a:pt x="42" y="1694"/>
                  </a:lnTo>
                  <a:lnTo>
                    <a:pt x="38" y="1693"/>
                  </a:lnTo>
                  <a:lnTo>
                    <a:pt x="35" y="1693"/>
                  </a:lnTo>
                  <a:lnTo>
                    <a:pt x="32" y="1693"/>
                  </a:lnTo>
                  <a:lnTo>
                    <a:pt x="27" y="1691"/>
                  </a:lnTo>
                  <a:lnTo>
                    <a:pt x="24" y="1690"/>
                  </a:lnTo>
                  <a:lnTo>
                    <a:pt x="20" y="1690"/>
                  </a:lnTo>
                  <a:lnTo>
                    <a:pt x="16" y="1690"/>
                  </a:lnTo>
                  <a:lnTo>
                    <a:pt x="31" y="1682"/>
                  </a:lnTo>
                  <a:lnTo>
                    <a:pt x="45" y="1676"/>
                  </a:lnTo>
                  <a:lnTo>
                    <a:pt x="60" y="1668"/>
                  </a:lnTo>
                  <a:lnTo>
                    <a:pt x="74" y="1660"/>
                  </a:lnTo>
                  <a:lnTo>
                    <a:pt x="89" y="1652"/>
                  </a:lnTo>
                  <a:lnTo>
                    <a:pt x="102" y="1644"/>
                  </a:lnTo>
                  <a:lnTo>
                    <a:pt x="115" y="1636"/>
                  </a:lnTo>
                  <a:lnTo>
                    <a:pt x="130" y="1628"/>
                  </a:lnTo>
                  <a:lnTo>
                    <a:pt x="143" y="1618"/>
                  </a:lnTo>
                  <a:lnTo>
                    <a:pt x="158" y="1609"/>
                  </a:lnTo>
                  <a:lnTo>
                    <a:pt x="170" y="1599"/>
                  </a:lnTo>
                  <a:lnTo>
                    <a:pt x="183" y="1590"/>
                  </a:lnTo>
                  <a:lnTo>
                    <a:pt x="197" y="1580"/>
                  </a:lnTo>
                  <a:lnTo>
                    <a:pt x="209" y="1570"/>
                  </a:lnTo>
                  <a:lnTo>
                    <a:pt x="222" y="1560"/>
                  </a:lnTo>
                  <a:lnTo>
                    <a:pt x="234" y="1550"/>
                  </a:lnTo>
                  <a:lnTo>
                    <a:pt x="247" y="1539"/>
                  </a:lnTo>
                  <a:lnTo>
                    <a:pt x="259" y="1528"/>
                  </a:lnTo>
                  <a:lnTo>
                    <a:pt x="270" y="1517"/>
                  </a:lnTo>
                  <a:lnTo>
                    <a:pt x="282" y="1506"/>
                  </a:lnTo>
                  <a:lnTo>
                    <a:pt x="293" y="1494"/>
                  </a:lnTo>
                  <a:lnTo>
                    <a:pt x="305" y="1482"/>
                  </a:lnTo>
                  <a:lnTo>
                    <a:pt x="316" y="1470"/>
                  </a:lnTo>
                  <a:lnTo>
                    <a:pt x="327" y="1459"/>
                  </a:lnTo>
                  <a:lnTo>
                    <a:pt x="337" y="1447"/>
                  </a:lnTo>
                  <a:lnTo>
                    <a:pt x="348" y="1433"/>
                  </a:lnTo>
                  <a:lnTo>
                    <a:pt x="358" y="1421"/>
                  </a:lnTo>
                  <a:lnTo>
                    <a:pt x="368" y="1409"/>
                  </a:lnTo>
                  <a:lnTo>
                    <a:pt x="377" y="1395"/>
                  </a:lnTo>
                  <a:lnTo>
                    <a:pt x="387" y="1382"/>
                  </a:lnTo>
                  <a:lnTo>
                    <a:pt x="397" y="1369"/>
                  </a:lnTo>
                  <a:lnTo>
                    <a:pt x="406" y="1356"/>
                  </a:lnTo>
                  <a:lnTo>
                    <a:pt x="415" y="1342"/>
                  </a:lnTo>
                  <a:lnTo>
                    <a:pt x="424" y="1327"/>
                  </a:lnTo>
                  <a:lnTo>
                    <a:pt x="431" y="1314"/>
                  </a:lnTo>
                  <a:lnTo>
                    <a:pt x="440" y="1300"/>
                  </a:lnTo>
                  <a:lnTo>
                    <a:pt x="447" y="1285"/>
                  </a:lnTo>
                  <a:lnTo>
                    <a:pt x="455" y="1271"/>
                  </a:lnTo>
                  <a:lnTo>
                    <a:pt x="463" y="1256"/>
                  </a:lnTo>
                  <a:lnTo>
                    <a:pt x="469" y="1242"/>
                  </a:lnTo>
                  <a:lnTo>
                    <a:pt x="476" y="1227"/>
                  </a:lnTo>
                  <a:lnTo>
                    <a:pt x="483" y="1212"/>
                  </a:lnTo>
                  <a:lnTo>
                    <a:pt x="488" y="1196"/>
                  </a:lnTo>
                  <a:lnTo>
                    <a:pt x="495" y="1182"/>
                  </a:lnTo>
                  <a:lnTo>
                    <a:pt x="502" y="1166"/>
                  </a:lnTo>
                  <a:lnTo>
                    <a:pt x="507" y="1149"/>
                  </a:lnTo>
                  <a:lnTo>
                    <a:pt x="513" y="1134"/>
                  </a:lnTo>
                  <a:lnTo>
                    <a:pt x="517" y="1119"/>
                  </a:lnTo>
                  <a:lnTo>
                    <a:pt x="522" y="1103"/>
                  </a:lnTo>
                  <a:lnTo>
                    <a:pt x="526" y="1086"/>
                  </a:lnTo>
                  <a:lnTo>
                    <a:pt x="529" y="1069"/>
                  </a:lnTo>
                  <a:lnTo>
                    <a:pt x="534" y="1054"/>
                  </a:lnTo>
                  <a:lnTo>
                    <a:pt x="537" y="1037"/>
                  </a:lnTo>
                  <a:lnTo>
                    <a:pt x="541" y="1020"/>
                  </a:lnTo>
                  <a:lnTo>
                    <a:pt x="544" y="1004"/>
                  </a:lnTo>
                  <a:lnTo>
                    <a:pt x="547" y="987"/>
                  </a:lnTo>
                  <a:lnTo>
                    <a:pt x="549" y="970"/>
                  </a:lnTo>
                  <a:lnTo>
                    <a:pt x="551" y="953"/>
                  </a:lnTo>
                  <a:lnTo>
                    <a:pt x="553" y="936"/>
                  </a:lnTo>
                  <a:lnTo>
                    <a:pt x="554" y="920"/>
                  </a:lnTo>
                  <a:lnTo>
                    <a:pt x="555" y="902"/>
                  </a:lnTo>
                  <a:lnTo>
                    <a:pt x="556" y="884"/>
                  </a:lnTo>
                  <a:lnTo>
                    <a:pt x="557" y="868"/>
                  </a:lnTo>
                  <a:lnTo>
                    <a:pt x="557" y="851"/>
                  </a:lnTo>
                  <a:lnTo>
                    <a:pt x="557" y="833"/>
                  </a:lnTo>
                  <a:lnTo>
                    <a:pt x="556" y="815"/>
                  </a:lnTo>
                  <a:lnTo>
                    <a:pt x="555" y="798"/>
                  </a:lnTo>
                  <a:lnTo>
                    <a:pt x="554" y="780"/>
                  </a:lnTo>
                  <a:lnTo>
                    <a:pt x="553" y="762"/>
                  </a:lnTo>
                  <a:lnTo>
                    <a:pt x="551" y="744"/>
                  </a:lnTo>
                  <a:lnTo>
                    <a:pt x="548" y="728"/>
                  </a:lnTo>
                  <a:lnTo>
                    <a:pt x="546" y="711"/>
                  </a:lnTo>
                  <a:lnTo>
                    <a:pt x="543" y="693"/>
                  </a:lnTo>
                  <a:lnTo>
                    <a:pt x="541" y="676"/>
                  </a:lnTo>
                  <a:lnTo>
                    <a:pt x="536" y="660"/>
                  </a:lnTo>
                  <a:lnTo>
                    <a:pt x="533" y="643"/>
                  </a:lnTo>
                  <a:lnTo>
                    <a:pt x="529" y="626"/>
                  </a:lnTo>
                  <a:lnTo>
                    <a:pt x="525" y="610"/>
                  </a:lnTo>
                  <a:lnTo>
                    <a:pt x="520" y="594"/>
                  </a:lnTo>
                  <a:lnTo>
                    <a:pt x="516" y="578"/>
                  </a:lnTo>
                  <a:lnTo>
                    <a:pt x="510" y="562"/>
                  </a:lnTo>
                  <a:lnTo>
                    <a:pt x="505" y="545"/>
                  </a:lnTo>
                  <a:lnTo>
                    <a:pt x="499" y="529"/>
                  </a:lnTo>
                  <a:lnTo>
                    <a:pt x="493" y="514"/>
                  </a:lnTo>
                  <a:lnTo>
                    <a:pt x="486" y="498"/>
                  </a:lnTo>
                  <a:lnTo>
                    <a:pt x="480" y="483"/>
                  </a:lnTo>
                  <a:lnTo>
                    <a:pt x="474" y="467"/>
                  </a:lnTo>
                  <a:lnTo>
                    <a:pt x="467" y="453"/>
                  </a:lnTo>
                  <a:lnTo>
                    <a:pt x="459" y="437"/>
                  </a:lnTo>
                  <a:lnTo>
                    <a:pt x="451" y="423"/>
                  </a:lnTo>
                  <a:lnTo>
                    <a:pt x="444" y="408"/>
                  </a:lnTo>
                  <a:lnTo>
                    <a:pt x="436" y="394"/>
                  </a:lnTo>
                  <a:lnTo>
                    <a:pt x="427" y="379"/>
                  </a:lnTo>
                  <a:lnTo>
                    <a:pt x="418" y="365"/>
                  </a:lnTo>
                  <a:lnTo>
                    <a:pt x="409" y="351"/>
                  </a:lnTo>
                  <a:lnTo>
                    <a:pt x="401" y="338"/>
                  </a:lnTo>
                  <a:lnTo>
                    <a:pt x="391" y="325"/>
                  </a:lnTo>
                  <a:lnTo>
                    <a:pt x="381" y="310"/>
                  </a:lnTo>
                  <a:lnTo>
                    <a:pt x="371" y="297"/>
                  </a:lnTo>
                  <a:lnTo>
                    <a:pt x="361" y="283"/>
                  </a:lnTo>
                  <a:lnTo>
                    <a:pt x="351" y="270"/>
                  </a:lnTo>
                  <a:lnTo>
                    <a:pt x="340" y="258"/>
                  </a:lnTo>
                  <a:lnTo>
                    <a:pt x="330" y="246"/>
                  </a:lnTo>
                  <a:lnTo>
                    <a:pt x="320" y="233"/>
                  </a:lnTo>
                  <a:lnTo>
                    <a:pt x="308" y="221"/>
                  </a:lnTo>
                  <a:lnTo>
                    <a:pt x="297" y="209"/>
                  </a:lnTo>
                  <a:lnTo>
                    <a:pt x="284" y="197"/>
                  </a:lnTo>
                  <a:lnTo>
                    <a:pt x="273" y="185"/>
                  </a:lnTo>
                  <a:lnTo>
                    <a:pt x="260" y="173"/>
                  </a:lnTo>
                  <a:lnTo>
                    <a:pt x="249" y="163"/>
                  </a:lnTo>
                  <a:lnTo>
                    <a:pt x="236" y="152"/>
                  </a:lnTo>
                  <a:lnTo>
                    <a:pt x="224" y="142"/>
                  </a:lnTo>
                  <a:lnTo>
                    <a:pt x="211" y="131"/>
                  </a:lnTo>
                  <a:lnTo>
                    <a:pt x="198" y="120"/>
                  </a:lnTo>
                  <a:lnTo>
                    <a:pt x="184" y="110"/>
                  </a:lnTo>
                  <a:lnTo>
                    <a:pt x="172" y="101"/>
                  </a:lnTo>
                  <a:lnTo>
                    <a:pt x="158" y="91"/>
                  </a:lnTo>
                  <a:lnTo>
                    <a:pt x="144" y="81"/>
                  </a:lnTo>
                  <a:lnTo>
                    <a:pt x="130" y="72"/>
                  </a:lnTo>
                  <a:lnTo>
                    <a:pt x="116" y="64"/>
                  </a:lnTo>
                  <a:lnTo>
                    <a:pt x="102" y="55"/>
                  </a:lnTo>
                  <a:lnTo>
                    <a:pt x="87" y="47"/>
                  </a:lnTo>
                  <a:lnTo>
                    <a:pt x="73" y="40"/>
                  </a:lnTo>
                  <a:lnTo>
                    <a:pt x="59" y="31"/>
                  </a:lnTo>
                  <a:lnTo>
                    <a:pt x="44" y="23"/>
                  </a:lnTo>
                  <a:lnTo>
                    <a:pt x="28" y="16"/>
                  </a:lnTo>
                  <a:lnTo>
                    <a:pt x="14" y="10"/>
                  </a:lnTo>
                  <a:lnTo>
                    <a:pt x="0" y="4"/>
                  </a:lnTo>
                  <a:lnTo>
                    <a:pt x="17" y="0"/>
                  </a:lnTo>
                  <a:lnTo>
                    <a:pt x="32" y="5"/>
                  </a:lnTo>
                  <a:lnTo>
                    <a:pt x="46" y="13"/>
                  </a:lnTo>
                  <a:lnTo>
                    <a:pt x="61" y="21"/>
                  </a:lnTo>
                  <a:lnTo>
                    <a:pt x="76" y="29"/>
                  </a:lnTo>
                  <a:lnTo>
                    <a:pt x="90" y="36"/>
                  </a:lnTo>
                  <a:lnTo>
                    <a:pt x="104" y="45"/>
                  </a:lnTo>
                  <a:lnTo>
                    <a:pt x="119" y="54"/>
                  </a:lnTo>
                  <a:lnTo>
                    <a:pt x="133" y="63"/>
                  </a:lnTo>
                  <a:lnTo>
                    <a:pt x="146" y="72"/>
                  </a:lnTo>
                  <a:lnTo>
                    <a:pt x="160" y="81"/>
                  </a:lnTo>
                  <a:lnTo>
                    <a:pt x="173" y="91"/>
                  </a:lnTo>
                  <a:lnTo>
                    <a:pt x="187" y="101"/>
                  </a:lnTo>
                  <a:lnTo>
                    <a:pt x="199" y="110"/>
                  </a:lnTo>
                  <a:lnTo>
                    <a:pt x="212" y="120"/>
                  </a:lnTo>
                  <a:lnTo>
                    <a:pt x="224" y="131"/>
                  </a:lnTo>
                  <a:lnTo>
                    <a:pt x="238" y="142"/>
                  </a:lnTo>
                  <a:lnTo>
                    <a:pt x="250" y="152"/>
                  </a:lnTo>
                  <a:lnTo>
                    <a:pt x="262" y="163"/>
                  </a:lnTo>
                  <a:lnTo>
                    <a:pt x="274" y="174"/>
                  </a:lnTo>
                  <a:lnTo>
                    <a:pt x="287" y="185"/>
                  </a:lnTo>
                  <a:lnTo>
                    <a:pt x="298" y="197"/>
                  </a:lnTo>
                  <a:lnTo>
                    <a:pt x="310" y="209"/>
                  </a:lnTo>
                  <a:lnTo>
                    <a:pt x="321" y="221"/>
                  </a:lnTo>
                  <a:lnTo>
                    <a:pt x="332" y="234"/>
                  </a:lnTo>
                  <a:lnTo>
                    <a:pt x="342" y="246"/>
                  </a:lnTo>
                  <a:lnTo>
                    <a:pt x="354" y="259"/>
                  </a:lnTo>
                  <a:lnTo>
                    <a:pt x="364" y="271"/>
                  </a:lnTo>
                  <a:lnTo>
                    <a:pt x="375" y="285"/>
                  </a:lnTo>
                  <a:lnTo>
                    <a:pt x="385" y="298"/>
                  </a:lnTo>
                  <a:lnTo>
                    <a:pt x="395" y="311"/>
                  </a:lnTo>
                  <a:lnTo>
                    <a:pt x="405" y="326"/>
                  </a:lnTo>
                  <a:lnTo>
                    <a:pt x="415" y="339"/>
                  </a:lnTo>
                  <a:lnTo>
                    <a:pt x="423" y="352"/>
                  </a:lnTo>
                  <a:lnTo>
                    <a:pt x="431" y="366"/>
                  </a:lnTo>
                  <a:lnTo>
                    <a:pt x="440" y="380"/>
                  </a:lnTo>
                  <a:lnTo>
                    <a:pt x="449" y="395"/>
                  </a:lnTo>
                  <a:lnTo>
                    <a:pt x="456" y="408"/>
                  </a:lnTo>
                  <a:lnTo>
                    <a:pt x="464" y="424"/>
                  </a:lnTo>
                  <a:lnTo>
                    <a:pt x="472" y="438"/>
                  </a:lnTo>
                  <a:lnTo>
                    <a:pt x="480" y="454"/>
                  </a:lnTo>
                  <a:lnTo>
                    <a:pt x="486" y="468"/>
                  </a:lnTo>
                  <a:lnTo>
                    <a:pt x="494" y="484"/>
                  </a:lnTo>
                  <a:lnTo>
                    <a:pt x="500" y="499"/>
                  </a:lnTo>
                  <a:lnTo>
                    <a:pt x="507" y="515"/>
                  </a:lnTo>
                  <a:lnTo>
                    <a:pt x="513" y="530"/>
                  </a:lnTo>
                  <a:lnTo>
                    <a:pt x="518" y="546"/>
                  </a:lnTo>
                  <a:lnTo>
                    <a:pt x="524" y="562"/>
                  </a:lnTo>
                  <a:lnTo>
                    <a:pt x="529" y="578"/>
                  </a:lnTo>
                  <a:lnTo>
                    <a:pt x="535" y="594"/>
                  </a:lnTo>
                  <a:lnTo>
                    <a:pt x="539" y="610"/>
                  </a:lnTo>
                  <a:lnTo>
                    <a:pt x="543" y="626"/>
                  </a:lnTo>
                  <a:lnTo>
                    <a:pt x="547" y="643"/>
                  </a:lnTo>
                  <a:lnTo>
                    <a:pt x="551" y="658"/>
                  </a:lnTo>
                  <a:lnTo>
                    <a:pt x="554" y="676"/>
                  </a:lnTo>
                  <a:lnTo>
                    <a:pt x="557" y="693"/>
                  </a:lnTo>
                  <a:lnTo>
                    <a:pt x="561" y="711"/>
                  </a:lnTo>
                  <a:lnTo>
                    <a:pt x="563" y="726"/>
                  </a:lnTo>
                  <a:lnTo>
                    <a:pt x="565" y="744"/>
                  </a:lnTo>
                  <a:lnTo>
                    <a:pt x="567" y="761"/>
                  </a:lnTo>
                  <a:lnTo>
                    <a:pt x="568" y="779"/>
                  </a:lnTo>
                  <a:lnTo>
                    <a:pt x="569" y="795"/>
                  </a:lnTo>
                  <a:lnTo>
                    <a:pt x="571" y="813"/>
                  </a:lnTo>
                  <a:lnTo>
                    <a:pt x="572" y="831"/>
                  </a:lnTo>
                  <a:lnTo>
                    <a:pt x="572" y="849"/>
                  </a:lnTo>
                  <a:lnTo>
                    <a:pt x="572" y="867"/>
                  </a:lnTo>
                  <a:lnTo>
                    <a:pt x="571" y="883"/>
                  </a:lnTo>
                  <a:lnTo>
                    <a:pt x="569" y="900"/>
                  </a:lnTo>
                  <a:lnTo>
                    <a:pt x="568" y="918"/>
                  </a:lnTo>
                  <a:lnTo>
                    <a:pt x="567" y="935"/>
                  </a:lnTo>
                  <a:lnTo>
                    <a:pt x="565" y="952"/>
                  </a:lnTo>
                  <a:lnTo>
                    <a:pt x="564" y="969"/>
                  </a:lnTo>
                  <a:lnTo>
                    <a:pt x="562" y="986"/>
                  </a:lnTo>
                  <a:lnTo>
                    <a:pt x="558" y="1002"/>
                  </a:lnTo>
                  <a:lnTo>
                    <a:pt x="556" y="1019"/>
                  </a:lnTo>
                  <a:lnTo>
                    <a:pt x="553" y="1036"/>
                  </a:lnTo>
                  <a:lnTo>
                    <a:pt x="549" y="1051"/>
                  </a:lnTo>
                  <a:lnTo>
                    <a:pt x="545" y="1068"/>
                  </a:lnTo>
                  <a:lnTo>
                    <a:pt x="541" y="1084"/>
                  </a:lnTo>
                  <a:lnTo>
                    <a:pt x="537" y="1100"/>
                  </a:lnTo>
                  <a:lnTo>
                    <a:pt x="533" y="1117"/>
                  </a:lnTo>
                  <a:lnTo>
                    <a:pt x="528" y="1133"/>
                  </a:lnTo>
                  <a:lnTo>
                    <a:pt x="523" y="1148"/>
                  </a:lnTo>
                  <a:lnTo>
                    <a:pt x="517" y="1164"/>
                  </a:lnTo>
                  <a:lnTo>
                    <a:pt x="513" y="1179"/>
                  </a:lnTo>
                  <a:lnTo>
                    <a:pt x="506" y="1195"/>
                  </a:lnTo>
                  <a:lnTo>
                    <a:pt x="499" y="1209"/>
                  </a:lnTo>
                  <a:lnTo>
                    <a:pt x="493" y="1225"/>
                  </a:lnTo>
                  <a:lnTo>
                    <a:pt x="487" y="1241"/>
                  </a:lnTo>
                  <a:lnTo>
                    <a:pt x="480" y="1254"/>
                  </a:lnTo>
                  <a:lnTo>
                    <a:pt x="473" y="1268"/>
                  </a:lnTo>
                  <a:lnTo>
                    <a:pt x="466" y="1284"/>
                  </a:lnTo>
                  <a:lnTo>
                    <a:pt x="458" y="1298"/>
                  </a:lnTo>
                  <a:lnTo>
                    <a:pt x="450" y="1312"/>
                  </a:lnTo>
                  <a:lnTo>
                    <a:pt x="443" y="1326"/>
                  </a:lnTo>
                  <a:lnTo>
                    <a:pt x="434" y="1340"/>
                  </a:lnTo>
                  <a:lnTo>
                    <a:pt x="426" y="1354"/>
                  </a:lnTo>
                  <a:lnTo>
                    <a:pt x="417" y="1368"/>
                  </a:lnTo>
                  <a:lnTo>
                    <a:pt x="408" y="1381"/>
                  </a:lnTo>
                  <a:lnTo>
                    <a:pt x="398" y="1394"/>
                  </a:lnTo>
                  <a:lnTo>
                    <a:pt x="389" y="1408"/>
                  </a:lnTo>
                  <a:lnTo>
                    <a:pt x="379" y="1420"/>
                  </a:lnTo>
                  <a:lnTo>
                    <a:pt x="369" y="1433"/>
                  </a:lnTo>
                  <a:lnTo>
                    <a:pt x="360" y="1445"/>
                  </a:lnTo>
                  <a:lnTo>
                    <a:pt x="350" y="1459"/>
                  </a:lnTo>
                  <a:lnTo>
                    <a:pt x="339" y="1470"/>
                  </a:lnTo>
                  <a:lnTo>
                    <a:pt x="328" y="1481"/>
                  </a:lnTo>
                  <a:lnTo>
                    <a:pt x="317" y="1493"/>
                  </a:lnTo>
                  <a:lnTo>
                    <a:pt x="306" y="1506"/>
                  </a:lnTo>
                  <a:lnTo>
                    <a:pt x="293" y="1517"/>
                  </a:lnTo>
                  <a:lnTo>
                    <a:pt x="282" y="1528"/>
                  </a:lnTo>
                  <a:lnTo>
                    <a:pt x="271" y="1539"/>
                  </a:lnTo>
                  <a:lnTo>
                    <a:pt x="260" y="1551"/>
                  </a:lnTo>
                  <a:lnTo>
                    <a:pt x="248" y="1560"/>
                  </a:lnTo>
                  <a:lnTo>
                    <a:pt x="234" y="1571"/>
                  </a:lnTo>
                  <a:lnTo>
                    <a:pt x="222" y="1581"/>
                  </a:lnTo>
                  <a:lnTo>
                    <a:pt x="210" y="1591"/>
                  </a:lnTo>
                  <a:lnTo>
                    <a:pt x="197" y="1600"/>
                  </a:lnTo>
                  <a:lnTo>
                    <a:pt x="184" y="1610"/>
                  </a:lnTo>
                  <a:lnTo>
                    <a:pt x="171" y="1620"/>
                  </a:lnTo>
                  <a:lnTo>
                    <a:pt x="158" y="1629"/>
                  </a:lnTo>
                  <a:lnTo>
                    <a:pt x="144" y="1638"/>
                  </a:lnTo>
                  <a:lnTo>
                    <a:pt x="130" y="1647"/>
                  </a:lnTo>
                  <a:lnTo>
                    <a:pt x="116" y="1655"/>
                  </a:lnTo>
                  <a:lnTo>
                    <a:pt x="103" y="1664"/>
                  </a:lnTo>
                  <a:lnTo>
                    <a:pt x="89" y="1671"/>
                  </a:lnTo>
                  <a:lnTo>
                    <a:pt x="74" y="1679"/>
                  </a:lnTo>
                  <a:lnTo>
                    <a:pt x="60" y="1687"/>
                  </a:lnTo>
                  <a:lnTo>
                    <a:pt x="46" y="1695"/>
                  </a:lnTo>
                  <a:close/>
                </a:path>
              </a:pathLst>
            </a:custGeom>
            <a:solidFill>
              <a:srgbClr val="1229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69" name="Freeform 26"/>
            <p:cNvSpPr>
              <a:spLocks/>
            </p:cNvSpPr>
            <p:nvPr/>
          </p:nvSpPr>
          <p:spPr bwMode="auto">
            <a:xfrm>
              <a:off x="1209" y="1964"/>
              <a:ext cx="413" cy="316"/>
            </a:xfrm>
            <a:custGeom>
              <a:avLst/>
              <a:gdLst>
                <a:gd name="T0" fmla="*/ 18 w 827"/>
                <a:gd name="T1" fmla="*/ 0 h 632"/>
                <a:gd name="T2" fmla="*/ 553 w 827"/>
                <a:gd name="T3" fmla="*/ 33 h 632"/>
                <a:gd name="T4" fmla="*/ 658 w 827"/>
                <a:gd name="T5" fmla="*/ 50 h 632"/>
                <a:gd name="T6" fmla="*/ 691 w 827"/>
                <a:gd name="T7" fmla="*/ 162 h 632"/>
                <a:gd name="T8" fmla="*/ 799 w 827"/>
                <a:gd name="T9" fmla="*/ 221 h 632"/>
                <a:gd name="T10" fmla="*/ 827 w 827"/>
                <a:gd name="T11" fmla="*/ 579 h 632"/>
                <a:gd name="T12" fmla="*/ 519 w 827"/>
                <a:gd name="T13" fmla="*/ 632 h 632"/>
                <a:gd name="T14" fmla="*/ 0 w 827"/>
                <a:gd name="T15" fmla="*/ 529 h 632"/>
                <a:gd name="T16" fmla="*/ 18 w 827"/>
                <a:gd name="T17" fmla="*/ 0 h 632"/>
                <a:gd name="T18" fmla="*/ 18 w 827"/>
                <a:gd name="T19" fmla="*/ 0 h 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7"/>
                <a:gd name="T31" fmla="*/ 0 h 632"/>
                <a:gd name="T32" fmla="*/ 827 w 827"/>
                <a:gd name="T33" fmla="*/ 632 h 6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7" h="632">
                  <a:moveTo>
                    <a:pt x="18" y="0"/>
                  </a:moveTo>
                  <a:lnTo>
                    <a:pt x="553" y="33"/>
                  </a:lnTo>
                  <a:lnTo>
                    <a:pt x="658" y="50"/>
                  </a:lnTo>
                  <a:lnTo>
                    <a:pt x="691" y="162"/>
                  </a:lnTo>
                  <a:lnTo>
                    <a:pt x="799" y="221"/>
                  </a:lnTo>
                  <a:lnTo>
                    <a:pt x="827" y="579"/>
                  </a:lnTo>
                  <a:lnTo>
                    <a:pt x="519" y="632"/>
                  </a:lnTo>
                  <a:lnTo>
                    <a:pt x="0" y="529"/>
                  </a:lnTo>
                  <a:lnTo>
                    <a:pt x="18" y="0"/>
                  </a:lnTo>
                  <a:close/>
                </a:path>
              </a:pathLst>
            </a:custGeom>
            <a:solidFill>
              <a:srgbClr val="B0C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0" name="Freeform 27"/>
            <p:cNvSpPr>
              <a:spLocks/>
            </p:cNvSpPr>
            <p:nvPr/>
          </p:nvSpPr>
          <p:spPr bwMode="auto">
            <a:xfrm>
              <a:off x="1346" y="2005"/>
              <a:ext cx="132" cy="199"/>
            </a:xfrm>
            <a:custGeom>
              <a:avLst/>
              <a:gdLst>
                <a:gd name="T0" fmla="*/ 264 w 264"/>
                <a:gd name="T1" fmla="*/ 15 h 399"/>
                <a:gd name="T2" fmla="*/ 243 w 264"/>
                <a:gd name="T3" fmla="*/ 399 h 399"/>
                <a:gd name="T4" fmla="*/ 0 w 264"/>
                <a:gd name="T5" fmla="*/ 352 h 399"/>
                <a:gd name="T6" fmla="*/ 122 w 264"/>
                <a:gd name="T7" fmla="*/ 0 h 399"/>
                <a:gd name="T8" fmla="*/ 264 w 264"/>
                <a:gd name="T9" fmla="*/ 15 h 399"/>
                <a:gd name="T10" fmla="*/ 264 w 264"/>
                <a:gd name="T11" fmla="*/ 15 h 399"/>
                <a:gd name="T12" fmla="*/ 0 60000 65536"/>
                <a:gd name="T13" fmla="*/ 0 60000 65536"/>
                <a:gd name="T14" fmla="*/ 0 60000 65536"/>
                <a:gd name="T15" fmla="*/ 0 60000 65536"/>
                <a:gd name="T16" fmla="*/ 0 60000 65536"/>
                <a:gd name="T17" fmla="*/ 0 60000 65536"/>
                <a:gd name="T18" fmla="*/ 0 w 264"/>
                <a:gd name="T19" fmla="*/ 0 h 399"/>
                <a:gd name="T20" fmla="*/ 264 w 264"/>
                <a:gd name="T21" fmla="*/ 399 h 399"/>
              </a:gdLst>
              <a:ahLst/>
              <a:cxnLst>
                <a:cxn ang="T12">
                  <a:pos x="T0" y="T1"/>
                </a:cxn>
                <a:cxn ang="T13">
                  <a:pos x="T2" y="T3"/>
                </a:cxn>
                <a:cxn ang="T14">
                  <a:pos x="T4" y="T5"/>
                </a:cxn>
                <a:cxn ang="T15">
                  <a:pos x="T6" y="T7"/>
                </a:cxn>
                <a:cxn ang="T16">
                  <a:pos x="T8" y="T9"/>
                </a:cxn>
                <a:cxn ang="T17">
                  <a:pos x="T10" y="T11"/>
                </a:cxn>
              </a:cxnLst>
              <a:rect l="T18" t="T19" r="T20" b="T21"/>
              <a:pathLst>
                <a:path w="264" h="399">
                  <a:moveTo>
                    <a:pt x="264" y="15"/>
                  </a:moveTo>
                  <a:lnTo>
                    <a:pt x="243" y="399"/>
                  </a:lnTo>
                  <a:lnTo>
                    <a:pt x="0" y="352"/>
                  </a:lnTo>
                  <a:lnTo>
                    <a:pt x="122" y="0"/>
                  </a:lnTo>
                  <a:lnTo>
                    <a:pt x="264" y="15"/>
                  </a:lnTo>
                  <a:close/>
                </a:path>
              </a:pathLst>
            </a:custGeom>
            <a:solidFill>
              <a:srgbClr val="4057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1" name="Freeform 28"/>
            <p:cNvSpPr>
              <a:spLocks/>
            </p:cNvSpPr>
            <p:nvPr/>
          </p:nvSpPr>
          <p:spPr bwMode="auto">
            <a:xfrm>
              <a:off x="1012" y="1768"/>
              <a:ext cx="430" cy="434"/>
            </a:xfrm>
            <a:custGeom>
              <a:avLst/>
              <a:gdLst>
                <a:gd name="T0" fmla="*/ 479 w 860"/>
                <a:gd name="T1" fmla="*/ 865 h 868"/>
                <a:gd name="T2" fmla="*/ 532 w 860"/>
                <a:gd name="T3" fmla="*/ 856 h 868"/>
                <a:gd name="T4" fmla="*/ 582 w 860"/>
                <a:gd name="T5" fmla="*/ 840 h 868"/>
                <a:gd name="T6" fmla="*/ 629 w 860"/>
                <a:gd name="T7" fmla="*/ 820 h 868"/>
                <a:gd name="T8" fmla="*/ 674 w 860"/>
                <a:gd name="T9" fmla="*/ 794 h 868"/>
                <a:gd name="T10" fmla="*/ 714 w 860"/>
                <a:gd name="T11" fmla="*/ 762 h 868"/>
                <a:gd name="T12" fmla="*/ 750 w 860"/>
                <a:gd name="T13" fmla="*/ 727 h 868"/>
                <a:gd name="T14" fmla="*/ 781 w 860"/>
                <a:gd name="T15" fmla="*/ 686 h 868"/>
                <a:gd name="T16" fmla="*/ 809 w 860"/>
                <a:gd name="T17" fmla="*/ 642 h 868"/>
                <a:gd name="T18" fmla="*/ 830 w 860"/>
                <a:gd name="T19" fmla="*/ 594 h 868"/>
                <a:gd name="T20" fmla="*/ 846 w 860"/>
                <a:gd name="T21" fmla="*/ 544 h 868"/>
                <a:gd name="T22" fmla="*/ 856 w 860"/>
                <a:gd name="T23" fmla="*/ 491 h 868"/>
                <a:gd name="T24" fmla="*/ 860 w 860"/>
                <a:gd name="T25" fmla="*/ 436 h 868"/>
                <a:gd name="T26" fmla="*/ 856 w 860"/>
                <a:gd name="T27" fmla="*/ 381 h 868"/>
                <a:gd name="T28" fmla="*/ 846 w 860"/>
                <a:gd name="T29" fmla="*/ 327 h 868"/>
                <a:gd name="T30" fmla="*/ 830 w 860"/>
                <a:gd name="T31" fmla="*/ 277 h 868"/>
                <a:gd name="T32" fmla="*/ 809 w 860"/>
                <a:gd name="T33" fmla="*/ 229 h 868"/>
                <a:gd name="T34" fmla="*/ 781 w 860"/>
                <a:gd name="T35" fmla="*/ 184 h 868"/>
                <a:gd name="T36" fmla="*/ 750 w 860"/>
                <a:gd name="T37" fmla="*/ 144 h 868"/>
                <a:gd name="T38" fmla="*/ 714 w 860"/>
                <a:gd name="T39" fmla="*/ 107 h 868"/>
                <a:gd name="T40" fmla="*/ 674 w 860"/>
                <a:gd name="T41" fmla="*/ 75 h 868"/>
                <a:gd name="T42" fmla="*/ 629 w 860"/>
                <a:gd name="T43" fmla="*/ 47 h 868"/>
                <a:gd name="T44" fmla="*/ 582 w 860"/>
                <a:gd name="T45" fmla="*/ 26 h 868"/>
                <a:gd name="T46" fmla="*/ 532 w 860"/>
                <a:gd name="T47" fmla="*/ 11 h 868"/>
                <a:gd name="T48" fmla="*/ 479 w 860"/>
                <a:gd name="T49" fmla="*/ 2 h 868"/>
                <a:gd name="T50" fmla="*/ 423 w 860"/>
                <a:gd name="T51" fmla="*/ 0 h 868"/>
                <a:gd name="T52" fmla="*/ 368 w 860"/>
                <a:gd name="T53" fmla="*/ 5 h 868"/>
                <a:gd name="T54" fmla="*/ 315 w 860"/>
                <a:gd name="T55" fmla="*/ 16 h 868"/>
                <a:gd name="T56" fmla="*/ 265 w 860"/>
                <a:gd name="T57" fmla="*/ 35 h 868"/>
                <a:gd name="T58" fmla="*/ 217 w 860"/>
                <a:gd name="T59" fmla="*/ 57 h 868"/>
                <a:gd name="T60" fmla="*/ 173 w 860"/>
                <a:gd name="T61" fmla="*/ 86 h 868"/>
                <a:gd name="T62" fmla="*/ 135 w 860"/>
                <a:gd name="T63" fmla="*/ 120 h 868"/>
                <a:gd name="T64" fmla="*/ 99 w 860"/>
                <a:gd name="T65" fmla="*/ 158 h 868"/>
                <a:gd name="T66" fmla="*/ 68 w 860"/>
                <a:gd name="T67" fmla="*/ 199 h 868"/>
                <a:gd name="T68" fmla="*/ 42 w 860"/>
                <a:gd name="T69" fmla="*/ 245 h 868"/>
                <a:gd name="T70" fmla="*/ 22 w 860"/>
                <a:gd name="T71" fmla="*/ 294 h 868"/>
                <a:gd name="T72" fmla="*/ 9 w 860"/>
                <a:gd name="T73" fmla="*/ 346 h 868"/>
                <a:gd name="T74" fmla="*/ 1 w 860"/>
                <a:gd name="T75" fmla="*/ 400 h 868"/>
                <a:gd name="T76" fmla="*/ 0 w 860"/>
                <a:gd name="T77" fmla="*/ 456 h 868"/>
                <a:gd name="T78" fmla="*/ 7 w 860"/>
                <a:gd name="T79" fmla="*/ 510 h 868"/>
                <a:gd name="T80" fmla="*/ 19 w 860"/>
                <a:gd name="T81" fmla="*/ 562 h 868"/>
                <a:gd name="T82" fmla="*/ 39 w 860"/>
                <a:gd name="T83" fmla="*/ 611 h 868"/>
                <a:gd name="T84" fmla="*/ 62 w 860"/>
                <a:gd name="T85" fmla="*/ 657 h 868"/>
                <a:gd name="T86" fmla="*/ 92 w 860"/>
                <a:gd name="T87" fmla="*/ 700 h 868"/>
                <a:gd name="T88" fmla="*/ 128 w 860"/>
                <a:gd name="T89" fmla="*/ 740 h 868"/>
                <a:gd name="T90" fmla="*/ 166 w 860"/>
                <a:gd name="T91" fmla="*/ 774 h 868"/>
                <a:gd name="T92" fmla="*/ 209 w 860"/>
                <a:gd name="T93" fmla="*/ 804 h 868"/>
                <a:gd name="T94" fmla="*/ 255 w 860"/>
                <a:gd name="T95" fmla="*/ 828 h 868"/>
                <a:gd name="T96" fmla="*/ 305 w 860"/>
                <a:gd name="T97" fmla="*/ 847 h 868"/>
                <a:gd name="T98" fmla="*/ 357 w 860"/>
                <a:gd name="T99" fmla="*/ 860 h 868"/>
                <a:gd name="T100" fmla="*/ 412 w 860"/>
                <a:gd name="T101" fmla="*/ 866 h 8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0"/>
                <a:gd name="T154" fmla="*/ 0 h 868"/>
                <a:gd name="T155" fmla="*/ 860 w 860"/>
                <a:gd name="T156" fmla="*/ 868 h 8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0" h="868">
                  <a:moveTo>
                    <a:pt x="435" y="868"/>
                  </a:moveTo>
                  <a:lnTo>
                    <a:pt x="445" y="867"/>
                  </a:lnTo>
                  <a:lnTo>
                    <a:pt x="456" y="866"/>
                  </a:lnTo>
                  <a:lnTo>
                    <a:pt x="467" y="866"/>
                  </a:lnTo>
                  <a:lnTo>
                    <a:pt x="479" y="865"/>
                  </a:lnTo>
                  <a:lnTo>
                    <a:pt x="489" y="863"/>
                  </a:lnTo>
                  <a:lnTo>
                    <a:pt x="500" y="862"/>
                  </a:lnTo>
                  <a:lnTo>
                    <a:pt x="511" y="860"/>
                  </a:lnTo>
                  <a:lnTo>
                    <a:pt x="522" y="858"/>
                  </a:lnTo>
                  <a:lnTo>
                    <a:pt x="532" y="856"/>
                  </a:lnTo>
                  <a:lnTo>
                    <a:pt x="542" y="854"/>
                  </a:lnTo>
                  <a:lnTo>
                    <a:pt x="552" y="850"/>
                  </a:lnTo>
                  <a:lnTo>
                    <a:pt x="562" y="847"/>
                  </a:lnTo>
                  <a:lnTo>
                    <a:pt x="572" y="844"/>
                  </a:lnTo>
                  <a:lnTo>
                    <a:pt x="582" y="840"/>
                  </a:lnTo>
                  <a:lnTo>
                    <a:pt x="592" y="837"/>
                  </a:lnTo>
                  <a:lnTo>
                    <a:pt x="602" y="834"/>
                  </a:lnTo>
                  <a:lnTo>
                    <a:pt x="611" y="829"/>
                  </a:lnTo>
                  <a:lnTo>
                    <a:pt x="620" y="825"/>
                  </a:lnTo>
                  <a:lnTo>
                    <a:pt x="629" y="820"/>
                  </a:lnTo>
                  <a:lnTo>
                    <a:pt x="639" y="815"/>
                  </a:lnTo>
                  <a:lnTo>
                    <a:pt x="647" y="810"/>
                  </a:lnTo>
                  <a:lnTo>
                    <a:pt x="657" y="805"/>
                  </a:lnTo>
                  <a:lnTo>
                    <a:pt x="664" y="799"/>
                  </a:lnTo>
                  <a:lnTo>
                    <a:pt x="674" y="794"/>
                  </a:lnTo>
                  <a:lnTo>
                    <a:pt x="682" y="788"/>
                  </a:lnTo>
                  <a:lnTo>
                    <a:pt x="690" y="781"/>
                  </a:lnTo>
                  <a:lnTo>
                    <a:pt x="698" y="775"/>
                  </a:lnTo>
                  <a:lnTo>
                    <a:pt x="707" y="769"/>
                  </a:lnTo>
                  <a:lnTo>
                    <a:pt x="714" y="762"/>
                  </a:lnTo>
                  <a:lnTo>
                    <a:pt x="722" y="756"/>
                  </a:lnTo>
                  <a:lnTo>
                    <a:pt x="729" y="749"/>
                  </a:lnTo>
                  <a:lnTo>
                    <a:pt x="737" y="742"/>
                  </a:lnTo>
                  <a:lnTo>
                    <a:pt x="743" y="735"/>
                  </a:lnTo>
                  <a:lnTo>
                    <a:pt x="750" y="727"/>
                  </a:lnTo>
                  <a:lnTo>
                    <a:pt x="757" y="718"/>
                  </a:lnTo>
                  <a:lnTo>
                    <a:pt x="763" y="710"/>
                  </a:lnTo>
                  <a:lnTo>
                    <a:pt x="770" y="702"/>
                  </a:lnTo>
                  <a:lnTo>
                    <a:pt x="776" y="695"/>
                  </a:lnTo>
                  <a:lnTo>
                    <a:pt x="781" y="686"/>
                  </a:lnTo>
                  <a:lnTo>
                    <a:pt x="788" y="678"/>
                  </a:lnTo>
                  <a:lnTo>
                    <a:pt x="794" y="669"/>
                  </a:lnTo>
                  <a:lnTo>
                    <a:pt x="799" y="660"/>
                  </a:lnTo>
                  <a:lnTo>
                    <a:pt x="804" y="651"/>
                  </a:lnTo>
                  <a:lnTo>
                    <a:pt x="809" y="642"/>
                  </a:lnTo>
                  <a:lnTo>
                    <a:pt x="814" y="632"/>
                  </a:lnTo>
                  <a:lnTo>
                    <a:pt x="818" y="623"/>
                  </a:lnTo>
                  <a:lnTo>
                    <a:pt x="822" y="613"/>
                  </a:lnTo>
                  <a:lnTo>
                    <a:pt x="827" y="604"/>
                  </a:lnTo>
                  <a:lnTo>
                    <a:pt x="830" y="594"/>
                  </a:lnTo>
                  <a:lnTo>
                    <a:pt x="835" y="584"/>
                  </a:lnTo>
                  <a:lnTo>
                    <a:pt x="838" y="575"/>
                  </a:lnTo>
                  <a:lnTo>
                    <a:pt x="841" y="565"/>
                  </a:lnTo>
                  <a:lnTo>
                    <a:pt x="844" y="554"/>
                  </a:lnTo>
                  <a:lnTo>
                    <a:pt x="846" y="544"/>
                  </a:lnTo>
                  <a:lnTo>
                    <a:pt x="849" y="533"/>
                  </a:lnTo>
                  <a:lnTo>
                    <a:pt x="851" y="523"/>
                  </a:lnTo>
                  <a:lnTo>
                    <a:pt x="853" y="512"/>
                  </a:lnTo>
                  <a:lnTo>
                    <a:pt x="855" y="502"/>
                  </a:lnTo>
                  <a:lnTo>
                    <a:pt x="856" y="491"/>
                  </a:lnTo>
                  <a:lnTo>
                    <a:pt x="858" y="480"/>
                  </a:lnTo>
                  <a:lnTo>
                    <a:pt x="858" y="469"/>
                  </a:lnTo>
                  <a:lnTo>
                    <a:pt x="859" y="459"/>
                  </a:lnTo>
                  <a:lnTo>
                    <a:pt x="860" y="447"/>
                  </a:lnTo>
                  <a:lnTo>
                    <a:pt x="860" y="436"/>
                  </a:lnTo>
                  <a:lnTo>
                    <a:pt x="860" y="425"/>
                  </a:lnTo>
                  <a:lnTo>
                    <a:pt x="859" y="414"/>
                  </a:lnTo>
                  <a:lnTo>
                    <a:pt x="858" y="403"/>
                  </a:lnTo>
                  <a:lnTo>
                    <a:pt x="858" y="392"/>
                  </a:lnTo>
                  <a:lnTo>
                    <a:pt x="856" y="381"/>
                  </a:lnTo>
                  <a:lnTo>
                    <a:pt x="855" y="371"/>
                  </a:lnTo>
                  <a:lnTo>
                    <a:pt x="853" y="360"/>
                  </a:lnTo>
                  <a:lnTo>
                    <a:pt x="851" y="350"/>
                  </a:lnTo>
                  <a:lnTo>
                    <a:pt x="849" y="338"/>
                  </a:lnTo>
                  <a:lnTo>
                    <a:pt x="846" y="327"/>
                  </a:lnTo>
                  <a:lnTo>
                    <a:pt x="844" y="317"/>
                  </a:lnTo>
                  <a:lnTo>
                    <a:pt x="841" y="307"/>
                  </a:lnTo>
                  <a:lnTo>
                    <a:pt x="838" y="297"/>
                  </a:lnTo>
                  <a:lnTo>
                    <a:pt x="835" y="287"/>
                  </a:lnTo>
                  <a:lnTo>
                    <a:pt x="830" y="277"/>
                  </a:lnTo>
                  <a:lnTo>
                    <a:pt x="827" y="267"/>
                  </a:lnTo>
                  <a:lnTo>
                    <a:pt x="822" y="258"/>
                  </a:lnTo>
                  <a:lnTo>
                    <a:pt x="818" y="248"/>
                  </a:lnTo>
                  <a:lnTo>
                    <a:pt x="814" y="238"/>
                  </a:lnTo>
                  <a:lnTo>
                    <a:pt x="809" y="229"/>
                  </a:lnTo>
                  <a:lnTo>
                    <a:pt x="804" y="219"/>
                  </a:lnTo>
                  <a:lnTo>
                    <a:pt x="799" y="210"/>
                  </a:lnTo>
                  <a:lnTo>
                    <a:pt x="794" y="202"/>
                  </a:lnTo>
                  <a:lnTo>
                    <a:pt x="788" y="194"/>
                  </a:lnTo>
                  <a:lnTo>
                    <a:pt x="781" y="184"/>
                  </a:lnTo>
                  <a:lnTo>
                    <a:pt x="776" y="176"/>
                  </a:lnTo>
                  <a:lnTo>
                    <a:pt x="770" y="168"/>
                  </a:lnTo>
                  <a:lnTo>
                    <a:pt x="763" y="160"/>
                  </a:lnTo>
                  <a:lnTo>
                    <a:pt x="757" y="151"/>
                  </a:lnTo>
                  <a:lnTo>
                    <a:pt x="750" y="144"/>
                  </a:lnTo>
                  <a:lnTo>
                    <a:pt x="743" y="136"/>
                  </a:lnTo>
                  <a:lnTo>
                    <a:pt x="737" y="129"/>
                  </a:lnTo>
                  <a:lnTo>
                    <a:pt x="729" y="121"/>
                  </a:lnTo>
                  <a:lnTo>
                    <a:pt x="722" y="114"/>
                  </a:lnTo>
                  <a:lnTo>
                    <a:pt x="714" y="107"/>
                  </a:lnTo>
                  <a:lnTo>
                    <a:pt x="707" y="100"/>
                  </a:lnTo>
                  <a:lnTo>
                    <a:pt x="698" y="94"/>
                  </a:lnTo>
                  <a:lnTo>
                    <a:pt x="690" y="87"/>
                  </a:lnTo>
                  <a:lnTo>
                    <a:pt x="682" y="81"/>
                  </a:lnTo>
                  <a:lnTo>
                    <a:pt x="674" y="75"/>
                  </a:lnTo>
                  <a:lnTo>
                    <a:pt x="664" y="69"/>
                  </a:lnTo>
                  <a:lnTo>
                    <a:pt x="657" y="63"/>
                  </a:lnTo>
                  <a:lnTo>
                    <a:pt x="647" y="58"/>
                  </a:lnTo>
                  <a:lnTo>
                    <a:pt x="639" y="52"/>
                  </a:lnTo>
                  <a:lnTo>
                    <a:pt x="629" y="47"/>
                  </a:lnTo>
                  <a:lnTo>
                    <a:pt x="620" y="42"/>
                  </a:lnTo>
                  <a:lnTo>
                    <a:pt x="611" y="39"/>
                  </a:lnTo>
                  <a:lnTo>
                    <a:pt x="602" y="35"/>
                  </a:lnTo>
                  <a:lnTo>
                    <a:pt x="592" y="30"/>
                  </a:lnTo>
                  <a:lnTo>
                    <a:pt x="582" y="26"/>
                  </a:lnTo>
                  <a:lnTo>
                    <a:pt x="572" y="23"/>
                  </a:lnTo>
                  <a:lnTo>
                    <a:pt x="562" y="20"/>
                  </a:lnTo>
                  <a:lnTo>
                    <a:pt x="552" y="17"/>
                  </a:lnTo>
                  <a:lnTo>
                    <a:pt x="542" y="13"/>
                  </a:lnTo>
                  <a:lnTo>
                    <a:pt x="532" y="11"/>
                  </a:lnTo>
                  <a:lnTo>
                    <a:pt x="522" y="9"/>
                  </a:lnTo>
                  <a:lnTo>
                    <a:pt x="511" y="7"/>
                  </a:lnTo>
                  <a:lnTo>
                    <a:pt x="500" y="5"/>
                  </a:lnTo>
                  <a:lnTo>
                    <a:pt x="489" y="3"/>
                  </a:lnTo>
                  <a:lnTo>
                    <a:pt x="479" y="2"/>
                  </a:lnTo>
                  <a:lnTo>
                    <a:pt x="467" y="1"/>
                  </a:lnTo>
                  <a:lnTo>
                    <a:pt x="456" y="0"/>
                  </a:lnTo>
                  <a:lnTo>
                    <a:pt x="445" y="0"/>
                  </a:lnTo>
                  <a:lnTo>
                    <a:pt x="435" y="0"/>
                  </a:lnTo>
                  <a:lnTo>
                    <a:pt x="423" y="0"/>
                  </a:lnTo>
                  <a:lnTo>
                    <a:pt x="412" y="0"/>
                  </a:lnTo>
                  <a:lnTo>
                    <a:pt x="401" y="1"/>
                  </a:lnTo>
                  <a:lnTo>
                    <a:pt x="391" y="2"/>
                  </a:lnTo>
                  <a:lnTo>
                    <a:pt x="379" y="3"/>
                  </a:lnTo>
                  <a:lnTo>
                    <a:pt x="368" y="5"/>
                  </a:lnTo>
                  <a:lnTo>
                    <a:pt x="357" y="7"/>
                  </a:lnTo>
                  <a:lnTo>
                    <a:pt x="347" y="9"/>
                  </a:lnTo>
                  <a:lnTo>
                    <a:pt x="336" y="11"/>
                  </a:lnTo>
                  <a:lnTo>
                    <a:pt x="325" y="13"/>
                  </a:lnTo>
                  <a:lnTo>
                    <a:pt x="315" y="16"/>
                  </a:lnTo>
                  <a:lnTo>
                    <a:pt x="305" y="19"/>
                  </a:lnTo>
                  <a:lnTo>
                    <a:pt x="295" y="22"/>
                  </a:lnTo>
                  <a:lnTo>
                    <a:pt x="285" y="26"/>
                  </a:lnTo>
                  <a:lnTo>
                    <a:pt x="275" y="29"/>
                  </a:lnTo>
                  <a:lnTo>
                    <a:pt x="265" y="35"/>
                  </a:lnTo>
                  <a:lnTo>
                    <a:pt x="255" y="38"/>
                  </a:lnTo>
                  <a:lnTo>
                    <a:pt x="246" y="42"/>
                  </a:lnTo>
                  <a:lnTo>
                    <a:pt x="236" y="47"/>
                  </a:lnTo>
                  <a:lnTo>
                    <a:pt x="227" y="52"/>
                  </a:lnTo>
                  <a:lnTo>
                    <a:pt x="217" y="57"/>
                  </a:lnTo>
                  <a:lnTo>
                    <a:pt x="209" y="61"/>
                  </a:lnTo>
                  <a:lnTo>
                    <a:pt x="199" y="68"/>
                  </a:lnTo>
                  <a:lnTo>
                    <a:pt x="191" y="74"/>
                  </a:lnTo>
                  <a:lnTo>
                    <a:pt x="182" y="79"/>
                  </a:lnTo>
                  <a:lnTo>
                    <a:pt x="173" y="86"/>
                  </a:lnTo>
                  <a:lnTo>
                    <a:pt x="166" y="92"/>
                  </a:lnTo>
                  <a:lnTo>
                    <a:pt x="158" y="99"/>
                  </a:lnTo>
                  <a:lnTo>
                    <a:pt x="150" y="105"/>
                  </a:lnTo>
                  <a:lnTo>
                    <a:pt x="142" y="112"/>
                  </a:lnTo>
                  <a:lnTo>
                    <a:pt x="135" y="120"/>
                  </a:lnTo>
                  <a:lnTo>
                    <a:pt x="128" y="128"/>
                  </a:lnTo>
                  <a:lnTo>
                    <a:pt x="120" y="134"/>
                  </a:lnTo>
                  <a:lnTo>
                    <a:pt x="112" y="143"/>
                  </a:lnTo>
                  <a:lnTo>
                    <a:pt x="106" y="150"/>
                  </a:lnTo>
                  <a:lnTo>
                    <a:pt x="99" y="158"/>
                  </a:lnTo>
                  <a:lnTo>
                    <a:pt x="92" y="166"/>
                  </a:lnTo>
                  <a:lnTo>
                    <a:pt x="86" y="174"/>
                  </a:lnTo>
                  <a:lnTo>
                    <a:pt x="80" y="183"/>
                  </a:lnTo>
                  <a:lnTo>
                    <a:pt x="74" y="191"/>
                  </a:lnTo>
                  <a:lnTo>
                    <a:pt x="68" y="199"/>
                  </a:lnTo>
                  <a:lnTo>
                    <a:pt x="62" y="208"/>
                  </a:lnTo>
                  <a:lnTo>
                    <a:pt x="57" y="217"/>
                  </a:lnTo>
                  <a:lnTo>
                    <a:pt x="52" y="227"/>
                  </a:lnTo>
                  <a:lnTo>
                    <a:pt x="47" y="236"/>
                  </a:lnTo>
                  <a:lnTo>
                    <a:pt x="42" y="245"/>
                  </a:lnTo>
                  <a:lnTo>
                    <a:pt x="39" y="255"/>
                  </a:lnTo>
                  <a:lnTo>
                    <a:pt x="34" y="265"/>
                  </a:lnTo>
                  <a:lnTo>
                    <a:pt x="30" y="274"/>
                  </a:lnTo>
                  <a:lnTo>
                    <a:pt x="25" y="284"/>
                  </a:lnTo>
                  <a:lnTo>
                    <a:pt x="22" y="294"/>
                  </a:lnTo>
                  <a:lnTo>
                    <a:pt x="19" y="305"/>
                  </a:lnTo>
                  <a:lnTo>
                    <a:pt x="17" y="315"/>
                  </a:lnTo>
                  <a:lnTo>
                    <a:pt x="13" y="325"/>
                  </a:lnTo>
                  <a:lnTo>
                    <a:pt x="11" y="335"/>
                  </a:lnTo>
                  <a:lnTo>
                    <a:pt x="9" y="346"/>
                  </a:lnTo>
                  <a:lnTo>
                    <a:pt x="7" y="356"/>
                  </a:lnTo>
                  <a:lnTo>
                    <a:pt x="4" y="367"/>
                  </a:lnTo>
                  <a:lnTo>
                    <a:pt x="3" y="378"/>
                  </a:lnTo>
                  <a:lnTo>
                    <a:pt x="2" y="390"/>
                  </a:lnTo>
                  <a:lnTo>
                    <a:pt x="1" y="400"/>
                  </a:lnTo>
                  <a:lnTo>
                    <a:pt x="0" y="411"/>
                  </a:lnTo>
                  <a:lnTo>
                    <a:pt x="0" y="422"/>
                  </a:lnTo>
                  <a:lnTo>
                    <a:pt x="0" y="434"/>
                  </a:lnTo>
                  <a:lnTo>
                    <a:pt x="0" y="445"/>
                  </a:lnTo>
                  <a:lnTo>
                    <a:pt x="0" y="456"/>
                  </a:lnTo>
                  <a:lnTo>
                    <a:pt x="1" y="466"/>
                  </a:lnTo>
                  <a:lnTo>
                    <a:pt x="2" y="478"/>
                  </a:lnTo>
                  <a:lnTo>
                    <a:pt x="3" y="489"/>
                  </a:lnTo>
                  <a:lnTo>
                    <a:pt x="4" y="499"/>
                  </a:lnTo>
                  <a:lnTo>
                    <a:pt x="7" y="510"/>
                  </a:lnTo>
                  <a:lnTo>
                    <a:pt x="9" y="521"/>
                  </a:lnTo>
                  <a:lnTo>
                    <a:pt x="11" y="530"/>
                  </a:lnTo>
                  <a:lnTo>
                    <a:pt x="13" y="541"/>
                  </a:lnTo>
                  <a:lnTo>
                    <a:pt x="17" y="551"/>
                  </a:lnTo>
                  <a:lnTo>
                    <a:pt x="19" y="562"/>
                  </a:lnTo>
                  <a:lnTo>
                    <a:pt x="22" y="572"/>
                  </a:lnTo>
                  <a:lnTo>
                    <a:pt x="25" y="582"/>
                  </a:lnTo>
                  <a:lnTo>
                    <a:pt x="30" y="591"/>
                  </a:lnTo>
                  <a:lnTo>
                    <a:pt x="34" y="602"/>
                  </a:lnTo>
                  <a:lnTo>
                    <a:pt x="39" y="611"/>
                  </a:lnTo>
                  <a:lnTo>
                    <a:pt x="42" y="620"/>
                  </a:lnTo>
                  <a:lnTo>
                    <a:pt x="47" y="630"/>
                  </a:lnTo>
                  <a:lnTo>
                    <a:pt x="52" y="640"/>
                  </a:lnTo>
                  <a:lnTo>
                    <a:pt x="57" y="648"/>
                  </a:lnTo>
                  <a:lnTo>
                    <a:pt x="62" y="657"/>
                  </a:lnTo>
                  <a:lnTo>
                    <a:pt x="68" y="667"/>
                  </a:lnTo>
                  <a:lnTo>
                    <a:pt x="74" y="676"/>
                  </a:lnTo>
                  <a:lnTo>
                    <a:pt x="80" y="683"/>
                  </a:lnTo>
                  <a:lnTo>
                    <a:pt x="86" y="692"/>
                  </a:lnTo>
                  <a:lnTo>
                    <a:pt x="92" y="700"/>
                  </a:lnTo>
                  <a:lnTo>
                    <a:pt x="99" y="709"/>
                  </a:lnTo>
                  <a:lnTo>
                    <a:pt x="106" y="717"/>
                  </a:lnTo>
                  <a:lnTo>
                    <a:pt x="112" y="725"/>
                  </a:lnTo>
                  <a:lnTo>
                    <a:pt x="120" y="732"/>
                  </a:lnTo>
                  <a:lnTo>
                    <a:pt x="128" y="740"/>
                  </a:lnTo>
                  <a:lnTo>
                    <a:pt x="135" y="747"/>
                  </a:lnTo>
                  <a:lnTo>
                    <a:pt x="142" y="754"/>
                  </a:lnTo>
                  <a:lnTo>
                    <a:pt x="150" y="760"/>
                  </a:lnTo>
                  <a:lnTo>
                    <a:pt x="158" y="767"/>
                  </a:lnTo>
                  <a:lnTo>
                    <a:pt x="166" y="774"/>
                  </a:lnTo>
                  <a:lnTo>
                    <a:pt x="173" y="780"/>
                  </a:lnTo>
                  <a:lnTo>
                    <a:pt x="182" y="786"/>
                  </a:lnTo>
                  <a:lnTo>
                    <a:pt x="191" y="793"/>
                  </a:lnTo>
                  <a:lnTo>
                    <a:pt x="199" y="798"/>
                  </a:lnTo>
                  <a:lnTo>
                    <a:pt x="209" y="804"/>
                  </a:lnTo>
                  <a:lnTo>
                    <a:pt x="217" y="809"/>
                  </a:lnTo>
                  <a:lnTo>
                    <a:pt x="227" y="815"/>
                  </a:lnTo>
                  <a:lnTo>
                    <a:pt x="236" y="819"/>
                  </a:lnTo>
                  <a:lnTo>
                    <a:pt x="246" y="824"/>
                  </a:lnTo>
                  <a:lnTo>
                    <a:pt x="255" y="828"/>
                  </a:lnTo>
                  <a:lnTo>
                    <a:pt x="265" y="833"/>
                  </a:lnTo>
                  <a:lnTo>
                    <a:pt x="275" y="836"/>
                  </a:lnTo>
                  <a:lnTo>
                    <a:pt x="285" y="840"/>
                  </a:lnTo>
                  <a:lnTo>
                    <a:pt x="295" y="844"/>
                  </a:lnTo>
                  <a:lnTo>
                    <a:pt x="305" y="847"/>
                  </a:lnTo>
                  <a:lnTo>
                    <a:pt x="315" y="850"/>
                  </a:lnTo>
                  <a:lnTo>
                    <a:pt x="325" y="854"/>
                  </a:lnTo>
                  <a:lnTo>
                    <a:pt x="336" y="856"/>
                  </a:lnTo>
                  <a:lnTo>
                    <a:pt x="347" y="858"/>
                  </a:lnTo>
                  <a:lnTo>
                    <a:pt x="357" y="860"/>
                  </a:lnTo>
                  <a:lnTo>
                    <a:pt x="368" y="862"/>
                  </a:lnTo>
                  <a:lnTo>
                    <a:pt x="379" y="863"/>
                  </a:lnTo>
                  <a:lnTo>
                    <a:pt x="391" y="865"/>
                  </a:lnTo>
                  <a:lnTo>
                    <a:pt x="401" y="866"/>
                  </a:lnTo>
                  <a:lnTo>
                    <a:pt x="412" y="866"/>
                  </a:lnTo>
                  <a:lnTo>
                    <a:pt x="423" y="867"/>
                  </a:lnTo>
                  <a:lnTo>
                    <a:pt x="435" y="868"/>
                  </a:lnTo>
                  <a:close/>
                </a:path>
              </a:pathLst>
            </a:custGeom>
            <a:solidFill>
              <a:srgbClr val="63C7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2" name="Freeform 29"/>
            <p:cNvSpPr>
              <a:spLocks/>
            </p:cNvSpPr>
            <p:nvPr/>
          </p:nvSpPr>
          <p:spPr bwMode="auto">
            <a:xfrm>
              <a:off x="1322" y="1961"/>
              <a:ext cx="121" cy="204"/>
            </a:xfrm>
            <a:custGeom>
              <a:avLst/>
              <a:gdLst>
                <a:gd name="T0" fmla="*/ 123 w 243"/>
                <a:gd name="T1" fmla="*/ 0 h 409"/>
                <a:gd name="T2" fmla="*/ 9 w 243"/>
                <a:gd name="T3" fmla="*/ 35 h 409"/>
                <a:gd name="T4" fmla="*/ 0 w 243"/>
                <a:gd name="T5" fmla="*/ 109 h 409"/>
                <a:gd name="T6" fmla="*/ 47 w 243"/>
                <a:gd name="T7" fmla="*/ 161 h 409"/>
                <a:gd name="T8" fmla="*/ 92 w 243"/>
                <a:gd name="T9" fmla="*/ 218 h 409"/>
                <a:gd name="T10" fmla="*/ 83 w 243"/>
                <a:gd name="T11" fmla="*/ 296 h 409"/>
                <a:gd name="T12" fmla="*/ 51 w 243"/>
                <a:gd name="T13" fmla="*/ 409 h 409"/>
                <a:gd name="T14" fmla="*/ 136 w 243"/>
                <a:gd name="T15" fmla="*/ 338 h 409"/>
                <a:gd name="T16" fmla="*/ 225 w 243"/>
                <a:gd name="T17" fmla="*/ 148 h 409"/>
                <a:gd name="T18" fmla="*/ 243 w 243"/>
                <a:gd name="T19" fmla="*/ 27 h 409"/>
                <a:gd name="T20" fmla="*/ 164 w 243"/>
                <a:gd name="T21" fmla="*/ 35 h 409"/>
                <a:gd name="T22" fmla="*/ 123 w 243"/>
                <a:gd name="T23" fmla="*/ 0 h 409"/>
                <a:gd name="T24" fmla="*/ 123 w 243"/>
                <a:gd name="T25" fmla="*/ 0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409"/>
                <a:gd name="T41" fmla="*/ 243 w 243"/>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409">
                  <a:moveTo>
                    <a:pt x="123" y="0"/>
                  </a:moveTo>
                  <a:lnTo>
                    <a:pt x="9" y="35"/>
                  </a:lnTo>
                  <a:lnTo>
                    <a:pt x="0" y="109"/>
                  </a:lnTo>
                  <a:lnTo>
                    <a:pt x="47" y="161"/>
                  </a:lnTo>
                  <a:lnTo>
                    <a:pt x="92" y="218"/>
                  </a:lnTo>
                  <a:lnTo>
                    <a:pt x="83" y="296"/>
                  </a:lnTo>
                  <a:lnTo>
                    <a:pt x="51" y="409"/>
                  </a:lnTo>
                  <a:lnTo>
                    <a:pt x="136" y="338"/>
                  </a:lnTo>
                  <a:lnTo>
                    <a:pt x="225" y="148"/>
                  </a:lnTo>
                  <a:lnTo>
                    <a:pt x="243" y="27"/>
                  </a:lnTo>
                  <a:lnTo>
                    <a:pt x="164" y="35"/>
                  </a:lnTo>
                  <a:lnTo>
                    <a:pt x="123" y="0"/>
                  </a:lnTo>
                  <a:close/>
                </a:path>
              </a:pathLst>
            </a:custGeom>
            <a:solidFill>
              <a:srgbClr val="FAF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3" name="Freeform 30"/>
            <p:cNvSpPr>
              <a:spLocks/>
            </p:cNvSpPr>
            <p:nvPr/>
          </p:nvSpPr>
          <p:spPr bwMode="auto">
            <a:xfrm>
              <a:off x="1084" y="2000"/>
              <a:ext cx="148" cy="184"/>
            </a:xfrm>
            <a:custGeom>
              <a:avLst/>
              <a:gdLst>
                <a:gd name="T0" fmla="*/ 73 w 298"/>
                <a:gd name="T1" fmla="*/ 0 h 370"/>
                <a:gd name="T2" fmla="*/ 143 w 298"/>
                <a:gd name="T3" fmla="*/ 33 h 370"/>
                <a:gd name="T4" fmla="*/ 186 w 298"/>
                <a:gd name="T5" fmla="*/ 89 h 370"/>
                <a:gd name="T6" fmla="*/ 240 w 298"/>
                <a:gd name="T7" fmla="*/ 91 h 370"/>
                <a:gd name="T8" fmla="*/ 298 w 298"/>
                <a:gd name="T9" fmla="*/ 136 h 370"/>
                <a:gd name="T10" fmla="*/ 240 w 298"/>
                <a:gd name="T11" fmla="*/ 253 h 370"/>
                <a:gd name="T12" fmla="*/ 154 w 298"/>
                <a:gd name="T13" fmla="*/ 342 h 370"/>
                <a:gd name="T14" fmla="*/ 132 w 298"/>
                <a:gd name="T15" fmla="*/ 370 h 370"/>
                <a:gd name="T16" fmla="*/ 64 w 298"/>
                <a:gd name="T17" fmla="*/ 336 h 370"/>
                <a:gd name="T18" fmla="*/ 81 w 298"/>
                <a:gd name="T19" fmla="*/ 218 h 370"/>
                <a:gd name="T20" fmla="*/ 38 w 298"/>
                <a:gd name="T21" fmla="*/ 131 h 370"/>
                <a:gd name="T22" fmla="*/ 0 w 298"/>
                <a:gd name="T23" fmla="*/ 64 h 370"/>
                <a:gd name="T24" fmla="*/ 73 w 298"/>
                <a:gd name="T25" fmla="*/ 0 h 370"/>
                <a:gd name="T26" fmla="*/ 73 w 298"/>
                <a:gd name="T27" fmla="*/ 0 h 3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8"/>
                <a:gd name="T43" fmla="*/ 0 h 370"/>
                <a:gd name="T44" fmla="*/ 298 w 298"/>
                <a:gd name="T45" fmla="*/ 370 h 3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8" h="370">
                  <a:moveTo>
                    <a:pt x="73" y="0"/>
                  </a:moveTo>
                  <a:lnTo>
                    <a:pt x="143" y="33"/>
                  </a:lnTo>
                  <a:lnTo>
                    <a:pt x="186" y="89"/>
                  </a:lnTo>
                  <a:lnTo>
                    <a:pt x="240" y="91"/>
                  </a:lnTo>
                  <a:lnTo>
                    <a:pt x="298" y="136"/>
                  </a:lnTo>
                  <a:lnTo>
                    <a:pt x="240" y="253"/>
                  </a:lnTo>
                  <a:lnTo>
                    <a:pt x="154" y="342"/>
                  </a:lnTo>
                  <a:lnTo>
                    <a:pt x="132" y="370"/>
                  </a:lnTo>
                  <a:lnTo>
                    <a:pt x="64" y="336"/>
                  </a:lnTo>
                  <a:lnTo>
                    <a:pt x="81" y="218"/>
                  </a:lnTo>
                  <a:lnTo>
                    <a:pt x="38" y="131"/>
                  </a:lnTo>
                  <a:lnTo>
                    <a:pt x="0" y="64"/>
                  </a:lnTo>
                  <a:lnTo>
                    <a:pt x="73" y="0"/>
                  </a:lnTo>
                  <a:close/>
                </a:path>
              </a:pathLst>
            </a:custGeom>
            <a:solidFill>
              <a:srgbClr val="FAF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4" name="Freeform 31"/>
            <p:cNvSpPr>
              <a:spLocks/>
            </p:cNvSpPr>
            <p:nvPr/>
          </p:nvSpPr>
          <p:spPr bwMode="auto">
            <a:xfrm>
              <a:off x="1021" y="1786"/>
              <a:ext cx="251" cy="221"/>
            </a:xfrm>
            <a:custGeom>
              <a:avLst/>
              <a:gdLst>
                <a:gd name="T0" fmla="*/ 280 w 503"/>
                <a:gd name="T1" fmla="*/ 107 h 441"/>
                <a:gd name="T2" fmla="*/ 403 w 503"/>
                <a:gd name="T3" fmla="*/ 82 h 441"/>
                <a:gd name="T4" fmla="*/ 464 w 503"/>
                <a:gd name="T5" fmla="*/ 159 h 441"/>
                <a:gd name="T6" fmla="*/ 261 w 503"/>
                <a:gd name="T7" fmla="*/ 181 h 441"/>
                <a:gd name="T8" fmla="*/ 231 w 503"/>
                <a:gd name="T9" fmla="*/ 201 h 441"/>
                <a:gd name="T10" fmla="*/ 365 w 503"/>
                <a:gd name="T11" fmla="*/ 248 h 441"/>
                <a:gd name="T12" fmla="*/ 191 w 503"/>
                <a:gd name="T13" fmla="*/ 207 h 441"/>
                <a:gd name="T14" fmla="*/ 107 w 503"/>
                <a:gd name="T15" fmla="*/ 219 h 441"/>
                <a:gd name="T16" fmla="*/ 89 w 503"/>
                <a:gd name="T17" fmla="*/ 370 h 441"/>
                <a:gd name="T18" fmla="*/ 101 w 503"/>
                <a:gd name="T19" fmla="*/ 441 h 441"/>
                <a:gd name="T20" fmla="*/ 0 w 503"/>
                <a:gd name="T21" fmla="*/ 327 h 441"/>
                <a:gd name="T22" fmla="*/ 1 w 503"/>
                <a:gd name="T23" fmla="*/ 315 h 441"/>
                <a:gd name="T24" fmla="*/ 4 w 503"/>
                <a:gd name="T25" fmla="*/ 300 h 441"/>
                <a:gd name="T26" fmla="*/ 7 w 503"/>
                <a:gd name="T27" fmla="*/ 288 h 441"/>
                <a:gd name="T28" fmla="*/ 11 w 503"/>
                <a:gd name="T29" fmla="*/ 272 h 441"/>
                <a:gd name="T30" fmla="*/ 16 w 503"/>
                <a:gd name="T31" fmla="*/ 256 h 441"/>
                <a:gd name="T32" fmla="*/ 21 w 503"/>
                <a:gd name="T33" fmla="*/ 239 h 441"/>
                <a:gd name="T34" fmla="*/ 24 w 503"/>
                <a:gd name="T35" fmla="*/ 229 h 441"/>
                <a:gd name="T36" fmla="*/ 29 w 503"/>
                <a:gd name="T37" fmla="*/ 218 h 441"/>
                <a:gd name="T38" fmla="*/ 32 w 503"/>
                <a:gd name="T39" fmla="*/ 206 h 441"/>
                <a:gd name="T40" fmla="*/ 36 w 503"/>
                <a:gd name="T41" fmla="*/ 192 h 441"/>
                <a:gd name="T42" fmla="*/ 43 w 503"/>
                <a:gd name="T43" fmla="*/ 181 h 441"/>
                <a:gd name="T44" fmla="*/ 49 w 503"/>
                <a:gd name="T45" fmla="*/ 169 h 441"/>
                <a:gd name="T46" fmla="*/ 55 w 503"/>
                <a:gd name="T47" fmla="*/ 157 h 441"/>
                <a:gd name="T48" fmla="*/ 63 w 503"/>
                <a:gd name="T49" fmla="*/ 146 h 441"/>
                <a:gd name="T50" fmla="*/ 71 w 503"/>
                <a:gd name="T51" fmla="*/ 134 h 441"/>
                <a:gd name="T52" fmla="*/ 80 w 503"/>
                <a:gd name="T53" fmla="*/ 122 h 441"/>
                <a:gd name="T54" fmla="*/ 89 w 503"/>
                <a:gd name="T55" fmla="*/ 111 h 441"/>
                <a:gd name="T56" fmla="*/ 101 w 503"/>
                <a:gd name="T57" fmla="*/ 97 h 441"/>
                <a:gd name="T58" fmla="*/ 121 w 503"/>
                <a:gd name="T59" fmla="*/ 78 h 441"/>
                <a:gd name="T60" fmla="*/ 131 w 503"/>
                <a:gd name="T61" fmla="*/ 68 h 441"/>
                <a:gd name="T62" fmla="*/ 149 w 503"/>
                <a:gd name="T63" fmla="*/ 53 h 441"/>
                <a:gd name="T64" fmla="*/ 160 w 503"/>
                <a:gd name="T65" fmla="*/ 45 h 441"/>
                <a:gd name="T66" fmla="*/ 171 w 503"/>
                <a:gd name="T67" fmla="*/ 38 h 441"/>
                <a:gd name="T68" fmla="*/ 182 w 503"/>
                <a:gd name="T69" fmla="*/ 31 h 441"/>
                <a:gd name="T70" fmla="*/ 194 w 503"/>
                <a:gd name="T71" fmla="*/ 24 h 441"/>
                <a:gd name="T72" fmla="*/ 206 w 503"/>
                <a:gd name="T73" fmla="*/ 19 h 441"/>
                <a:gd name="T74" fmla="*/ 217 w 503"/>
                <a:gd name="T75" fmla="*/ 13 h 441"/>
                <a:gd name="T76" fmla="*/ 231 w 503"/>
                <a:gd name="T77" fmla="*/ 9 h 441"/>
                <a:gd name="T78" fmla="*/ 249 w 503"/>
                <a:gd name="T79" fmla="*/ 3 h 441"/>
                <a:gd name="T80" fmla="*/ 262 w 503"/>
                <a:gd name="T81" fmla="*/ 1 h 441"/>
                <a:gd name="T82" fmla="*/ 276 w 503"/>
                <a:gd name="T83" fmla="*/ 1 h 441"/>
                <a:gd name="T84" fmla="*/ 280 w 503"/>
                <a:gd name="T85" fmla="*/ 9 h 441"/>
                <a:gd name="T86" fmla="*/ 277 w 503"/>
                <a:gd name="T87" fmla="*/ 20 h 4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3"/>
                <a:gd name="T133" fmla="*/ 0 h 441"/>
                <a:gd name="T134" fmla="*/ 503 w 503"/>
                <a:gd name="T135" fmla="*/ 441 h 4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3" h="441">
                  <a:moveTo>
                    <a:pt x="277" y="20"/>
                  </a:moveTo>
                  <a:lnTo>
                    <a:pt x="263" y="55"/>
                  </a:lnTo>
                  <a:lnTo>
                    <a:pt x="280" y="107"/>
                  </a:lnTo>
                  <a:lnTo>
                    <a:pt x="365" y="57"/>
                  </a:lnTo>
                  <a:lnTo>
                    <a:pt x="360" y="22"/>
                  </a:lnTo>
                  <a:lnTo>
                    <a:pt x="403" y="82"/>
                  </a:lnTo>
                  <a:lnTo>
                    <a:pt x="458" y="84"/>
                  </a:lnTo>
                  <a:lnTo>
                    <a:pt x="503" y="139"/>
                  </a:lnTo>
                  <a:lnTo>
                    <a:pt x="464" y="159"/>
                  </a:lnTo>
                  <a:lnTo>
                    <a:pt x="394" y="153"/>
                  </a:lnTo>
                  <a:lnTo>
                    <a:pt x="316" y="187"/>
                  </a:lnTo>
                  <a:lnTo>
                    <a:pt x="261" y="181"/>
                  </a:lnTo>
                  <a:lnTo>
                    <a:pt x="240" y="152"/>
                  </a:lnTo>
                  <a:lnTo>
                    <a:pt x="221" y="162"/>
                  </a:lnTo>
                  <a:lnTo>
                    <a:pt x="231" y="201"/>
                  </a:lnTo>
                  <a:lnTo>
                    <a:pt x="306" y="213"/>
                  </a:lnTo>
                  <a:lnTo>
                    <a:pt x="389" y="201"/>
                  </a:lnTo>
                  <a:lnTo>
                    <a:pt x="365" y="248"/>
                  </a:lnTo>
                  <a:lnTo>
                    <a:pt x="279" y="240"/>
                  </a:lnTo>
                  <a:lnTo>
                    <a:pt x="235" y="229"/>
                  </a:lnTo>
                  <a:lnTo>
                    <a:pt x="191" y="207"/>
                  </a:lnTo>
                  <a:lnTo>
                    <a:pt x="135" y="242"/>
                  </a:lnTo>
                  <a:lnTo>
                    <a:pt x="118" y="281"/>
                  </a:lnTo>
                  <a:lnTo>
                    <a:pt x="107" y="219"/>
                  </a:lnTo>
                  <a:lnTo>
                    <a:pt x="71" y="218"/>
                  </a:lnTo>
                  <a:lnTo>
                    <a:pt x="39" y="287"/>
                  </a:lnTo>
                  <a:lnTo>
                    <a:pt x="89" y="370"/>
                  </a:lnTo>
                  <a:lnTo>
                    <a:pt x="102" y="378"/>
                  </a:lnTo>
                  <a:lnTo>
                    <a:pt x="98" y="398"/>
                  </a:lnTo>
                  <a:lnTo>
                    <a:pt x="101" y="441"/>
                  </a:lnTo>
                  <a:lnTo>
                    <a:pt x="60" y="373"/>
                  </a:lnTo>
                  <a:lnTo>
                    <a:pt x="0" y="329"/>
                  </a:lnTo>
                  <a:lnTo>
                    <a:pt x="0" y="327"/>
                  </a:lnTo>
                  <a:lnTo>
                    <a:pt x="0" y="323"/>
                  </a:lnTo>
                  <a:lnTo>
                    <a:pt x="0" y="319"/>
                  </a:lnTo>
                  <a:lnTo>
                    <a:pt x="1" y="315"/>
                  </a:lnTo>
                  <a:lnTo>
                    <a:pt x="2" y="309"/>
                  </a:lnTo>
                  <a:lnTo>
                    <a:pt x="4" y="304"/>
                  </a:lnTo>
                  <a:lnTo>
                    <a:pt x="4" y="300"/>
                  </a:lnTo>
                  <a:lnTo>
                    <a:pt x="5" y="296"/>
                  </a:lnTo>
                  <a:lnTo>
                    <a:pt x="6" y="291"/>
                  </a:lnTo>
                  <a:lnTo>
                    <a:pt x="7" y="288"/>
                  </a:lnTo>
                  <a:lnTo>
                    <a:pt x="7" y="282"/>
                  </a:lnTo>
                  <a:lnTo>
                    <a:pt x="10" y="278"/>
                  </a:lnTo>
                  <a:lnTo>
                    <a:pt x="11" y="272"/>
                  </a:lnTo>
                  <a:lnTo>
                    <a:pt x="13" y="268"/>
                  </a:lnTo>
                  <a:lnTo>
                    <a:pt x="14" y="261"/>
                  </a:lnTo>
                  <a:lnTo>
                    <a:pt x="16" y="256"/>
                  </a:lnTo>
                  <a:lnTo>
                    <a:pt x="17" y="249"/>
                  </a:lnTo>
                  <a:lnTo>
                    <a:pt x="21" y="244"/>
                  </a:lnTo>
                  <a:lnTo>
                    <a:pt x="21" y="239"/>
                  </a:lnTo>
                  <a:lnTo>
                    <a:pt x="22" y="236"/>
                  </a:lnTo>
                  <a:lnTo>
                    <a:pt x="23" y="232"/>
                  </a:lnTo>
                  <a:lnTo>
                    <a:pt x="24" y="229"/>
                  </a:lnTo>
                  <a:lnTo>
                    <a:pt x="25" y="225"/>
                  </a:lnTo>
                  <a:lnTo>
                    <a:pt x="27" y="221"/>
                  </a:lnTo>
                  <a:lnTo>
                    <a:pt x="29" y="218"/>
                  </a:lnTo>
                  <a:lnTo>
                    <a:pt x="30" y="215"/>
                  </a:lnTo>
                  <a:lnTo>
                    <a:pt x="31" y="210"/>
                  </a:lnTo>
                  <a:lnTo>
                    <a:pt x="32" y="206"/>
                  </a:lnTo>
                  <a:lnTo>
                    <a:pt x="33" y="201"/>
                  </a:lnTo>
                  <a:lnTo>
                    <a:pt x="35" y="197"/>
                  </a:lnTo>
                  <a:lnTo>
                    <a:pt x="36" y="192"/>
                  </a:lnTo>
                  <a:lnTo>
                    <a:pt x="39" y="189"/>
                  </a:lnTo>
                  <a:lnTo>
                    <a:pt x="41" y="185"/>
                  </a:lnTo>
                  <a:lnTo>
                    <a:pt x="43" y="181"/>
                  </a:lnTo>
                  <a:lnTo>
                    <a:pt x="44" y="177"/>
                  </a:lnTo>
                  <a:lnTo>
                    <a:pt x="46" y="172"/>
                  </a:lnTo>
                  <a:lnTo>
                    <a:pt x="49" y="169"/>
                  </a:lnTo>
                  <a:lnTo>
                    <a:pt x="51" y="165"/>
                  </a:lnTo>
                  <a:lnTo>
                    <a:pt x="53" y="161"/>
                  </a:lnTo>
                  <a:lnTo>
                    <a:pt x="55" y="157"/>
                  </a:lnTo>
                  <a:lnTo>
                    <a:pt x="58" y="153"/>
                  </a:lnTo>
                  <a:lnTo>
                    <a:pt x="61" y="150"/>
                  </a:lnTo>
                  <a:lnTo>
                    <a:pt x="63" y="146"/>
                  </a:lnTo>
                  <a:lnTo>
                    <a:pt x="65" y="142"/>
                  </a:lnTo>
                  <a:lnTo>
                    <a:pt x="69" y="138"/>
                  </a:lnTo>
                  <a:lnTo>
                    <a:pt x="71" y="134"/>
                  </a:lnTo>
                  <a:lnTo>
                    <a:pt x="73" y="130"/>
                  </a:lnTo>
                  <a:lnTo>
                    <a:pt x="76" y="126"/>
                  </a:lnTo>
                  <a:lnTo>
                    <a:pt x="80" y="122"/>
                  </a:lnTo>
                  <a:lnTo>
                    <a:pt x="83" y="119"/>
                  </a:lnTo>
                  <a:lnTo>
                    <a:pt x="85" y="114"/>
                  </a:lnTo>
                  <a:lnTo>
                    <a:pt x="89" y="111"/>
                  </a:lnTo>
                  <a:lnTo>
                    <a:pt x="91" y="108"/>
                  </a:lnTo>
                  <a:lnTo>
                    <a:pt x="94" y="104"/>
                  </a:lnTo>
                  <a:lnTo>
                    <a:pt x="101" y="97"/>
                  </a:lnTo>
                  <a:lnTo>
                    <a:pt x="109" y="91"/>
                  </a:lnTo>
                  <a:lnTo>
                    <a:pt x="114" y="84"/>
                  </a:lnTo>
                  <a:lnTo>
                    <a:pt x="121" y="78"/>
                  </a:lnTo>
                  <a:lnTo>
                    <a:pt x="124" y="74"/>
                  </a:lnTo>
                  <a:lnTo>
                    <a:pt x="128" y="71"/>
                  </a:lnTo>
                  <a:lnTo>
                    <a:pt x="131" y="68"/>
                  </a:lnTo>
                  <a:lnTo>
                    <a:pt x="135" y="65"/>
                  </a:lnTo>
                  <a:lnTo>
                    <a:pt x="142" y="59"/>
                  </a:lnTo>
                  <a:lnTo>
                    <a:pt x="149" y="53"/>
                  </a:lnTo>
                  <a:lnTo>
                    <a:pt x="152" y="50"/>
                  </a:lnTo>
                  <a:lnTo>
                    <a:pt x="157" y="48"/>
                  </a:lnTo>
                  <a:lnTo>
                    <a:pt x="160" y="45"/>
                  </a:lnTo>
                  <a:lnTo>
                    <a:pt x="164" y="43"/>
                  </a:lnTo>
                  <a:lnTo>
                    <a:pt x="168" y="41"/>
                  </a:lnTo>
                  <a:lnTo>
                    <a:pt x="171" y="38"/>
                  </a:lnTo>
                  <a:lnTo>
                    <a:pt x="176" y="35"/>
                  </a:lnTo>
                  <a:lnTo>
                    <a:pt x="180" y="33"/>
                  </a:lnTo>
                  <a:lnTo>
                    <a:pt x="182" y="31"/>
                  </a:lnTo>
                  <a:lnTo>
                    <a:pt x="187" y="29"/>
                  </a:lnTo>
                  <a:lnTo>
                    <a:pt x="191" y="26"/>
                  </a:lnTo>
                  <a:lnTo>
                    <a:pt x="194" y="24"/>
                  </a:lnTo>
                  <a:lnTo>
                    <a:pt x="198" y="23"/>
                  </a:lnTo>
                  <a:lnTo>
                    <a:pt x="202" y="21"/>
                  </a:lnTo>
                  <a:lnTo>
                    <a:pt x="206" y="19"/>
                  </a:lnTo>
                  <a:lnTo>
                    <a:pt x="210" y="16"/>
                  </a:lnTo>
                  <a:lnTo>
                    <a:pt x="213" y="15"/>
                  </a:lnTo>
                  <a:lnTo>
                    <a:pt x="217" y="13"/>
                  </a:lnTo>
                  <a:lnTo>
                    <a:pt x="221" y="12"/>
                  </a:lnTo>
                  <a:lnTo>
                    <a:pt x="225" y="12"/>
                  </a:lnTo>
                  <a:lnTo>
                    <a:pt x="231" y="9"/>
                  </a:lnTo>
                  <a:lnTo>
                    <a:pt x="238" y="6"/>
                  </a:lnTo>
                  <a:lnTo>
                    <a:pt x="243" y="4"/>
                  </a:lnTo>
                  <a:lnTo>
                    <a:pt x="249" y="3"/>
                  </a:lnTo>
                  <a:lnTo>
                    <a:pt x="253" y="2"/>
                  </a:lnTo>
                  <a:lnTo>
                    <a:pt x="258" y="1"/>
                  </a:lnTo>
                  <a:lnTo>
                    <a:pt x="262" y="1"/>
                  </a:lnTo>
                  <a:lnTo>
                    <a:pt x="266" y="1"/>
                  </a:lnTo>
                  <a:lnTo>
                    <a:pt x="271" y="0"/>
                  </a:lnTo>
                  <a:lnTo>
                    <a:pt x="276" y="1"/>
                  </a:lnTo>
                  <a:lnTo>
                    <a:pt x="278" y="2"/>
                  </a:lnTo>
                  <a:lnTo>
                    <a:pt x="280" y="5"/>
                  </a:lnTo>
                  <a:lnTo>
                    <a:pt x="280" y="9"/>
                  </a:lnTo>
                  <a:lnTo>
                    <a:pt x="279" y="14"/>
                  </a:lnTo>
                  <a:lnTo>
                    <a:pt x="277" y="19"/>
                  </a:lnTo>
                  <a:lnTo>
                    <a:pt x="277" y="20"/>
                  </a:lnTo>
                  <a:close/>
                </a:path>
              </a:pathLst>
            </a:custGeom>
            <a:solidFill>
              <a:srgbClr val="FAF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5" name="Freeform 32"/>
            <p:cNvSpPr>
              <a:spLocks/>
            </p:cNvSpPr>
            <p:nvPr/>
          </p:nvSpPr>
          <p:spPr bwMode="auto">
            <a:xfrm>
              <a:off x="1311" y="1804"/>
              <a:ext cx="142" cy="146"/>
            </a:xfrm>
            <a:custGeom>
              <a:avLst/>
              <a:gdLst>
                <a:gd name="T0" fmla="*/ 6 w 283"/>
                <a:gd name="T1" fmla="*/ 238 h 293"/>
                <a:gd name="T2" fmla="*/ 95 w 283"/>
                <a:gd name="T3" fmla="*/ 241 h 293"/>
                <a:gd name="T4" fmla="*/ 152 w 283"/>
                <a:gd name="T5" fmla="*/ 221 h 293"/>
                <a:gd name="T6" fmla="*/ 180 w 283"/>
                <a:gd name="T7" fmla="*/ 293 h 293"/>
                <a:gd name="T8" fmla="*/ 190 w 283"/>
                <a:gd name="T9" fmla="*/ 238 h 293"/>
                <a:gd name="T10" fmla="*/ 227 w 283"/>
                <a:gd name="T11" fmla="*/ 203 h 293"/>
                <a:gd name="T12" fmla="*/ 261 w 283"/>
                <a:gd name="T13" fmla="*/ 266 h 293"/>
                <a:gd name="T14" fmla="*/ 283 w 283"/>
                <a:gd name="T15" fmla="*/ 276 h 293"/>
                <a:gd name="T16" fmla="*/ 280 w 283"/>
                <a:gd name="T17" fmla="*/ 270 h 293"/>
                <a:gd name="T18" fmla="*/ 278 w 283"/>
                <a:gd name="T19" fmla="*/ 264 h 293"/>
                <a:gd name="T20" fmla="*/ 276 w 283"/>
                <a:gd name="T21" fmla="*/ 255 h 293"/>
                <a:gd name="T22" fmla="*/ 272 w 283"/>
                <a:gd name="T23" fmla="*/ 245 h 293"/>
                <a:gd name="T24" fmla="*/ 268 w 283"/>
                <a:gd name="T25" fmla="*/ 235 h 293"/>
                <a:gd name="T26" fmla="*/ 263 w 283"/>
                <a:gd name="T27" fmla="*/ 223 h 293"/>
                <a:gd name="T28" fmla="*/ 258 w 283"/>
                <a:gd name="T29" fmla="*/ 210 h 293"/>
                <a:gd name="T30" fmla="*/ 251 w 283"/>
                <a:gd name="T31" fmla="*/ 196 h 293"/>
                <a:gd name="T32" fmla="*/ 247 w 283"/>
                <a:gd name="T33" fmla="*/ 186 h 293"/>
                <a:gd name="T34" fmla="*/ 243 w 283"/>
                <a:gd name="T35" fmla="*/ 179 h 293"/>
                <a:gd name="T36" fmla="*/ 238 w 283"/>
                <a:gd name="T37" fmla="*/ 168 h 293"/>
                <a:gd name="T38" fmla="*/ 230 w 283"/>
                <a:gd name="T39" fmla="*/ 155 h 293"/>
                <a:gd name="T40" fmla="*/ 222 w 283"/>
                <a:gd name="T41" fmla="*/ 141 h 293"/>
                <a:gd name="T42" fmla="*/ 214 w 283"/>
                <a:gd name="T43" fmla="*/ 128 h 293"/>
                <a:gd name="T44" fmla="*/ 204 w 283"/>
                <a:gd name="T45" fmla="*/ 116 h 293"/>
                <a:gd name="T46" fmla="*/ 194 w 283"/>
                <a:gd name="T47" fmla="*/ 105 h 293"/>
                <a:gd name="T48" fmla="*/ 184 w 283"/>
                <a:gd name="T49" fmla="*/ 93 h 293"/>
                <a:gd name="T50" fmla="*/ 174 w 283"/>
                <a:gd name="T51" fmla="*/ 82 h 293"/>
                <a:gd name="T52" fmla="*/ 163 w 283"/>
                <a:gd name="T53" fmla="*/ 72 h 293"/>
                <a:gd name="T54" fmla="*/ 153 w 283"/>
                <a:gd name="T55" fmla="*/ 62 h 293"/>
                <a:gd name="T56" fmla="*/ 142 w 283"/>
                <a:gd name="T57" fmla="*/ 51 h 293"/>
                <a:gd name="T58" fmla="*/ 132 w 283"/>
                <a:gd name="T59" fmla="*/ 43 h 293"/>
                <a:gd name="T60" fmla="*/ 123 w 283"/>
                <a:gd name="T61" fmla="*/ 35 h 293"/>
                <a:gd name="T62" fmla="*/ 114 w 283"/>
                <a:gd name="T63" fmla="*/ 28 h 293"/>
                <a:gd name="T64" fmla="*/ 105 w 283"/>
                <a:gd name="T65" fmla="*/ 20 h 293"/>
                <a:gd name="T66" fmla="*/ 99 w 283"/>
                <a:gd name="T67" fmla="*/ 15 h 293"/>
                <a:gd name="T68" fmla="*/ 91 w 283"/>
                <a:gd name="T69" fmla="*/ 10 h 293"/>
                <a:gd name="T70" fmla="*/ 84 w 283"/>
                <a:gd name="T71" fmla="*/ 5 h 293"/>
                <a:gd name="T72" fmla="*/ 78 w 283"/>
                <a:gd name="T73" fmla="*/ 0 h 293"/>
                <a:gd name="T74" fmla="*/ 36 w 283"/>
                <a:gd name="T75" fmla="*/ 49 h 293"/>
                <a:gd name="T76" fmla="*/ 53 w 283"/>
                <a:gd name="T77" fmla="*/ 80 h 293"/>
                <a:gd name="T78" fmla="*/ 63 w 283"/>
                <a:gd name="T79" fmla="*/ 28 h 293"/>
                <a:gd name="T80" fmla="*/ 101 w 283"/>
                <a:gd name="T81" fmla="*/ 69 h 293"/>
                <a:gd name="T82" fmla="*/ 60 w 283"/>
                <a:gd name="T83" fmla="*/ 115 h 293"/>
                <a:gd name="T84" fmla="*/ 36 w 283"/>
                <a:gd name="T85" fmla="*/ 144 h 293"/>
                <a:gd name="T86" fmla="*/ 60 w 283"/>
                <a:gd name="T87" fmla="*/ 181 h 293"/>
                <a:gd name="T88" fmla="*/ 0 w 283"/>
                <a:gd name="T89" fmla="*/ 191 h 2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3"/>
                <a:gd name="T136" fmla="*/ 0 h 293"/>
                <a:gd name="T137" fmla="*/ 283 w 283"/>
                <a:gd name="T138" fmla="*/ 293 h 2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3" h="293">
                  <a:moveTo>
                    <a:pt x="0" y="191"/>
                  </a:moveTo>
                  <a:lnTo>
                    <a:pt x="6" y="238"/>
                  </a:lnTo>
                  <a:lnTo>
                    <a:pt x="49" y="252"/>
                  </a:lnTo>
                  <a:lnTo>
                    <a:pt x="95" y="241"/>
                  </a:lnTo>
                  <a:lnTo>
                    <a:pt x="99" y="220"/>
                  </a:lnTo>
                  <a:lnTo>
                    <a:pt x="152" y="221"/>
                  </a:lnTo>
                  <a:lnTo>
                    <a:pt x="190" y="269"/>
                  </a:lnTo>
                  <a:lnTo>
                    <a:pt x="180" y="293"/>
                  </a:lnTo>
                  <a:lnTo>
                    <a:pt x="214" y="270"/>
                  </a:lnTo>
                  <a:lnTo>
                    <a:pt x="190" y="238"/>
                  </a:lnTo>
                  <a:lnTo>
                    <a:pt x="182" y="203"/>
                  </a:lnTo>
                  <a:lnTo>
                    <a:pt x="227" y="203"/>
                  </a:lnTo>
                  <a:lnTo>
                    <a:pt x="266" y="244"/>
                  </a:lnTo>
                  <a:lnTo>
                    <a:pt x="261" y="266"/>
                  </a:lnTo>
                  <a:lnTo>
                    <a:pt x="283" y="279"/>
                  </a:lnTo>
                  <a:lnTo>
                    <a:pt x="283" y="276"/>
                  </a:lnTo>
                  <a:lnTo>
                    <a:pt x="281" y="273"/>
                  </a:lnTo>
                  <a:lnTo>
                    <a:pt x="280" y="270"/>
                  </a:lnTo>
                  <a:lnTo>
                    <a:pt x="280" y="267"/>
                  </a:lnTo>
                  <a:lnTo>
                    <a:pt x="278" y="264"/>
                  </a:lnTo>
                  <a:lnTo>
                    <a:pt x="278" y="261"/>
                  </a:lnTo>
                  <a:lnTo>
                    <a:pt x="276" y="255"/>
                  </a:lnTo>
                  <a:lnTo>
                    <a:pt x="273" y="251"/>
                  </a:lnTo>
                  <a:lnTo>
                    <a:pt x="272" y="245"/>
                  </a:lnTo>
                  <a:lnTo>
                    <a:pt x="270" y="241"/>
                  </a:lnTo>
                  <a:lnTo>
                    <a:pt x="268" y="235"/>
                  </a:lnTo>
                  <a:lnTo>
                    <a:pt x="266" y="228"/>
                  </a:lnTo>
                  <a:lnTo>
                    <a:pt x="263" y="223"/>
                  </a:lnTo>
                  <a:lnTo>
                    <a:pt x="261" y="217"/>
                  </a:lnTo>
                  <a:lnTo>
                    <a:pt x="258" y="210"/>
                  </a:lnTo>
                  <a:lnTo>
                    <a:pt x="255" y="203"/>
                  </a:lnTo>
                  <a:lnTo>
                    <a:pt x="251" y="196"/>
                  </a:lnTo>
                  <a:lnTo>
                    <a:pt x="249" y="191"/>
                  </a:lnTo>
                  <a:lnTo>
                    <a:pt x="247" y="186"/>
                  </a:lnTo>
                  <a:lnTo>
                    <a:pt x="245" y="183"/>
                  </a:lnTo>
                  <a:lnTo>
                    <a:pt x="243" y="179"/>
                  </a:lnTo>
                  <a:lnTo>
                    <a:pt x="241" y="176"/>
                  </a:lnTo>
                  <a:lnTo>
                    <a:pt x="238" y="168"/>
                  </a:lnTo>
                  <a:lnTo>
                    <a:pt x="236" y="162"/>
                  </a:lnTo>
                  <a:lnTo>
                    <a:pt x="230" y="155"/>
                  </a:lnTo>
                  <a:lnTo>
                    <a:pt x="227" y="148"/>
                  </a:lnTo>
                  <a:lnTo>
                    <a:pt x="222" y="141"/>
                  </a:lnTo>
                  <a:lnTo>
                    <a:pt x="219" y="135"/>
                  </a:lnTo>
                  <a:lnTo>
                    <a:pt x="214" y="128"/>
                  </a:lnTo>
                  <a:lnTo>
                    <a:pt x="209" y="122"/>
                  </a:lnTo>
                  <a:lnTo>
                    <a:pt x="204" y="116"/>
                  </a:lnTo>
                  <a:lnTo>
                    <a:pt x="200" y="110"/>
                  </a:lnTo>
                  <a:lnTo>
                    <a:pt x="194" y="105"/>
                  </a:lnTo>
                  <a:lnTo>
                    <a:pt x="190" y="98"/>
                  </a:lnTo>
                  <a:lnTo>
                    <a:pt x="184" y="93"/>
                  </a:lnTo>
                  <a:lnTo>
                    <a:pt x="179" y="87"/>
                  </a:lnTo>
                  <a:lnTo>
                    <a:pt x="174" y="82"/>
                  </a:lnTo>
                  <a:lnTo>
                    <a:pt x="169" y="76"/>
                  </a:lnTo>
                  <a:lnTo>
                    <a:pt x="163" y="72"/>
                  </a:lnTo>
                  <a:lnTo>
                    <a:pt x="159" y="66"/>
                  </a:lnTo>
                  <a:lnTo>
                    <a:pt x="153" y="62"/>
                  </a:lnTo>
                  <a:lnTo>
                    <a:pt x="148" y="57"/>
                  </a:lnTo>
                  <a:lnTo>
                    <a:pt x="142" y="51"/>
                  </a:lnTo>
                  <a:lnTo>
                    <a:pt x="138" y="47"/>
                  </a:lnTo>
                  <a:lnTo>
                    <a:pt x="132" y="43"/>
                  </a:lnTo>
                  <a:lnTo>
                    <a:pt x="128" y="39"/>
                  </a:lnTo>
                  <a:lnTo>
                    <a:pt x="123" y="35"/>
                  </a:lnTo>
                  <a:lnTo>
                    <a:pt x="120" y="31"/>
                  </a:lnTo>
                  <a:lnTo>
                    <a:pt x="114" y="28"/>
                  </a:lnTo>
                  <a:lnTo>
                    <a:pt x="110" y="24"/>
                  </a:lnTo>
                  <a:lnTo>
                    <a:pt x="105" y="20"/>
                  </a:lnTo>
                  <a:lnTo>
                    <a:pt x="102" y="18"/>
                  </a:lnTo>
                  <a:lnTo>
                    <a:pt x="99" y="15"/>
                  </a:lnTo>
                  <a:lnTo>
                    <a:pt x="94" y="13"/>
                  </a:lnTo>
                  <a:lnTo>
                    <a:pt x="91" y="10"/>
                  </a:lnTo>
                  <a:lnTo>
                    <a:pt x="89" y="8"/>
                  </a:lnTo>
                  <a:lnTo>
                    <a:pt x="84" y="5"/>
                  </a:lnTo>
                  <a:lnTo>
                    <a:pt x="81" y="3"/>
                  </a:lnTo>
                  <a:lnTo>
                    <a:pt x="78" y="0"/>
                  </a:lnTo>
                  <a:lnTo>
                    <a:pt x="30" y="8"/>
                  </a:lnTo>
                  <a:lnTo>
                    <a:pt x="36" y="49"/>
                  </a:lnTo>
                  <a:lnTo>
                    <a:pt x="30" y="59"/>
                  </a:lnTo>
                  <a:lnTo>
                    <a:pt x="53" y="80"/>
                  </a:lnTo>
                  <a:lnTo>
                    <a:pt x="63" y="73"/>
                  </a:lnTo>
                  <a:lnTo>
                    <a:pt x="63" y="28"/>
                  </a:lnTo>
                  <a:lnTo>
                    <a:pt x="83" y="40"/>
                  </a:lnTo>
                  <a:lnTo>
                    <a:pt x="101" y="69"/>
                  </a:lnTo>
                  <a:lnTo>
                    <a:pt x="88" y="106"/>
                  </a:lnTo>
                  <a:lnTo>
                    <a:pt x="60" y="115"/>
                  </a:lnTo>
                  <a:lnTo>
                    <a:pt x="39" y="109"/>
                  </a:lnTo>
                  <a:lnTo>
                    <a:pt x="36" y="144"/>
                  </a:lnTo>
                  <a:lnTo>
                    <a:pt x="39" y="177"/>
                  </a:lnTo>
                  <a:lnTo>
                    <a:pt x="60" y="181"/>
                  </a:lnTo>
                  <a:lnTo>
                    <a:pt x="63" y="194"/>
                  </a:lnTo>
                  <a:lnTo>
                    <a:pt x="0" y="191"/>
                  </a:lnTo>
                  <a:close/>
                </a:path>
              </a:pathLst>
            </a:custGeom>
            <a:solidFill>
              <a:srgbClr val="FAF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6" name="Freeform 33"/>
            <p:cNvSpPr>
              <a:spLocks/>
            </p:cNvSpPr>
            <p:nvPr/>
          </p:nvSpPr>
          <p:spPr bwMode="auto">
            <a:xfrm>
              <a:off x="1206" y="1769"/>
              <a:ext cx="87" cy="416"/>
            </a:xfrm>
            <a:custGeom>
              <a:avLst/>
              <a:gdLst>
                <a:gd name="T0" fmla="*/ 7 w 175"/>
                <a:gd name="T1" fmla="*/ 15 h 833"/>
                <a:gd name="T2" fmla="*/ 20 w 175"/>
                <a:gd name="T3" fmla="*/ 40 h 833"/>
                <a:gd name="T4" fmla="*/ 35 w 175"/>
                <a:gd name="T5" fmla="*/ 68 h 833"/>
                <a:gd name="T6" fmla="*/ 49 w 175"/>
                <a:gd name="T7" fmla="*/ 98 h 833"/>
                <a:gd name="T8" fmla="*/ 64 w 175"/>
                <a:gd name="T9" fmla="*/ 131 h 833"/>
                <a:gd name="T10" fmla="*/ 78 w 175"/>
                <a:gd name="T11" fmla="*/ 165 h 833"/>
                <a:gd name="T12" fmla="*/ 92 w 175"/>
                <a:gd name="T13" fmla="*/ 201 h 833"/>
                <a:gd name="T14" fmla="*/ 104 w 175"/>
                <a:gd name="T15" fmla="*/ 237 h 833"/>
                <a:gd name="T16" fmla="*/ 115 w 175"/>
                <a:gd name="T17" fmla="*/ 273 h 833"/>
                <a:gd name="T18" fmla="*/ 126 w 175"/>
                <a:gd name="T19" fmla="*/ 310 h 833"/>
                <a:gd name="T20" fmla="*/ 135 w 175"/>
                <a:gd name="T21" fmla="*/ 344 h 833"/>
                <a:gd name="T22" fmla="*/ 143 w 175"/>
                <a:gd name="T23" fmla="*/ 380 h 833"/>
                <a:gd name="T24" fmla="*/ 149 w 175"/>
                <a:gd name="T25" fmla="*/ 413 h 833"/>
                <a:gd name="T26" fmla="*/ 154 w 175"/>
                <a:gd name="T27" fmla="*/ 451 h 833"/>
                <a:gd name="T28" fmla="*/ 157 w 175"/>
                <a:gd name="T29" fmla="*/ 488 h 833"/>
                <a:gd name="T30" fmla="*/ 161 w 175"/>
                <a:gd name="T31" fmla="*/ 525 h 833"/>
                <a:gd name="T32" fmla="*/ 162 w 175"/>
                <a:gd name="T33" fmla="*/ 561 h 833"/>
                <a:gd name="T34" fmla="*/ 163 w 175"/>
                <a:gd name="T35" fmla="*/ 597 h 833"/>
                <a:gd name="T36" fmla="*/ 163 w 175"/>
                <a:gd name="T37" fmla="*/ 631 h 833"/>
                <a:gd name="T38" fmla="*/ 162 w 175"/>
                <a:gd name="T39" fmla="*/ 665 h 833"/>
                <a:gd name="T40" fmla="*/ 159 w 175"/>
                <a:gd name="T41" fmla="*/ 697 h 833"/>
                <a:gd name="T42" fmla="*/ 157 w 175"/>
                <a:gd name="T43" fmla="*/ 727 h 833"/>
                <a:gd name="T44" fmla="*/ 153 w 175"/>
                <a:gd name="T45" fmla="*/ 757 h 833"/>
                <a:gd name="T46" fmla="*/ 149 w 175"/>
                <a:gd name="T47" fmla="*/ 784 h 833"/>
                <a:gd name="T48" fmla="*/ 145 w 175"/>
                <a:gd name="T49" fmla="*/ 808 h 833"/>
                <a:gd name="T50" fmla="*/ 139 w 175"/>
                <a:gd name="T51" fmla="*/ 833 h 833"/>
                <a:gd name="T52" fmla="*/ 157 w 175"/>
                <a:gd name="T53" fmla="*/ 813 h 833"/>
                <a:gd name="T54" fmla="*/ 161 w 175"/>
                <a:gd name="T55" fmla="*/ 788 h 833"/>
                <a:gd name="T56" fmla="*/ 165 w 175"/>
                <a:gd name="T57" fmla="*/ 762 h 833"/>
                <a:gd name="T58" fmla="*/ 168 w 175"/>
                <a:gd name="T59" fmla="*/ 730 h 833"/>
                <a:gd name="T60" fmla="*/ 172 w 175"/>
                <a:gd name="T61" fmla="*/ 699 h 833"/>
                <a:gd name="T62" fmla="*/ 173 w 175"/>
                <a:gd name="T63" fmla="*/ 665 h 833"/>
                <a:gd name="T64" fmla="*/ 175 w 175"/>
                <a:gd name="T65" fmla="*/ 631 h 833"/>
                <a:gd name="T66" fmla="*/ 175 w 175"/>
                <a:gd name="T67" fmla="*/ 594 h 833"/>
                <a:gd name="T68" fmla="*/ 175 w 175"/>
                <a:gd name="T69" fmla="*/ 559 h 833"/>
                <a:gd name="T70" fmla="*/ 173 w 175"/>
                <a:gd name="T71" fmla="*/ 521 h 833"/>
                <a:gd name="T72" fmla="*/ 169 w 175"/>
                <a:gd name="T73" fmla="*/ 486 h 833"/>
                <a:gd name="T74" fmla="*/ 167 w 175"/>
                <a:gd name="T75" fmla="*/ 451 h 833"/>
                <a:gd name="T76" fmla="*/ 164 w 175"/>
                <a:gd name="T77" fmla="*/ 418 h 833"/>
                <a:gd name="T78" fmla="*/ 155 w 175"/>
                <a:gd name="T79" fmla="*/ 375 h 833"/>
                <a:gd name="T80" fmla="*/ 146 w 175"/>
                <a:gd name="T81" fmla="*/ 334 h 833"/>
                <a:gd name="T82" fmla="*/ 136 w 175"/>
                <a:gd name="T83" fmla="*/ 295 h 833"/>
                <a:gd name="T84" fmla="*/ 125 w 175"/>
                <a:gd name="T85" fmla="*/ 255 h 833"/>
                <a:gd name="T86" fmla="*/ 113 w 175"/>
                <a:gd name="T87" fmla="*/ 217 h 833"/>
                <a:gd name="T88" fmla="*/ 99 w 175"/>
                <a:gd name="T89" fmla="*/ 182 h 833"/>
                <a:gd name="T90" fmla="*/ 85 w 175"/>
                <a:gd name="T91" fmla="*/ 147 h 833"/>
                <a:gd name="T92" fmla="*/ 71 w 175"/>
                <a:gd name="T93" fmla="*/ 116 h 833"/>
                <a:gd name="T94" fmla="*/ 58 w 175"/>
                <a:gd name="T95" fmla="*/ 85 h 833"/>
                <a:gd name="T96" fmla="*/ 45 w 175"/>
                <a:gd name="T97" fmla="*/ 58 h 833"/>
                <a:gd name="T98" fmla="*/ 31 w 175"/>
                <a:gd name="T99" fmla="*/ 34 h 833"/>
                <a:gd name="T100" fmla="*/ 19 w 175"/>
                <a:gd name="T101" fmla="*/ 14 h 833"/>
                <a:gd name="T102" fmla="*/ 10 w 175"/>
                <a:gd name="T103" fmla="*/ 0 h 8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5"/>
                <a:gd name="T157" fmla="*/ 0 h 833"/>
                <a:gd name="T158" fmla="*/ 175 w 175"/>
                <a:gd name="T159" fmla="*/ 833 h 8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5" h="833">
                  <a:moveTo>
                    <a:pt x="10" y="0"/>
                  </a:moveTo>
                  <a:lnTo>
                    <a:pt x="0" y="3"/>
                  </a:lnTo>
                  <a:lnTo>
                    <a:pt x="1" y="7"/>
                  </a:lnTo>
                  <a:lnTo>
                    <a:pt x="5" y="10"/>
                  </a:lnTo>
                  <a:lnTo>
                    <a:pt x="7" y="15"/>
                  </a:lnTo>
                  <a:lnTo>
                    <a:pt x="9" y="20"/>
                  </a:lnTo>
                  <a:lnTo>
                    <a:pt x="12" y="24"/>
                  </a:lnTo>
                  <a:lnTo>
                    <a:pt x="15" y="29"/>
                  </a:lnTo>
                  <a:lnTo>
                    <a:pt x="17" y="34"/>
                  </a:lnTo>
                  <a:lnTo>
                    <a:pt x="20" y="40"/>
                  </a:lnTo>
                  <a:lnTo>
                    <a:pt x="24" y="45"/>
                  </a:lnTo>
                  <a:lnTo>
                    <a:pt x="27" y="50"/>
                  </a:lnTo>
                  <a:lnTo>
                    <a:pt x="29" y="56"/>
                  </a:lnTo>
                  <a:lnTo>
                    <a:pt x="33" y="61"/>
                  </a:lnTo>
                  <a:lnTo>
                    <a:pt x="35" y="68"/>
                  </a:lnTo>
                  <a:lnTo>
                    <a:pt x="38" y="74"/>
                  </a:lnTo>
                  <a:lnTo>
                    <a:pt x="41" y="79"/>
                  </a:lnTo>
                  <a:lnTo>
                    <a:pt x="45" y="86"/>
                  </a:lnTo>
                  <a:lnTo>
                    <a:pt x="47" y="92"/>
                  </a:lnTo>
                  <a:lnTo>
                    <a:pt x="49" y="98"/>
                  </a:lnTo>
                  <a:lnTo>
                    <a:pt x="53" y="105"/>
                  </a:lnTo>
                  <a:lnTo>
                    <a:pt x="56" y="112"/>
                  </a:lnTo>
                  <a:lnTo>
                    <a:pt x="58" y="117"/>
                  </a:lnTo>
                  <a:lnTo>
                    <a:pt x="60" y="124"/>
                  </a:lnTo>
                  <a:lnTo>
                    <a:pt x="64" y="131"/>
                  </a:lnTo>
                  <a:lnTo>
                    <a:pt x="67" y="138"/>
                  </a:lnTo>
                  <a:lnTo>
                    <a:pt x="69" y="144"/>
                  </a:lnTo>
                  <a:lnTo>
                    <a:pt x="71" y="152"/>
                  </a:lnTo>
                  <a:lnTo>
                    <a:pt x="75" y="158"/>
                  </a:lnTo>
                  <a:lnTo>
                    <a:pt x="78" y="165"/>
                  </a:lnTo>
                  <a:lnTo>
                    <a:pt x="80" y="172"/>
                  </a:lnTo>
                  <a:lnTo>
                    <a:pt x="84" y="179"/>
                  </a:lnTo>
                  <a:lnTo>
                    <a:pt x="86" y="186"/>
                  </a:lnTo>
                  <a:lnTo>
                    <a:pt x="89" y="194"/>
                  </a:lnTo>
                  <a:lnTo>
                    <a:pt x="92" y="201"/>
                  </a:lnTo>
                  <a:lnTo>
                    <a:pt x="94" y="207"/>
                  </a:lnTo>
                  <a:lnTo>
                    <a:pt x="96" y="215"/>
                  </a:lnTo>
                  <a:lnTo>
                    <a:pt x="99" y="222"/>
                  </a:lnTo>
                  <a:lnTo>
                    <a:pt x="102" y="230"/>
                  </a:lnTo>
                  <a:lnTo>
                    <a:pt x="104" y="237"/>
                  </a:lnTo>
                  <a:lnTo>
                    <a:pt x="106" y="244"/>
                  </a:lnTo>
                  <a:lnTo>
                    <a:pt x="109" y="252"/>
                  </a:lnTo>
                  <a:lnTo>
                    <a:pt x="110" y="259"/>
                  </a:lnTo>
                  <a:lnTo>
                    <a:pt x="114" y="265"/>
                  </a:lnTo>
                  <a:lnTo>
                    <a:pt x="115" y="273"/>
                  </a:lnTo>
                  <a:lnTo>
                    <a:pt x="118" y="281"/>
                  </a:lnTo>
                  <a:lnTo>
                    <a:pt x="120" y="287"/>
                  </a:lnTo>
                  <a:lnTo>
                    <a:pt x="122" y="295"/>
                  </a:lnTo>
                  <a:lnTo>
                    <a:pt x="124" y="302"/>
                  </a:lnTo>
                  <a:lnTo>
                    <a:pt x="126" y="310"/>
                  </a:lnTo>
                  <a:lnTo>
                    <a:pt x="128" y="316"/>
                  </a:lnTo>
                  <a:lnTo>
                    <a:pt x="129" y="324"/>
                  </a:lnTo>
                  <a:lnTo>
                    <a:pt x="132" y="331"/>
                  </a:lnTo>
                  <a:lnTo>
                    <a:pt x="134" y="339"/>
                  </a:lnTo>
                  <a:lnTo>
                    <a:pt x="135" y="344"/>
                  </a:lnTo>
                  <a:lnTo>
                    <a:pt x="137" y="352"/>
                  </a:lnTo>
                  <a:lnTo>
                    <a:pt x="138" y="359"/>
                  </a:lnTo>
                  <a:lnTo>
                    <a:pt x="140" y="366"/>
                  </a:lnTo>
                  <a:lnTo>
                    <a:pt x="142" y="373"/>
                  </a:lnTo>
                  <a:lnTo>
                    <a:pt x="143" y="380"/>
                  </a:lnTo>
                  <a:lnTo>
                    <a:pt x="144" y="387"/>
                  </a:lnTo>
                  <a:lnTo>
                    <a:pt x="146" y="393"/>
                  </a:lnTo>
                  <a:lnTo>
                    <a:pt x="146" y="400"/>
                  </a:lnTo>
                  <a:lnTo>
                    <a:pt x="147" y="407"/>
                  </a:lnTo>
                  <a:lnTo>
                    <a:pt x="149" y="413"/>
                  </a:lnTo>
                  <a:lnTo>
                    <a:pt x="151" y="420"/>
                  </a:lnTo>
                  <a:lnTo>
                    <a:pt x="151" y="428"/>
                  </a:lnTo>
                  <a:lnTo>
                    <a:pt x="152" y="434"/>
                  </a:lnTo>
                  <a:lnTo>
                    <a:pt x="153" y="443"/>
                  </a:lnTo>
                  <a:lnTo>
                    <a:pt x="154" y="451"/>
                  </a:lnTo>
                  <a:lnTo>
                    <a:pt x="154" y="458"/>
                  </a:lnTo>
                  <a:lnTo>
                    <a:pt x="155" y="466"/>
                  </a:lnTo>
                  <a:lnTo>
                    <a:pt x="156" y="473"/>
                  </a:lnTo>
                  <a:lnTo>
                    <a:pt x="157" y="481"/>
                  </a:lnTo>
                  <a:lnTo>
                    <a:pt x="157" y="488"/>
                  </a:lnTo>
                  <a:lnTo>
                    <a:pt x="157" y="496"/>
                  </a:lnTo>
                  <a:lnTo>
                    <a:pt x="158" y="502"/>
                  </a:lnTo>
                  <a:lnTo>
                    <a:pt x="158" y="510"/>
                  </a:lnTo>
                  <a:lnTo>
                    <a:pt x="159" y="518"/>
                  </a:lnTo>
                  <a:lnTo>
                    <a:pt x="161" y="525"/>
                  </a:lnTo>
                  <a:lnTo>
                    <a:pt x="161" y="532"/>
                  </a:lnTo>
                  <a:lnTo>
                    <a:pt x="162" y="540"/>
                  </a:lnTo>
                  <a:lnTo>
                    <a:pt x="162" y="547"/>
                  </a:lnTo>
                  <a:lnTo>
                    <a:pt x="162" y="553"/>
                  </a:lnTo>
                  <a:lnTo>
                    <a:pt x="162" y="561"/>
                  </a:lnTo>
                  <a:lnTo>
                    <a:pt x="162" y="568"/>
                  </a:lnTo>
                  <a:lnTo>
                    <a:pt x="162" y="575"/>
                  </a:lnTo>
                  <a:lnTo>
                    <a:pt x="162" y="582"/>
                  </a:lnTo>
                  <a:lnTo>
                    <a:pt x="162" y="589"/>
                  </a:lnTo>
                  <a:lnTo>
                    <a:pt x="163" y="597"/>
                  </a:lnTo>
                  <a:lnTo>
                    <a:pt x="163" y="604"/>
                  </a:lnTo>
                  <a:lnTo>
                    <a:pt x="163" y="611"/>
                  </a:lnTo>
                  <a:lnTo>
                    <a:pt x="163" y="618"/>
                  </a:lnTo>
                  <a:lnTo>
                    <a:pt x="163" y="625"/>
                  </a:lnTo>
                  <a:lnTo>
                    <a:pt x="163" y="631"/>
                  </a:lnTo>
                  <a:lnTo>
                    <a:pt x="163" y="639"/>
                  </a:lnTo>
                  <a:lnTo>
                    <a:pt x="163" y="646"/>
                  </a:lnTo>
                  <a:lnTo>
                    <a:pt x="163" y="653"/>
                  </a:lnTo>
                  <a:lnTo>
                    <a:pt x="162" y="658"/>
                  </a:lnTo>
                  <a:lnTo>
                    <a:pt x="162" y="665"/>
                  </a:lnTo>
                  <a:lnTo>
                    <a:pt x="161" y="671"/>
                  </a:lnTo>
                  <a:lnTo>
                    <a:pt x="161" y="678"/>
                  </a:lnTo>
                  <a:lnTo>
                    <a:pt x="161" y="685"/>
                  </a:lnTo>
                  <a:lnTo>
                    <a:pt x="161" y="690"/>
                  </a:lnTo>
                  <a:lnTo>
                    <a:pt x="159" y="697"/>
                  </a:lnTo>
                  <a:lnTo>
                    <a:pt x="159" y="704"/>
                  </a:lnTo>
                  <a:lnTo>
                    <a:pt x="158" y="710"/>
                  </a:lnTo>
                  <a:lnTo>
                    <a:pt x="157" y="716"/>
                  </a:lnTo>
                  <a:lnTo>
                    <a:pt x="157" y="722"/>
                  </a:lnTo>
                  <a:lnTo>
                    <a:pt x="157" y="727"/>
                  </a:lnTo>
                  <a:lnTo>
                    <a:pt x="156" y="734"/>
                  </a:lnTo>
                  <a:lnTo>
                    <a:pt x="155" y="739"/>
                  </a:lnTo>
                  <a:lnTo>
                    <a:pt x="154" y="745"/>
                  </a:lnTo>
                  <a:lnTo>
                    <a:pt x="154" y="752"/>
                  </a:lnTo>
                  <a:lnTo>
                    <a:pt x="153" y="757"/>
                  </a:lnTo>
                  <a:lnTo>
                    <a:pt x="153" y="762"/>
                  </a:lnTo>
                  <a:lnTo>
                    <a:pt x="151" y="767"/>
                  </a:lnTo>
                  <a:lnTo>
                    <a:pt x="151" y="773"/>
                  </a:lnTo>
                  <a:lnTo>
                    <a:pt x="149" y="778"/>
                  </a:lnTo>
                  <a:lnTo>
                    <a:pt x="149" y="784"/>
                  </a:lnTo>
                  <a:lnTo>
                    <a:pt x="147" y="788"/>
                  </a:lnTo>
                  <a:lnTo>
                    <a:pt x="147" y="794"/>
                  </a:lnTo>
                  <a:lnTo>
                    <a:pt x="146" y="798"/>
                  </a:lnTo>
                  <a:lnTo>
                    <a:pt x="146" y="804"/>
                  </a:lnTo>
                  <a:lnTo>
                    <a:pt x="145" y="808"/>
                  </a:lnTo>
                  <a:lnTo>
                    <a:pt x="144" y="814"/>
                  </a:lnTo>
                  <a:lnTo>
                    <a:pt x="143" y="818"/>
                  </a:lnTo>
                  <a:lnTo>
                    <a:pt x="142" y="823"/>
                  </a:lnTo>
                  <a:lnTo>
                    <a:pt x="140" y="827"/>
                  </a:lnTo>
                  <a:lnTo>
                    <a:pt x="139" y="833"/>
                  </a:lnTo>
                  <a:lnTo>
                    <a:pt x="153" y="831"/>
                  </a:lnTo>
                  <a:lnTo>
                    <a:pt x="154" y="826"/>
                  </a:lnTo>
                  <a:lnTo>
                    <a:pt x="155" y="822"/>
                  </a:lnTo>
                  <a:lnTo>
                    <a:pt x="156" y="817"/>
                  </a:lnTo>
                  <a:lnTo>
                    <a:pt x="157" y="813"/>
                  </a:lnTo>
                  <a:lnTo>
                    <a:pt x="157" y="808"/>
                  </a:lnTo>
                  <a:lnTo>
                    <a:pt x="158" y="803"/>
                  </a:lnTo>
                  <a:lnTo>
                    <a:pt x="159" y="798"/>
                  </a:lnTo>
                  <a:lnTo>
                    <a:pt x="161" y="794"/>
                  </a:lnTo>
                  <a:lnTo>
                    <a:pt x="161" y="788"/>
                  </a:lnTo>
                  <a:lnTo>
                    <a:pt x="162" y="783"/>
                  </a:lnTo>
                  <a:lnTo>
                    <a:pt x="163" y="777"/>
                  </a:lnTo>
                  <a:lnTo>
                    <a:pt x="164" y="773"/>
                  </a:lnTo>
                  <a:lnTo>
                    <a:pt x="164" y="766"/>
                  </a:lnTo>
                  <a:lnTo>
                    <a:pt x="165" y="762"/>
                  </a:lnTo>
                  <a:lnTo>
                    <a:pt x="166" y="755"/>
                  </a:lnTo>
                  <a:lnTo>
                    <a:pt x="167" y="750"/>
                  </a:lnTo>
                  <a:lnTo>
                    <a:pt x="167" y="744"/>
                  </a:lnTo>
                  <a:lnTo>
                    <a:pt x="168" y="737"/>
                  </a:lnTo>
                  <a:lnTo>
                    <a:pt x="168" y="730"/>
                  </a:lnTo>
                  <a:lnTo>
                    <a:pt x="169" y="725"/>
                  </a:lnTo>
                  <a:lnTo>
                    <a:pt x="169" y="718"/>
                  </a:lnTo>
                  <a:lnTo>
                    <a:pt x="169" y="712"/>
                  </a:lnTo>
                  <a:lnTo>
                    <a:pt x="171" y="705"/>
                  </a:lnTo>
                  <a:lnTo>
                    <a:pt x="172" y="699"/>
                  </a:lnTo>
                  <a:lnTo>
                    <a:pt x="172" y="693"/>
                  </a:lnTo>
                  <a:lnTo>
                    <a:pt x="172" y="686"/>
                  </a:lnTo>
                  <a:lnTo>
                    <a:pt x="172" y="679"/>
                  </a:lnTo>
                  <a:lnTo>
                    <a:pt x="173" y="673"/>
                  </a:lnTo>
                  <a:lnTo>
                    <a:pt x="173" y="665"/>
                  </a:lnTo>
                  <a:lnTo>
                    <a:pt x="173" y="658"/>
                  </a:lnTo>
                  <a:lnTo>
                    <a:pt x="174" y="653"/>
                  </a:lnTo>
                  <a:lnTo>
                    <a:pt x="175" y="646"/>
                  </a:lnTo>
                  <a:lnTo>
                    <a:pt x="175" y="638"/>
                  </a:lnTo>
                  <a:lnTo>
                    <a:pt x="175" y="631"/>
                  </a:lnTo>
                  <a:lnTo>
                    <a:pt x="175" y="624"/>
                  </a:lnTo>
                  <a:lnTo>
                    <a:pt x="175" y="617"/>
                  </a:lnTo>
                  <a:lnTo>
                    <a:pt x="175" y="608"/>
                  </a:lnTo>
                  <a:lnTo>
                    <a:pt x="175" y="602"/>
                  </a:lnTo>
                  <a:lnTo>
                    <a:pt x="175" y="594"/>
                  </a:lnTo>
                  <a:lnTo>
                    <a:pt x="175" y="588"/>
                  </a:lnTo>
                  <a:lnTo>
                    <a:pt x="175" y="580"/>
                  </a:lnTo>
                  <a:lnTo>
                    <a:pt x="175" y="572"/>
                  </a:lnTo>
                  <a:lnTo>
                    <a:pt x="175" y="566"/>
                  </a:lnTo>
                  <a:lnTo>
                    <a:pt x="175" y="559"/>
                  </a:lnTo>
                  <a:lnTo>
                    <a:pt x="174" y="550"/>
                  </a:lnTo>
                  <a:lnTo>
                    <a:pt x="174" y="543"/>
                  </a:lnTo>
                  <a:lnTo>
                    <a:pt x="174" y="536"/>
                  </a:lnTo>
                  <a:lnTo>
                    <a:pt x="174" y="530"/>
                  </a:lnTo>
                  <a:lnTo>
                    <a:pt x="173" y="521"/>
                  </a:lnTo>
                  <a:lnTo>
                    <a:pt x="173" y="515"/>
                  </a:lnTo>
                  <a:lnTo>
                    <a:pt x="172" y="508"/>
                  </a:lnTo>
                  <a:lnTo>
                    <a:pt x="172" y="500"/>
                  </a:lnTo>
                  <a:lnTo>
                    <a:pt x="171" y="492"/>
                  </a:lnTo>
                  <a:lnTo>
                    <a:pt x="169" y="486"/>
                  </a:lnTo>
                  <a:lnTo>
                    <a:pt x="169" y="478"/>
                  </a:lnTo>
                  <a:lnTo>
                    <a:pt x="169" y="472"/>
                  </a:lnTo>
                  <a:lnTo>
                    <a:pt x="168" y="464"/>
                  </a:lnTo>
                  <a:lnTo>
                    <a:pt x="168" y="458"/>
                  </a:lnTo>
                  <a:lnTo>
                    <a:pt x="167" y="451"/>
                  </a:lnTo>
                  <a:lnTo>
                    <a:pt x="167" y="444"/>
                  </a:lnTo>
                  <a:lnTo>
                    <a:pt x="165" y="437"/>
                  </a:lnTo>
                  <a:lnTo>
                    <a:pt x="165" y="430"/>
                  </a:lnTo>
                  <a:lnTo>
                    <a:pt x="164" y="423"/>
                  </a:lnTo>
                  <a:lnTo>
                    <a:pt x="164" y="418"/>
                  </a:lnTo>
                  <a:lnTo>
                    <a:pt x="162" y="409"/>
                  </a:lnTo>
                  <a:lnTo>
                    <a:pt x="161" y="401"/>
                  </a:lnTo>
                  <a:lnTo>
                    <a:pt x="158" y="392"/>
                  </a:lnTo>
                  <a:lnTo>
                    <a:pt x="157" y="384"/>
                  </a:lnTo>
                  <a:lnTo>
                    <a:pt x="155" y="375"/>
                  </a:lnTo>
                  <a:lnTo>
                    <a:pt x="154" y="368"/>
                  </a:lnTo>
                  <a:lnTo>
                    <a:pt x="152" y="359"/>
                  </a:lnTo>
                  <a:lnTo>
                    <a:pt x="151" y="351"/>
                  </a:lnTo>
                  <a:lnTo>
                    <a:pt x="148" y="343"/>
                  </a:lnTo>
                  <a:lnTo>
                    <a:pt x="146" y="334"/>
                  </a:lnTo>
                  <a:lnTo>
                    <a:pt x="145" y="326"/>
                  </a:lnTo>
                  <a:lnTo>
                    <a:pt x="143" y="319"/>
                  </a:lnTo>
                  <a:lnTo>
                    <a:pt x="140" y="311"/>
                  </a:lnTo>
                  <a:lnTo>
                    <a:pt x="138" y="303"/>
                  </a:lnTo>
                  <a:lnTo>
                    <a:pt x="136" y="295"/>
                  </a:lnTo>
                  <a:lnTo>
                    <a:pt x="135" y="286"/>
                  </a:lnTo>
                  <a:lnTo>
                    <a:pt x="132" y="279"/>
                  </a:lnTo>
                  <a:lnTo>
                    <a:pt x="129" y="271"/>
                  </a:lnTo>
                  <a:lnTo>
                    <a:pt x="126" y="263"/>
                  </a:lnTo>
                  <a:lnTo>
                    <a:pt x="125" y="255"/>
                  </a:lnTo>
                  <a:lnTo>
                    <a:pt x="122" y="247"/>
                  </a:lnTo>
                  <a:lnTo>
                    <a:pt x="120" y="240"/>
                  </a:lnTo>
                  <a:lnTo>
                    <a:pt x="117" y="232"/>
                  </a:lnTo>
                  <a:lnTo>
                    <a:pt x="115" y="225"/>
                  </a:lnTo>
                  <a:lnTo>
                    <a:pt x="113" y="217"/>
                  </a:lnTo>
                  <a:lnTo>
                    <a:pt x="109" y="210"/>
                  </a:lnTo>
                  <a:lnTo>
                    <a:pt x="107" y="203"/>
                  </a:lnTo>
                  <a:lnTo>
                    <a:pt x="105" y="195"/>
                  </a:lnTo>
                  <a:lnTo>
                    <a:pt x="102" y="188"/>
                  </a:lnTo>
                  <a:lnTo>
                    <a:pt x="99" y="182"/>
                  </a:lnTo>
                  <a:lnTo>
                    <a:pt x="96" y="174"/>
                  </a:lnTo>
                  <a:lnTo>
                    <a:pt x="95" y="168"/>
                  </a:lnTo>
                  <a:lnTo>
                    <a:pt x="92" y="161"/>
                  </a:lnTo>
                  <a:lnTo>
                    <a:pt x="88" y="155"/>
                  </a:lnTo>
                  <a:lnTo>
                    <a:pt x="85" y="147"/>
                  </a:lnTo>
                  <a:lnTo>
                    <a:pt x="84" y="141"/>
                  </a:lnTo>
                  <a:lnTo>
                    <a:pt x="80" y="134"/>
                  </a:lnTo>
                  <a:lnTo>
                    <a:pt x="77" y="127"/>
                  </a:lnTo>
                  <a:lnTo>
                    <a:pt x="74" y="122"/>
                  </a:lnTo>
                  <a:lnTo>
                    <a:pt x="71" y="116"/>
                  </a:lnTo>
                  <a:lnTo>
                    <a:pt x="69" y="109"/>
                  </a:lnTo>
                  <a:lnTo>
                    <a:pt x="66" y="103"/>
                  </a:lnTo>
                  <a:lnTo>
                    <a:pt x="64" y="97"/>
                  </a:lnTo>
                  <a:lnTo>
                    <a:pt x="60" y="92"/>
                  </a:lnTo>
                  <a:lnTo>
                    <a:pt x="58" y="85"/>
                  </a:lnTo>
                  <a:lnTo>
                    <a:pt x="56" y="79"/>
                  </a:lnTo>
                  <a:lnTo>
                    <a:pt x="53" y="74"/>
                  </a:lnTo>
                  <a:lnTo>
                    <a:pt x="50" y="69"/>
                  </a:lnTo>
                  <a:lnTo>
                    <a:pt x="47" y="63"/>
                  </a:lnTo>
                  <a:lnTo>
                    <a:pt x="45" y="58"/>
                  </a:lnTo>
                  <a:lnTo>
                    <a:pt x="41" y="53"/>
                  </a:lnTo>
                  <a:lnTo>
                    <a:pt x="39" y="48"/>
                  </a:lnTo>
                  <a:lnTo>
                    <a:pt x="37" y="43"/>
                  </a:lnTo>
                  <a:lnTo>
                    <a:pt x="34" y="38"/>
                  </a:lnTo>
                  <a:lnTo>
                    <a:pt x="31" y="34"/>
                  </a:lnTo>
                  <a:lnTo>
                    <a:pt x="29" y="30"/>
                  </a:lnTo>
                  <a:lnTo>
                    <a:pt x="26" y="26"/>
                  </a:lnTo>
                  <a:lnTo>
                    <a:pt x="24" y="21"/>
                  </a:lnTo>
                  <a:lnTo>
                    <a:pt x="20" y="17"/>
                  </a:lnTo>
                  <a:lnTo>
                    <a:pt x="19" y="14"/>
                  </a:lnTo>
                  <a:lnTo>
                    <a:pt x="16" y="10"/>
                  </a:lnTo>
                  <a:lnTo>
                    <a:pt x="15" y="6"/>
                  </a:lnTo>
                  <a:lnTo>
                    <a:pt x="12" y="3"/>
                  </a:lnTo>
                  <a:lnTo>
                    <a:pt x="10" y="0"/>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7" name="Freeform 34"/>
            <p:cNvSpPr>
              <a:spLocks/>
            </p:cNvSpPr>
            <p:nvPr/>
          </p:nvSpPr>
          <p:spPr bwMode="auto">
            <a:xfrm>
              <a:off x="1147" y="1772"/>
              <a:ext cx="123" cy="425"/>
            </a:xfrm>
            <a:custGeom>
              <a:avLst/>
              <a:gdLst>
                <a:gd name="T0" fmla="*/ 71 w 246"/>
                <a:gd name="T1" fmla="*/ 23 h 848"/>
                <a:gd name="T2" fmla="*/ 56 w 246"/>
                <a:gd name="T3" fmla="*/ 62 h 848"/>
                <a:gd name="T4" fmla="*/ 41 w 246"/>
                <a:gd name="T5" fmla="*/ 101 h 848"/>
                <a:gd name="T6" fmla="*/ 31 w 246"/>
                <a:gd name="T7" fmla="*/ 139 h 848"/>
                <a:gd name="T8" fmla="*/ 22 w 246"/>
                <a:gd name="T9" fmla="*/ 177 h 848"/>
                <a:gd name="T10" fmla="*/ 17 w 246"/>
                <a:gd name="T11" fmla="*/ 214 h 848"/>
                <a:gd name="T12" fmla="*/ 14 w 246"/>
                <a:gd name="T13" fmla="*/ 250 h 848"/>
                <a:gd name="T14" fmla="*/ 11 w 246"/>
                <a:gd name="T15" fmla="*/ 286 h 848"/>
                <a:gd name="T16" fmla="*/ 11 w 246"/>
                <a:gd name="T17" fmla="*/ 321 h 848"/>
                <a:gd name="T18" fmla="*/ 12 w 246"/>
                <a:gd name="T19" fmla="*/ 355 h 848"/>
                <a:gd name="T20" fmla="*/ 15 w 246"/>
                <a:gd name="T21" fmla="*/ 390 h 848"/>
                <a:gd name="T22" fmla="*/ 18 w 246"/>
                <a:gd name="T23" fmla="*/ 422 h 848"/>
                <a:gd name="T24" fmla="*/ 24 w 246"/>
                <a:gd name="T25" fmla="*/ 454 h 848"/>
                <a:gd name="T26" fmla="*/ 29 w 246"/>
                <a:gd name="T27" fmla="*/ 491 h 848"/>
                <a:gd name="T28" fmla="*/ 39 w 246"/>
                <a:gd name="T29" fmla="*/ 529 h 848"/>
                <a:gd name="T30" fmla="*/ 50 w 246"/>
                <a:gd name="T31" fmla="*/ 564 h 848"/>
                <a:gd name="T32" fmla="*/ 65 w 246"/>
                <a:gd name="T33" fmla="*/ 600 h 848"/>
                <a:gd name="T34" fmla="*/ 81 w 246"/>
                <a:gd name="T35" fmla="*/ 636 h 848"/>
                <a:gd name="T36" fmla="*/ 98 w 246"/>
                <a:gd name="T37" fmla="*/ 669 h 848"/>
                <a:gd name="T38" fmla="*/ 118 w 246"/>
                <a:gd name="T39" fmla="*/ 701 h 848"/>
                <a:gd name="T40" fmla="*/ 137 w 246"/>
                <a:gd name="T41" fmla="*/ 731 h 848"/>
                <a:gd name="T42" fmla="*/ 158 w 246"/>
                <a:gd name="T43" fmla="*/ 759 h 848"/>
                <a:gd name="T44" fmla="*/ 181 w 246"/>
                <a:gd name="T45" fmla="*/ 785 h 848"/>
                <a:gd name="T46" fmla="*/ 202 w 246"/>
                <a:gd name="T47" fmla="*/ 808 h 848"/>
                <a:gd name="T48" fmla="*/ 224 w 246"/>
                <a:gd name="T49" fmla="*/ 829 h 848"/>
                <a:gd name="T50" fmla="*/ 246 w 246"/>
                <a:gd name="T51" fmla="*/ 848 h 848"/>
                <a:gd name="T52" fmla="*/ 216 w 246"/>
                <a:gd name="T53" fmla="*/ 837 h 848"/>
                <a:gd name="T54" fmla="*/ 194 w 246"/>
                <a:gd name="T55" fmla="*/ 817 h 848"/>
                <a:gd name="T56" fmla="*/ 173 w 246"/>
                <a:gd name="T57" fmla="*/ 795 h 848"/>
                <a:gd name="T58" fmla="*/ 149 w 246"/>
                <a:gd name="T59" fmla="*/ 768 h 848"/>
                <a:gd name="T60" fmla="*/ 128 w 246"/>
                <a:gd name="T61" fmla="*/ 739 h 848"/>
                <a:gd name="T62" fmla="*/ 107 w 246"/>
                <a:gd name="T63" fmla="*/ 707 h 848"/>
                <a:gd name="T64" fmla="*/ 87 w 246"/>
                <a:gd name="T65" fmla="*/ 673 h 848"/>
                <a:gd name="T66" fmla="*/ 68 w 246"/>
                <a:gd name="T67" fmla="*/ 637 h 848"/>
                <a:gd name="T68" fmla="*/ 50 w 246"/>
                <a:gd name="T69" fmla="*/ 601 h 848"/>
                <a:gd name="T70" fmla="*/ 36 w 246"/>
                <a:gd name="T71" fmla="*/ 564 h 848"/>
                <a:gd name="T72" fmla="*/ 24 w 246"/>
                <a:gd name="T73" fmla="*/ 529 h 848"/>
                <a:gd name="T74" fmla="*/ 15 w 246"/>
                <a:gd name="T75" fmla="*/ 493 h 848"/>
                <a:gd name="T76" fmla="*/ 10 w 246"/>
                <a:gd name="T77" fmla="*/ 460 h 848"/>
                <a:gd name="T78" fmla="*/ 4 w 246"/>
                <a:gd name="T79" fmla="*/ 417 h 848"/>
                <a:gd name="T80" fmla="*/ 1 w 246"/>
                <a:gd name="T81" fmla="*/ 375 h 848"/>
                <a:gd name="T82" fmla="*/ 0 w 246"/>
                <a:gd name="T83" fmla="*/ 334 h 848"/>
                <a:gd name="T84" fmla="*/ 0 w 246"/>
                <a:gd name="T85" fmla="*/ 294 h 848"/>
                <a:gd name="T86" fmla="*/ 2 w 246"/>
                <a:gd name="T87" fmla="*/ 254 h 848"/>
                <a:gd name="T88" fmla="*/ 6 w 246"/>
                <a:gd name="T89" fmla="*/ 216 h 848"/>
                <a:gd name="T90" fmla="*/ 10 w 246"/>
                <a:gd name="T91" fmla="*/ 180 h 848"/>
                <a:gd name="T92" fmla="*/ 18 w 246"/>
                <a:gd name="T93" fmla="*/ 145 h 848"/>
                <a:gd name="T94" fmla="*/ 26 w 246"/>
                <a:gd name="T95" fmla="*/ 111 h 848"/>
                <a:gd name="T96" fmla="*/ 36 w 246"/>
                <a:gd name="T97" fmla="*/ 81 h 848"/>
                <a:gd name="T98" fmla="*/ 47 w 246"/>
                <a:gd name="T99" fmla="*/ 52 h 848"/>
                <a:gd name="T100" fmla="*/ 60 w 246"/>
                <a:gd name="T101" fmla="*/ 28 h 848"/>
                <a:gd name="T102" fmla="*/ 73 w 246"/>
                <a:gd name="T103" fmla="*/ 10 h 8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6"/>
                <a:gd name="T157" fmla="*/ 0 h 848"/>
                <a:gd name="T158" fmla="*/ 246 w 246"/>
                <a:gd name="T159" fmla="*/ 848 h 8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6" h="848">
                  <a:moveTo>
                    <a:pt x="73" y="10"/>
                  </a:moveTo>
                  <a:lnTo>
                    <a:pt x="84" y="0"/>
                  </a:lnTo>
                  <a:lnTo>
                    <a:pt x="79" y="8"/>
                  </a:lnTo>
                  <a:lnTo>
                    <a:pt x="76" y="16"/>
                  </a:lnTo>
                  <a:lnTo>
                    <a:pt x="71" y="23"/>
                  </a:lnTo>
                  <a:lnTo>
                    <a:pt x="68" y="31"/>
                  </a:lnTo>
                  <a:lnTo>
                    <a:pt x="65" y="39"/>
                  </a:lnTo>
                  <a:lnTo>
                    <a:pt x="61" y="47"/>
                  </a:lnTo>
                  <a:lnTo>
                    <a:pt x="58" y="54"/>
                  </a:lnTo>
                  <a:lnTo>
                    <a:pt x="56" y="62"/>
                  </a:lnTo>
                  <a:lnTo>
                    <a:pt x="53" y="70"/>
                  </a:lnTo>
                  <a:lnTo>
                    <a:pt x="49" y="78"/>
                  </a:lnTo>
                  <a:lnTo>
                    <a:pt x="46" y="86"/>
                  </a:lnTo>
                  <a:lnTo>
                    <a:pt x="44" y="93"/>
                  </a:lnTo>
                  <a:lnTo>
                    <a:pt x="41" y="101"/>
                  </a:lnTo>
                  <a:lnTo>
                    <a:pt x="39" y="109"/>
                  </a:lnTo>
                  <a:lnTo>
                    <a:pt x="37" y="117"/>
                  </a:lnTo>
                  <a:lnTo>
                    <a:pt x="36" y="125"/>
                  </a:lnTo>
                  <a:lnTo>
                    <a:pt x="33" y="131"/>
                  </a:lnTo>
                  <a:lnTo>
                    <a:pt x="31" y="139"/>
                  </a:lnTo>
                  <a:lnTo>
                    <a:pt x="29" y="146"/>
                  </a:lnTo>
                  <a:lnTo>
                    <a:pt x="28" y="154"/>
                  </a:lnTo>
                  <a:lnTo>
                    <a:pt x="26" y="161"/>
                  </a:lnTo>
                  <a:lnTo>
                    <a:pt x="24" y="169"/>
                  </a:lnTo>
                  <a:lnTo>
                    <a:pt x="22" y="177"/>
                  </a:lnTo>
                  <a:lnTo>
                    <a:pt x="21" y="185"/>
                  </a:lnTo>
                  <a:lnTo>
                    <a:pt x="20" y="191"/>
                  </a:lnTo>
                  <a:lnTo>
                    <a:pt x="19" y="199"/>
                  </a:lnTo>
                  <a:lnTo>
                    <a:pt x="18" y="206"/>
                  </a:lnTo>
                  <a:lnTo>
                    <a:pt x="17" y="214"/>
                  </a:lnTo>
                  <a:lnTo>
                    <a:pt x="16" y="221"/>
                  </a:lnTo>
                  <a:lnTo>
                    <a:pt x="15" y="228"/>
                  </a:lnTo>
                  <a:lnTo>
                    <a:pt x="15" y="236"/>
                  </a:lnTo>
                  <a:lnTo>
                    <a:pt x="15" y="244"/>
                  </a:lnTo>
                  <a:lnTo>
                    <a:pt x="14" y="250"/>
                  </a:lnTo>
                  <a:lnTo>
                    <a:pt x="12" y="257"/>
                  </a:lnTo>
                  <a:lnTo>
                    <a:pt x="12" y="264"/>
                  </a:lnTo>
                  <a:lnTo>
                    <a:pt x="12" y="272"/>
                  </a:lnTo>
                  <a:lnTo>
                    <a:pt x="11" y="278"/>
                  </a:lnTo>
                  <a:lnTo>
                    <a:pt x="11" y="286"/>
                  </a:lnTo>
                  <a:lnTo>
                    <a:pt x="11" y="293"/>
                  </a:lnTo>
                  <a:lnTo>
                    <a:pt x="11" y="300"/>
                  </a:lnTo>
                  <a:lnTo>
                    <a:pt x="11" y="307"/>
                  </a:lnTo>
                  <a:lnTo>
                    <a:pt x="11" y="314"/>
                  </a:lnTo>
                  <a:lnTo>
                    <a:pt x="11" y="321"/>
                  </a:lnTo>
                  <a:lnTo>
                    <a:pt x="11" y="328"/>
                  </a:lnTo>
                  <a:lnTo>
                    <a:pt x="11" y="334"/>
                  </a:lnTo>
                  <a:lnTo>
                    <a:pt x="11" y="342"/>
                  </a:lnTo>
                  <a:lnTo>
                    <a:pt x="12" y="348"/>
                  </a:lnTo>
                  <a:lnTo>
                    <a:pt x="12" y="355"/>
                  </a:lnTo>
                  <a:lnTo>
                    <a:pt x="12" y="362"/>
                  </a:lnTo>
                  <a:lnTo>
                    <a:pt x="12" y="368"/>
                  </a:lnTo>
                  <a:lnTo>
                    <a:pt x="14" y="375"/>
                  </a:lnTo>
                  <a:lnTo>
                    <a:pt x="14" y="383"/>
                  </a:lnTo>
                  <a:lnTo>
                    <a:pt x="15" y="390"/>
                  </a:lnTo>
                  <a:lnTo>
                    <a:pt x="15" y="395"/>
                  </a:lnTo>
                  <a:lnTo>
                    <a:pt x="16" y="402"/>
                  </a:lnTo>
                  <a:lnTo>
                    <a:pt x="17" y="410"/>
                  </a:lnTo>
                  <a:lnTo>
                    <a:pt x="17" y="415"/>
                  </a:lnTo>
                  <a:lnTo>
                    <a:pt x="18" y="422"/>
                  </a:lnTo>
                  <a:lnTo>
                    <a:pt x="19" y="428"/>
                  </a:lnTo>
                  <a:lnTo>
                    <a:pt x="20" y="435"/>
                  </a:lnTo>
                  <a:lnTo>
                    <a:pt x="21" y="441"/>
                  </a:lnTo>
                  <a:lnTo>
                    <a:pt x="22" y="449"/>
                  </a:lnTo>
                  <a:lnTo>
                    <a:pt x="24" y="454"/>
                  </a:lnTo>
                  <a:lnTo>
                    <a:pt x="25" y="462"/>
                  </a:lnTo>
                  <a:lnTo>
                    <a:pt x="25" y="469"/>
                  </a:lnTo>
                  <a:lnTo>
                    <a:pt x="26" y="476"/>
                  </a:lnTo>
                  <a:lnTo>
                    <a:pt x="28" y="483"/>
                  </a:lnTo>
                  <a:lnTo>
                    <a:pt x="29" y="491"/>
                  </a:lnTo>
                  <a:lnTo>
                    <a:pt x="31" y="499"/>
                  </a:lnTo>
                  <a:lnTo>
                    <a:pt x="33" y="506"/>
                  </a:lnTo>
                  <a:lnTo>
                    <a:pt x="35" y="513"/>
                  </a:lnTo>
                  <a:lnTo>
                    <a:pt x="37" y="521"/>
                  </a:lnTo>
                  <a:lnTo>
                    <a:pt x="39" y="529"/>
                  </a:lnTo>
                  <a:lnTo>
                    <a:pt x="40" y="535"/>
                  </a:lnTo>
                  <a:lnTo>
                    <a:pt x="43" y="543"/>
                  </a:lnTo>
                  <a:lnTo>
                    <a:pt x="46" y="550"/>
                  </a:lnTo>
                  <a:lnTo>
                    <a:pt x="47" y="558"/>
                  </a:lnTo>
                  <a:lnTo>
                    <a:pt x="50" y="564"/>
                  </a:lnTo>
                  <a:lnTo>
                    <a:pt x="54" y="572"/>
                  </a:lnTo>
                  <a:lnTo>
                    <a:pt x="57" y="580"/>
                  </a:lnTo>
                  <a:lnTo>
                    <a:pt x="58" y="587"/>
                  </a:lnTo>
                  <a:lnTo>
                    <a:pt x="61" y="593"/>
                  </a:lnTo>
                  <a:lnTo>
                    <a:pt x="65" y="600"/>
                  </a:lnTo>
                  <a:lnTo>
                    <a:pt x="68" y="608"/>
                  </a:lnTo>
                  <a:lnTo>
                    <a:pt x="71" y="614"/>
                  </a:lnTo>
                  <a:lnTo>
                    <a:pt x="75" y="621"/>
                  </a:lnTo>
                  <a:lnTo>
                    <a:pt x="78" y="629"/>
                  </a:lnTo>
                  <a:lnTo>
                    <a:pt x="81" y="636"/>
                  </a:lnTo>
                  <a:lnTo>
                    <a:pt x="84" y="642"/>
                  </a:lnTo>
                  <a:lnTo>
                    <a:pt x="87" y="649"/>
                  </a:lnTo>
                  <a:lnTo>
                    <a:pt x="90" y="656"/>
                  </a:lnTo>
                  <a:lnTo>
                    <a:pt x="95" y="662"/>
                  </a:lnTo>
                  <a:lnTo>
                    <a:pt x="98" y="669"/>
                  </a:lnTo>
                  <a:lnTo>
                    <a:pt x="103" y="676"/>
                  </a:lnTo>
                  <a:lnTo>
                    <a:pt x="107" y="682"/>
                  </a:lnTo>
                  <a:lnTo>
                    <a:pt x="110" y="689"/>
                  </a:lnTo>
                  <a:lnTo>
                    <a:pt x="114" y="694"/>
                  </a:lnTo>
                  <a:lnTo>
                    <a:pt x="118" y="701"/>
                  </a:lnTo>
                  <a:lnTo>
                    <a:pt x="122" y="707"/>
                  </a:lnTo>
                  <a:lnTo>
                    <a:pt x="126" y="713"/>
                  </a:lnTo>
                  <a:lnTo>
                    <a:pt x="129" y="719"/>
                  </a:lnTo>
                  <a:lnTo>
                    <a:pt x="134" y="726"/>
                  </a:lnTo>
                  <a:lnTo>
                    <a:pt x="137" y="731"/>
                  </a:lnTo>
                  <a:lnTo>
                    <a:pt x="142" y="737"/>
                  </a:lnTo>
                  <a:lnTo>
                    <a:pt x="146" y="742"/>
                  </a:lnTo>
                  <a:lnTo>
                    <a:pt x="149" y="748"/>
                  </a:lnTo>
                  <a:lnTo>
                    <a:pt x="154" y="753"/>
                  </a:lnTo>
                  <a:lnTo>
                    <a:pt x="158" y="759"/>
                  </a:lnTo>
                  <a:lnTo>
                    <a:pt x="163" y="765"/>
                  </a:lnTo>
                  <a:lnTo>
                    <a:pt x="167" y="769"/>
                  </a:lnTo>
                  <a:lnTo>
                    <a:pt x="172" y="775"/>
                  </a:lnTo>
                  <a:lnTo>
                    <a:pt x="176" y="780"/>
                  </a:lnTo>
                  <a:lnTo>
                    <a:pt x="181" y="785"/>
                  </a:lnTo>
                  <a:lnTo>
                    <a:pt x="184" y="790"/>
                  </a:lnTo>
                  <a:lnTo>
                    <a:pt x="188" y="795"/>
                  </a:lnTo>
                  <a:lnTo>
                    <a:pt x="193" y="799"/>
                  </a:lnTo>
                  <a:lnTo>
                    <a:pt x="197" y="804"/>
                  </a:lnTo>
                  <a:lnTo>
                    <a:pt x="202" y="808"/>
                  </a:lnTo>
                  <a:lnTo>
                    <a:pt x="206" y="812"/>
                  </a:lnTo>
                  <a:lnTo>
                    <a:pt x="211" y="817"/>
                  </a:lnTo>
                  <a:lnTo>
                    <a:pt x="215" y="821"/>
                  </a:lnTo>
                  <a:lnTo>
                    <a:pt x="220" y="826"/>
                  </a:lnTo>
                  <a:lnTo>
                    <a:pt x="224" y="829"/>
                  </a:lnTo>
                  <a:lnTo>
                    <a:pt x="228" y="834"/>
                  </a:lnTo>
                  <a:lnTo>
                    <a:pt x="232" y="837"/>
                  </a:lnTo>
                  <a:lnTo>
                    <a:pt x="236" y="841"/>
                  </a:lnTo>
                  <a:lnTo>
                    <a:pt x="242" y="845"/>
                  </a:lnTo>
                  <a:lnTo>
                    <a:pt x="246" y="848"/>
                  </a:lnTo>
                  <a:lnTo>
                    <a:pt x="233" y="848"/>
                  </a:lnTo>
                  <a:lnTo>
                    <a:pt x="228" y="845"/>
                  </a:lnTo>
                  <a:lnTo>
                    <a:pt x="224" y="843"/>
                  </a:lnTo>
                  <a:lnTo>
                    <a:pt x="220" y="839"/>
                  </a:lnTo>
                  <a:lnTo>
                    <a:pt x="216" y="837"/>
                  </a:lnTo>
                  <a:lnTo>
                    <a:pt x="211" y="833"/>
                  </a:lnTo>
                  <a:lnTo>
                    <a:pt x="207" y="829"/>
                  </a:lnTo>
                  <a:lnTo>
                    <a:pt x="203" y="826"/>
                  </a:lnTo>
                  <a:lnTo>
                    <a:pt x="198" y="822"/>
                  </a:lnTo>
                  <a:lnTo>
                    <a:pt x="194" y="817"/>
                  </a:lnTo>
                  <a:lnTo>
                    <a:pt x="189" y="814"/>
                  </a:lnTo>
                  <a:lnTo>
                    <a:pt x="185" y="809"/>
                  </a:lnTo>
                  <a:lnTo>
                    <a:pt x="181" y="805"/>
                  </a:lnTo>
                  <a:lnTo>
                    <a:pt x="176" y="799"/>
                  </a:lnTo>
                  <a:lnTo>
                    <a:pt x="173" y="795"/>
                  </a:lnTo>
                  <a:lnTo>
                    <a:pt x="167" y="790"/>
                  </a:lnTo>
                  <a:lnTo>
                    <a:pt x="164" y="785"/>
                  </a:lnTo>
                  <a:lnTo>
                    <a:pt x="159" y="779"/>
                  </a:lnTo>
                  <a:lnTo>
                    <a:pt x="155" y="774"/>
                  </a:lnTo>
                  <a:lnTo>
                    <a:pt x="149" y="768"/>
                  </a:lnTo>
                  <a:lnTo>
                    <a:pt x="146" y="762"/>
                  </a:lnTo>
                  <a:lnTo>
                    <a:pt x="142" y="757"/>
                  </a:lnTo>
                  <a:lnTo>
                    <a:pt x="137" y="751"/>
                  </a:lnTo>
                  <a:lnTo>
                    <a:pt x="133" y="745"/>
                  </a:lnTo>
                  <a:lnTo>
                    <a:pt x="128" y="739"/>
                  </a:lnTo>
                  <a:lnTo>
                    <a:pt x="124" y="732"/>
                  </a:lnTo>
                  <a:lnTo>
                    <a:pt x="119" y="727"/>
                  </a:lnTo>
                  <a:lnTo>
                    <a:pt x="115" y="720"/>
                  </a:lnTo>
                  <a:lnTo>
                    <a:pt x="112" y="715"/>
                  </a:lnTo>
                  <a:lnTo>
                    <a:pt x="107" y="707"/>
                  </a:lnTo>
                  <a:lnTo>
                    <a:pt x="104" y="701"/>
                  </a:lnTo>
                  <a:lnTo>
                    <a:pt x="99" y="693"/>
                  </a:lnTo>
                  <a:lnTo>
                    <a:pt x="95" y="688"/>
                  </a:lnTo>
                  <a:lnTo>
                    <a:pt x="90" y="680"/>
                  </a:lnTo>
                  <a:lnTo>
                    <a:pt x="87" y="673"/>
                  </a:lnTo>
                  <a:lnTo>
                    <a:pt x="83" y="666"/>
                  </a:lnTo>
                  <a:lnTo>
                    <a:pt x="79" y="660"/>
                  </a:lnTo>
                  <a:lnTo>
                    <a:pt x="75" y="651"/>
                  </a:lnTo>
                  <a:lnTo>
                    <a:pt x="71" y="646"/>
                  </a:lnTo>
                  <a:lnTo>
                    <a:pt x="68" y="637"/>
                  </a:lnTo>
                  <a:lnTo>
                    <a:pt x="65" y="631"/>
                  </a:lnTo>
                  <a:lnTo>
                    <a:pt x="60" y="622"/>
                  </a:lnTo>
                  <a:lnTo>
                    <a:pt x="57" y="615"/>
                  </a:lnTo>
                  <a:lnTo>
                    <a:pt x="54" y="608"/>
                  </a:lnTo>
                  <a:lnTo>
                    <a:pt x="50" y="601"/>
                  </a:lnTo>
                  <a:lnTo>
                    <a:pt x="47" y="593"/>
                  </a:lnTo>
                  <a:lnTo>
                    <a:pt x="45" y="587"/>
                  </a:lnTo>
                  <a:lnTo>
                    <a:pt x="41" y="579"/>
                  </a:lnTo>
                  <a:lnTo>
                    <a:pt x="39" y="573"/>
                  </a:lnTo>
                  <a:lnTo>
                    <a:pt x="36" y="564"/>
                  </a:lnTo>
                  <a:lnTo>
                    <a:pt x="34" y="558"/>
                  </a:lnTo>
                  <a:lnTo>
                    <a:pt x="30" y="550"/>
                  </a:lnTo>
                  <a:lnTo>
                    <a:pt x="28" y="543"/>
                  </a:lnTo>
                  <a:lnTo>
                    <a:pt x="26" y="535"/>
                  </a:lnTo>
                  <a:lnTo>
                    <a:pt x="24" y="529"/>
                  </a:lnTo>
                  <a:lnTo>
                    <a:pt x="21" y="521"/>
                  </a:lnTo>
                  <a:lnTo>
                    <a:pt x="20" y="514"/>
                  </a:lnTo>
                  <a:lnTo>
                    <a:pt x="18" y="506"/>
                  </a:lnTo>
                  <a:lnTo>
                    <a:pt x="17" y="501"/>
                  </a:lnTo>
                  <a:lnTo>
                    <a:pt x="15" y="493"/>
                  </a:lnTo>
                  <a:lnTo>
                    <a:pt x="14" y="486"/>
                  </a:lnTo>
                  <a:lnTo>
                    <a:pt x="12" y="480"/>
                  </a:lnTo>
                  <a:lnTo>
                    <a:pt x="11" y="473"/>
                  </a:lnTo>
                  <a:lnTo>
                    <a:pt x="10" y="466"/>
                  </a:lnTo>
                  <a:lnTo>
                    <a:pt x="10" y="460"/>
                  </a:lnTo>
                  <a:lnTo>
                    <a:pt x="8" y="451"/>
                  </a:lnTo>
                  <a:lnTo>
                    <a:pt x="7" y="442"/>
                  </a:lnTo>
                  <a:lnTo>
                    <a:pt x="6" y="434"/>
                  </a:lnTo>
                  <a:lnTo>
                    <a:pt x="6" y="426"/>
                  </a:lnTo>
                  <a:lnTo>
                    <a:pt x="4" y="417"/>
                  </a:lnTo>
                  <a:lnTo>
                    <a:pt x="4" y="408"/>
                  </a:lnTo>
                  <a:lnTo>
                    <a:pt x="2" y="401"/>
                  </a:lnTo>
                  <a:lnTo>
                    <a:pt x="2" y="392"/>
                  </a:lnTo>
                  <a:lnTo>
                    <a:pt x="2" y="384"/>
                  </a:lnTo>
                  <a:lnTo>
                    <a:pt x="1" y="375"/>
                  </a:lnTo>
                  <a:lnTo>
                    <a:pt x="0" y="366"/>
                  </a:lnTo>
                  <a:lnTo>
                    <a:pt x="0" y="358"/>
                  </a:lnTo>
                  <a:lnTo>
                    <a:pt x="0" y="351"/>
                  </a:lnTo>
                  <a:lnTo>
                    <a:pt x="0" y="343"/>
                  </a:lnTo>
                  <a:lnTo>
                    <a:pt x="0" y="334"/>
                  </a:lnTo>
                  <a:lnTo>
                    <a:pt x="0" y="326"/>
                  </a:lnTo>
                  <a:lnTo>
                    <a:pt x="0" y="318"/>
                  </a:lnTo>
                  <a:lnTo>
                    <a:pt x="0" y="310"/>
                  </a:lnTo>
                  <a:lnTo>
                    <a:pt x="0" y="302"/>
                  </a:lnTo>
                  <a:lnTo>
                    <a:pt x="0" y="294"/>
                  </a:lnTo>
                  <a:lnTo>
                    <a:pt x="0" y="286"/>
                  </a:lnTo>
                  <a:lnTo>
                    <a:pt x="0" y="278"/>
                  </a:lnTo>
                  <a:lnTo>
                    <a:pt x="1" y="270"/>
                  </a:lnTo>
                  <a:lnTo>
                    <a:pt x="2" y="262"/>
                  </a:lnTo>
                  <a:lnTo>
                    <a:pt x="2" y="254"/>
                  </a:lnTo>
                  <a:lnTo>
                    <a:pt x="2" y="246"/>
                  </a:lnTo>
                  <a:lnTo>
                    <a:pt x="4" y="238"/>
                  </a:lnTo>
                  <a:lnTo>
                    <a:pt x="4" y="231"/>
                  </a:lnTo>
                  <a:lnTo>
                    <a:pt x="5" y="224"/>
                  </a:lnTo>
                  <a:lnTo>
                    <a:pt x="6" y="216"/>
                  </a:lnTo>
                  <a:lnTo>
                    <a:pt x="7" y="209"/>
                  </a:lnTo>
                  <a:lnTo>
                    <a:pt x="8" y="203"/>
                  </a:lnTo>
                  <a:lnTo>
                    <a:pt x="9" y="195"/>
                  </a:lnTo>
                  <a:lnTo>
                    <a:pt x="10" y="187"/>
                  </a:lnTo>
                  <a:lnTo>
                    <a:pt x="10" y="180"/>
                  </a:lnTo>
                  <a:lnTo>
                    <a:pt x="12" y="172"/>
                  </a:lnTo>
                  <a:lnTo>
                    <a:pt x="14" y="166"/>
                  </a:lnTo>
                  <a:lnTo>
                    <a:pt x="15" y="159"/>
                  </a:lnTo>
                  <a:lnTo>
                    <a:pt x="16" y="151"/>
                  </a:lnTo>
                  <a:lnTo>
                    <a:pt x="18" y="145"/>
                  </a:lnTo>
                  <a:lnTo>
                    <a:pt x="19" y="138"/>
                  </a:lnTo>
                  <a:lnTo>
                    <a:pt x="20" y="131"/>
                  </a:lnTo>
                  <a:lnTo>
                    <a:pt x="21" y="124"/>
                  </a:lnTo>
                  <a:lnTo>
                    <a:pt x="24" y="118"/>
                  </a:lnTo>
                  <a:lnTo>
                    <a:pt x="26" y="111"/>
                  </a:lnTo>
                  <a:lnTo>
                    <a:pt x="28" y="106"/>
                  </a:lnTo>
                  <a:lnTo>
                    <a:pt x="29" y="99"/>
                  </a:lnTo>
                  <a:lnTo>
                    <a:pt x="31" y="93"/>
                  </a:lnTo>
                  <a:lnTo>
                    <a:pt x="34" y="87"/>
                  </a:lnTo>
                  <a:lnTo>
                    <a:pt x="36" y="81"/>
                  </a:lnTo>
                  <a:lnTo>
                    <a:pt x="37" y="76"/>
                  </a:lnTo>
                  <a:lnTo>
                    <a:pt x="39" y="70"/>
                  </a:lnTo>
                  <a:lnTo>
                    <a:pt x="41" y="65"/>
                  </a:lnTo>
                  <a:lnTo>
                    <a:pt x="44" y="58"/>
                  </a:lnTo>
                  <a:lnTo>
                    <a:pt x="47" y="52"/>
                  </a:lnTo>
                  <a:lnTo>
                    <a:pt x="50" y="48"/>
                  </a:lnTo>
                  <a:lnTo>
                    <a:pt x="53" y="42"/>
                  </a:lnTo>
                  <a:lnTo>
                    <a:pt x="55" y="38"/>
                  </a:lnTo>
                  <a:lnTo>
                    <a:pt x="57" y="32"/>
                  </a:lnTo>
                  <a:lnTo>
                    <a:pt x="60" y="28"/>
                  </a:lnTo>
                  <a:lnTo>
                    <a:pt x="63" y="22"/>
                  </a:lnTo>
                  <a:lnTo>
                    <a:pt x="66" y="18"/>
                  </a:lnTo>
                  <a:lnTo>
                    <a:pt x="68" y="14"/>
                  </a:lnTo>
                  <a:lnTo>
                    <a:pt x="73" y="10"/>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8" name="Freeform 35"/>
            <p:cNvSpPr>
              <a:spLocks/>
            </p:cNvSpPr>
            <p:nvPr/>
          </p:nvSpPr>
          <p:spPr bwMode="auto">
            <a:xfrm>
              <a:off x="1075" y="1786"/>
              <a:ext cx="171" cy="413"/>
            </a:xfrm>
            <a:custGeom>
              <a:avLst/>
              <a:gdLst>
                <a:gd name="T0" fmla="*/ 135 w 341"/>
                <a:gd name="T1" fmla="*/ 23 h 826"/>
                <a:gd name="T2" fmla="*/ 109 w 341"/>
                <a:gd name="T3" fmla="*/ 62 h 826"/>
                <a:gd name="T4" fmla="*/ 84 w 341"/>
                <a:gd name="T5" fmla="*/ 101 h 826"/>
                <a:gd name="T6" fmla="*/ 65 w 341"/>
                <a:gd name="T7" fmla="*/ 140 h 826"/>
                <a:gd name="T8" fmla="*/ 47 w 341"/>
                <a:gd name="T9" fmla="*/ 178 h 826"/>
                <a:gd name="T10" fmla="*/ 35 w 341"/>
                <a:gd name="T11" fmla="*/ 216 h 826"/>
                <a:gd name="T12" fmla="*/ 25 w 341"/>
                <a:gd name="T13" fmla="*/ 252 h 826"/>
                <a:gd name="T14" fmla="*/ 19 w 341"/>
                <a:gd name="T15" fmla="*/ 289 h 826"/>
                <a:gd name="T16" fmla="*/ 13 w 341"/>
                <a:gd name="T17" fmla="*/ 325 h 826"/>
                <a:gd name="T18" fmla="*/ 12 w 341"/>
                <a:gd name="T19" fmla="*/ 360 h 826"/>
                <a:gd name="T20" fmla="*/ 12 w 341"/>
                <a:gd name="T21" fmla="*/ 395 h 826"/>
                <a:gd name="T22" fmla="*/ 16 w 341"/>
                <a:gd name="T23" fmla="*/ 428 h 826"/>
                <a:gd name="T24" fmla="*/ 22 w 341"/>
                <a:gd name="T25" fmla="*/ 460 h 826"/>
                <a:gd name="T26" fmla="*/ 32 w 341"/>
                <a:gd name="T27" fmla="*/ 502 h 826"/>
                <a:gd name="T28" fmla="*/ 45 w 341"/>
                <a:gd name="T29" fmla="*/ 543 h 826"/>
                <a:gd name="T30" fmla="*/ 63 w 341"/>
                <a:gd name="T31" fmla="*/ 580 h 826"/>
                <a:gd name="T32" fmla="*/ 82 w 341"/>
                <a:gd name="T33" fmla="*/ 615 h 826"/>
                <a:gd name="T34" fmla="*/ 104 w 341"/>
                <a:gd name="T35" fmla="*/ 646 h 826"/>
                <a:gd name="T36" fmla="*/ 128 w 341"/>
                <a:gd name="T37" fmla="*/ 675 h 826"/>
                <a:gd name="T38" fmla="*/ 154 w 341"/>
                <a:gd name="T39" fmla="*/ 702 h 826"/>
                <a:gd name="T40" fmla="*/ 182 w 341"/>
                <a:gd name="T41" fmla="*/ 726 h 826"/>
                <a:gd name="T42" fmla="*/ 212 w 341"/>
                <a:gd name="T43" fmla="*/ 750 h 826"/>
                <a:gd name="T44" fmla="*/ 243 w 341"/>
                <a:gd name="T45" fmla="*/ 770 h 826"/>
                <a:gd name="T46" fmla="*/ 275 w 341"/>
                <a:gd name="T47" fmla="*/ 790 h 826"/>
                <a:gd name="T48" fmla="*/ 307 w 341"/>
                <a:gd name="T49" fmla="*/ 808 h 826"/>
                <a:gd name="T50" fmla="*/ 341 w 341"/>
                <a:gd name="T51" fmla="*/ 826 h 826"/>
                <a:gd name="T52" fmla="*/ 302 w 341"/>
                <a:gd name="T53" fmla="*/ 816 h 826"/>
                <a:gd name="T54" fmla="*/ 273 w 341"/>
                <a:gd name="T55" fmla="*/ 801 h 826"/>
                <a:gd name="T56" fmla="*/ 245 w 341"/>
                <a:gd name="T57" fmla="*/ 784 h 826"/>
                <a:gd name="T58" fmla="*/ 216 w 341"/>
                <a:gd name="T59" fmla="*/ 765 h 826"/>
                <a:gd name="T60" fmla="*/ 187 w 341"/>
                <a:gd name="T61" fmla="*/ 744 h 826"/>
                <a:gd name="T62" fmla="*/ 158 w 341"/>
                <a:gd name="T63" fmla="*/ 720 h 826"/>
                <a:gd name="T64" fmla="*/ 131 w 341"/>
                <a:gd name="T65" fmla="*/ 693 h 826"/>
                <a:gd name="T66" fmla="*/ 105 w 341"/>
                <a:gd name="T67" fmla="*/ 663 h 826"/>
                <a:gd name="T68" fmla="*/ 81 w 341"/>
                <a:gd name="T69" fmla="*/ 631 h 826"/>
                <a:gd name="T70" fmla="*/ 60 w 341"/>
                <a:gd name="T71" fmla="*/ 595 h 826"/>
                <a:gd name="T72" fmla="*/ 40 w 341"/>
                <a:gd name="T73" fmla="*/ 557 h 826"/>
                <a:gd name="T74" fmla="*/ 24 w 341"/>
                <a:gd name="T75" fmla="*/ 516 h 826"/>
                <a:gd name="T76" fmla="*/ 13 w 341"/>
                <a:gd name="T77" fmla="*/ 473 h 826"/>
                <a:gd name="T78" fmla="*/ 4 w 341"/>
                <a:gd name="T79" fmla="*/ 429 h 826"/>
                <a:gd name="T80" fmla="*/ 0 w 341"/>
                <a:gd name="T81" fmla="*/ 386 h 826"/>
                <a:gd name="T82" fmla="*/ 1 w 341"/>
                <a:gd name="T83" fmla="*/ 344 h 826"/>
                <a:gd name="T84" fmla="*/ 4 w 341"/>
                <a:gd name="T85" fmla="*/ 301 h 826"/>
                <a:gd name="T86" fmla="*/ 11 w 341"/>
                <a:gd name="T87" fmla="*/ 259 h 826"/>
                <a:gd name="T88" fmla="*/ 20 w 341"/>
                <a:gd name="T89" fmla="*/ 219 h 826"/>
                <a:gd name="T90" fmla="*/ 33 w 341"/>
                <a:gd name="T91" fmla="*/ 179 h 826"/>
                <a:gd name="T92" fmla="*/ 49 w 341"/>
                <a:gd name="T93" fmla="*/ 141 h 826"/>
                <a:gd name="T94" fmla="*/ 66 w 341"/>
                <a:gd name="T95" fmla="*/ 105 h 826"/>
                <a:gd name="T96" fmla="*/ 85 w 341"/>
                <a:gd name="T97" fmla="*/ 73 h 826"/>
                <a:gd name="T98" fmla="*/ 106 w 341"/>
                <a:gd name="T99" fmla="*/ 44 h 826"/>
                <a:gd name="T100" fmla="*/ 131 w 341"/>
                <a:gd name="T101" fmla="*/ 20 h 826"/>
                <a:gd name="T102" fmla="*/ 150 w 341"/>
                <a:gd name="T103" fmla="*/ 2 h 8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1"/>
                <a:gd name="T157" fmla="*/ 0 h 826"/>
                <a:gd name="T158" fmla="*/ 341 w 341"/>
                <a:gd name="T159" fmla="*/ 826 h 8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1" h="826">
                  <a:moveTo>
                    <a:pt x="150" y="2"/>
                  </a:moveTo>
                  <a:lnTo>
                    <a:pt x="154" y="0"/>
                  </a:lnTo>
                  <a:lnTo>
                    <a:pt x="148" y="6"/>
                  </a:lnTo>
                  <a:lnTo>
                    <a:pt x="141" y="14"/>
                  </a:lnTo>
                  <a:lnTo>
                    <a:pt x="135" y="23"/>
                  </a:lnTo>
                  <a:lnTo>
                    <a:pt x="130" y="31"/>
                  </a:lnTo>
                  <a:lnTo>
                    <a:pt x="124" y="39"/>
                  </a:lnTo>
                  <a:lnTo>
                    <a:pt x="118" y="46"/>
                  </a:lnTo>
                  <a:lnTo>
                    <a:pt x="113" y="54"/>
                  </a:lnTo>
                  <a:lnTo>
                    <a:pt x="109" y="62"/>
                  </a:lnTo>
                  <a:lnTo>
                    <a:pt x="103" y="69"/>
                  </a:lnTo>
                  <a:lnTo>
                    <a:pt x="99" y="78"/>
                  </a:lnTo>
                  <a:lnTo>
                    <a:pt x="93" y="85"/>
                  </a:lnTo>
                  <a:lnTo>
                    <a:pt x="89" y="93"/>
                  </a:lnTo>
                  <a:lnTo>
                    <a:pt x="84" y="101"/>
                  </a:lnTo>
                  <a:lnTo>
                    <a:pt x="81" y="109"/>
                  </a:lnTo>
                  <a:lnTo>
                    <a:pt x="76" y="117"/>
                  </a:lnTo>
                  <a:lnTo>
                    <a:pt x="73" y="124"/>
                  </a:lnTo>
                  <a:lnTo>
                    <a:pt x="69" y="132"/>
                  </a:lnTo>
                  <a:lnTo>
                    <a:pt x="65" y="140"/>
                  </a:lnTo>
                  <a:lnTo>
                    <a:pt x="61" y="147"/>
                  </a:lnTo>
                  <a:lnTo>
                    <a:pt x="58" y="154"/>
                  </a:lnTo>
                  <a:lnTo>
                    <a:pt x="54" y="162"/>
                  </a:lnTo>
                  <a:lnTo>
                    <a:pt x="51" y="170"/>
                  </a:lnTo>
                  <a:lnTo>
                    <a:pt x="47" y="178"/>
                  </a:lnTo>
                  <a:lnTo>
                    <a:pt x="45" y="186"/>
                  </a:lnTo>
                  <a:lnTo>
                    <a:pt x="43" y="193"/>
                  </a:lnTo>
                  <a:lnTo>
                    <a:pt x="40" y="200"/>
                  </a:lnTo>
                  <a:lnTo>
                    <a:pt x="37" y="208"/>
                  </a:lnTo>
                  <a:lnTo>
                    <a:pt x="35" y="216"/>
                  </a:lnTo>
                  <a:lnTo>
                    <a:pt x="33" y="222"/>
                  </a:lnTo>
                  <a:lnTo>
                    <a:pt x="31" y="230"/>
                  </a:lnTo>
                  <a:lnTo>
                    <a:pt x="29" y="238"/>
                  </a:lnTo>
                  <a:lnTo>
                    <a:pt x="27" y="246"/>
                  </a:lnTo>
                  <a:lnTo>
                    <a:pt x="25" y="252"/>
                  </a:lnTo>
                  <a:lnTo>
                    <a:pt x="23" y="260"/>
                  </a:lnTo>
                  <a:lnTo>
                    <a:pt x="22" y="267"/>
                  </a:lnTo>
                  <a:lnTo>
                    <a:pt x="21" y="275"/>
                  </a:lnTo>
                  <a:lnTo>
                    <a:pt x="19" y="281"/>
                  </a:lnTo>
                  <a:lnTo>
                    <a:pt x="19" y="289"/>
                  </a:lnTo>
                  <a:lnTo>
                    <a:pt x="17" y="296"/>
                  </a:lnTo>
                  <a:lnTo>
                    <a:pt x="16" y="304"/>
                  </a:lnTo>
                  <a:lnTo>
                    <a:pt x="15" y="310"/>
                  </a:lnTo>
                  <a:lnTo>
                    <a:pt x="14" y="317"/>
                  </a:lnTo>
                  <a:lnTo>
                    <a:pt x="13" y="325"/>
                  </a:lnTo>
                  <a:lnTo>
                    <a:pt x="13" y="331"/>
                  </a:lnTo>
                  <a:lnTo>
                    <a:pt x="12" y="338"/>
                  </a:lnTo>
                  <a:lnTo>
                    <a:pt x="12" y="346"/>
                  </a:lnTo>
                  <a:lnTo>
                    <a:pt x="12" y="353"/>
                  </a:lnTo>
                  <a:lnTo>
                    <a:pt x="12" y="360"/>
                  </a:lnTo>
                  <a:lnTo>
                    <a:pt x="12" y="367"/>
                  </a:lnTo>
                  <a:lnTo>
                    <a:pt x="12" y="374"/>
                  </a:lnTo>
                  <a:lnTo>
                    <a:pt x="12" y="380"/>
                  </a:lnTo>
                  <a:lnTo>
                    <a:pt x="12" y="388"/>
                  </a:lnTo>
                  <a:lnTo>
                    <a:pt x="12" y="395"/>
                  </a:lnTo>
                  <a:lnTo>
                    <a:pt x="13" y="401"/>
                  </a:lnTo>
                  <a:lnTo>
                    <a:pt x="14" y="408"/>
                  </a:lnTo>
                  <a:lnTo>
                    <a:pt x="15" y="415"/>
                  </a:lnTo>
                  <a:lnTo>
                    <a:pt x="15" y="422"/>
                  </a:lnTo>
                  <a:lnTo>
                    <a:pt x="16" y="428"/>
                  </a:lnTo>
                  <a:lnTo>
                    <a:pt x="17" y="435"/>
                  </a:lnTo>
                  <a:lnTo>
                    <a:pt x="19" y="442"/>
                  </a:lnTo>
                  <a:lnTo>
                    <a:pt x="19" y="447"/>
                  </a:lnTo>
                  <a:lnTo>
                    <a:pt x="20" y="455"/>
                  </a:lnTo>
                  <a:lnTo>
                    <a:pt x="22" y="460"/>
                  </a:lnTo>
                  <a:lnTo>
                    <a:pt x="23" y="468"/>
                  </a:lnTo>
                  <a:lnTo>
                    <a:pt x="25" y="476"/>
                  </a:lnTo>
                  <a:lnTo>
                    <a:pt x="27" y="485"/>
                  </a:lnTo>
                  <a:lnTo>
                    <a:pt x="30" y="494"/>
                  </a:lnTo>
                  <a:lnTo>
                    <a:pt x="32" y="502"/>
                  </a:lnTo>
                  <a:lnTo>
                    <a:pt x="34" y="511"/>
                  </a:lnTo>
                  <a:lnTo>
                    <a:pt x="37" y="518"/>
                  </a:lnTo>
                  <a:lnTo>
                    <a:pt x="40" y="526"/>
                  </a:lnTo>
                  <a:lnTo>
                    <a:pt x="43" y="535"/>
                  </a:lnTo>
                  <a:lnTo>
                    <a:pt x="45" y="543"/>
                  </a:lnTo>
                  <a:lnTo>
                    <a:pt x="49" y="551"/>
                  </a:lnTo>
                  <a:lnTo>
                    <a:pt x="52" y="557"/>
                  </a:lnTo>
                  <a:lnTo>
                    <a:pt x="55" y="565"/>
                  </a:lnTo>
                  <a:lnTo>
                    <a:pt x="59" y="573"/>
                  </a:lnTo>
                  <a:lnTo>
                    <a:pt x="63" y="580"/>
                  </a:lnTo>
                  <a:lnTo>
                    <a:pt x="66" y="587"/>
                  </a:lnTo>
                  <a:lnTo>
                    <a:pt x="71" y="595"/>
                  </a:lnTo>
                  <a:lnTo>
                    <a:pt x="74" y="602"/>
                  </a:lnTo>
                  <a:lnTo>
                    <a:pt x="78" y="609"/>
                  </a:lnTo>
                  <a:lnTo>
                    <a:pt x="82" y="615"/>
                  </a:lnTo>
                  <a:lnTo>
                    <a:pt x="86" y="621"/>
                  </a:lnTo>
                  <a:lnTo>
                    <a:pt x="91" y="627"/>
                  </a:lnTo>
                  <a:lnTo>
                    <a:pt x="94" y="634"/>
                  </a:lnTo>
                  <a:lnTo>
                    <a:pt x="99" y="640"/>
                  </a:lnTo>
                  <a:lnTo>
                    <a:pt x="104" y="646"/>
                  </a:lnTo>
                  <a:lnTo>
                    <a:pt x="109" y="652"/>
                  </a:lnTo>
                  <a:lnTo>
                    <a:pt x="113" y="659"/>
                  </a:lnTo>
                  <a:lnTo>
                    <a:pt x="118" y="664"/>
                  </a:lnTo>
                  <a:lnTo>
                    <a:pt x="123" y="670"/>
                  </a:lnTo>
                  <a:lnTo>
                    <a:pt x="128" y="675"/>
                  </a:lnTo>
                  <a:lnTo>
                    <a:pt x="133" y="681"/>
                  </a:lnTo>
                  <a:lnTo>
                    <a:pt x="139" y="686"/>
                  </a:lnTo>
                  <a:lnTo>
                    <a:pt x="144" y="692"/>
                  </a:lnTo>
                  <a:lnTo>
                    <a:pt x="149" y="696"/>
                  </a:lnTo>
                  <a:lnTo>
                    <a:pt x="154" y="702"/>
                  </a:lnTo>
                  <a:lnTo>
                    <a:pt x="160" y="706"/>
                  </a:lnTo>
                  <a:lnTo>
                    <a:pt x="165" y="712"/>
                  </a:lnTo>
                  <a:lnTo>
                    <a:pt x="171" y="716"/>
                  </a:lnTo>
                  <a:lnTo>
                    <a:pt x="177" y="722"/>
                  </a:lnTo>
                  <a:lnTo>
                    <a:pt x="182" y="726"/>
                  </a:lnTo>
                  <a:lnTo>
                    <a:pt x="189" y="732"/>
                  </a:lnTo>
                  <a:lnTo>
                    <a:pt x="194" y="735"/>
                  </a:lnTo>
                  <a:lnTo>
                    <a:pt x="200" y="741"/>
                  </a:lnTo>
                  <a:lnTo>
                    <a:pt x="207" y="745"/>
                  </a:lnTo>
                  <a:lnTo>
                    <a:pt x="212" y="750"/>
                  </a:lnTo>
                  <a:lnTo>
                    <a:pt x="218" y="753"/>
                  </a:lnTo>
                  <a:lnTo>
                    <a:pt x="223" y="758"/>
                  </a:lnTo>
                  <a:lnTo>
                    <a:pt x="230" y="762"/>
                  </a:lnTo>
                  <a:lnTo>
                    <a:pt x="237" y="767"/>
                  </a:lnTo>
                  <a:lnTo>
                    <a:pt x="243" y="770"/>
                  </a:lnTo>
                  <a:lnTo>
                    <a:pt x="249" y="774"/>
                  </a:lnTo>
                  <a:lnTo>
                    <a:pt x="256" y="778"/>
                  </a:lnTo>
                  <a:lnTo>
                    <a:pt x="262" y="782"/>
                  </a:lnTo>
                  <a:lnTo>
                    <a:pt x="268" y="785"/>
                  </a:lnTo>
                  <a:lnTo>
                    <a:pt x="275" y="790"/>
                  </a:lnTo>
                  <a:lnTo>
                    <a:pt x="281" y="793"/>
                  </a:lnTo>
                  <a:lnTo>
                    <a:pt x="288" y="798"/>
                  </a:lnTo>
                  <a:lnTo>
                    <a:pt x="294" y="801"/>
                  </a:lnTo>
                  <a:lnTo>
                    <a:pt x="301" y="804"/>
                  </a:lnTo>
                  <a:lnTo>
                    <a:pt x="307" y="808"/>
                  </a:lnTo>
                  <a:lnTo>
                    <a:pt x="314" y="811"/>
                  </a:lnTo>
                  <a:lnTo>
                    <a:pt x="320" y="814"/>
                  </a:lnTo>
                  <a:lnTo>
                    <a:pt x="327" y="819"/>
                  </a:lnTo>
                  <a:lnTo>
                    <a:pt x="334" y="822"/>
                  </a:lnTo>
                  <a:lnTo>
                    <a:pt x="341" y="826"/>
                  </a:lnTo>
                  <a:lnTo>
                    <a:pt x="325" y="826"/>
                  </a:lnTo>
                  <a:lnTo>
                    <a:pt x="319" y="822"/>
                  </a:lnTo>
                  <a:lnTo>
                    <a:pt x="314" y="821"/>
                  </a:lnTo>
                  <a:lnTo>
                    <a:pt x="308" y="818"/>
                  </a:lnTo>
                  <a:lnTo>
                    <a:pt x="302" y="816"/>
                  </a:lnTo>
                  <a:lnTo>
                    <a:pt x="296" y="812"/>
                  </a:lnTo>
                  <a:lnTo>
                    <a:pt x="291" y="810"/>
                  </a:lnTo>
                  <a:lnTo>
                    <a:pt x="285" y="807"/>
                  </a:lnTo>
                  <a:lnTo>
                    <a:pt x="280" y="804"/>
                  </a:lnTo>
                  <a:lnTo>
                    <a:pt x="273" y="801"/>
                  </a:lnTo>
                  <a:lnTo>
                    <a:pt x="268" y="798"/>
                  </a:lnTo>
                  <a:lnTo>
                    <a:pt x="262" y="794"/>
                  </a:lnTo>
                  <a:lnTo>
                    <a:pt x="256" y="792"/>
                  </a:lnTo>
                  <a:lnTo>
                    <a:pt x="250" y="788"/>
                  </a:lnTo>
                  <a:lnTo>
                    <a:pt x="245" y="784"/>
                  </a:lnTo>
                  <a:lnTo>
                    <a:pt x="238" y="781"/>
                  </a:lnTo>
                  <a:lnTo>
                    <a:pt x="233" y="778"/>
                  </a:lnTo>
                  <a:lnTo>
                    <a:pt x="227" y="773"/>
                  </a:lnTo>
                  <a:lnTo>
                    <a:pt x="221" y="769"/>
                  </a:lnTo>
                  <a:lnTo>
                    <a:pt x="216" y="765"/>
                  </a:lnTo>
                  <a:lnTo>
                    <a:pt x="210" y="761"/>
                  </a:lnTo>
                  <a:lnTo>
                    <a:pt x="203" y="757"/>
                  </a:lnTo>
                  <a:lnTo>
                    <a:pt x="198" y="753"/>
                  </a:lnTo>
                  <a:lnTo>
                    <a:pt x="192" y="749"/>
                  </a:lnTo>
                  <a:lnTo>
                    <a:pt x="187" y="744"/>
                  </a:lnTo>
                  <a:lnTo>
                    <a:pt x="180" y="739"/>
                  </a:lnTo>
                  <a:lnTo>
                    <a:pt x="174" y="734"/>
                  </a:lnTo>
                  <a:lnTo>
                    <a:pt x="169" y="730"/>
                  </a:lnTo>
                  <a:lnTo>
                    <a:pt x="164" y="725"/>
                  </a:lnTo>
                  <a:lnTo>
                    <a:pt x="158" y="720"/>
                  </a:lnTo>
                  <a:lnTo>
                    <a:pt x="153" y="714"/>
                  </a:lnTo>
                  <a:lnTo>
                    <a:pt x="148" y="710"/>
                  </a:lnTo>
                  <a:lnTo>
                    <a:pt x="142" y="705"/>
                  </a:lnTo>
                  <a:lnTo>
                    <a:pt x="137" y="699"/>
                  </a:lnTo>
                  <a:lnTo>
                    <a:pt x="131" y="693"/>
                  </a:lnTo>
                  <a:lnTo>
                    <a:pt x="125" y="688"/>
                  </a:lnTo>
                  <a:lnTo>
                    <a:pt x="121" y="682"/>
                  </a:lnTo>
                  <a:lnTo>
                    <a:pt x="114" y="675"/>
                  </a:lnTo>
                  <a:lnTo>
                    <a:pt x="110" y="670"/>
                  </a:lnTo>
                  <a:lnTo>
                    <a:pt x="105" y="663"/>
                  </a:lnTo>
                  <a:lnTo>
                    <a:pt x="101" y="657"/>
                  </a:lnTo>
                  <a:lnTo>
                    <a:pt x="95" y="651"/>
                  </a:lnTo>
                  <a:lnTo>
                    <a:pt x="91" y="644"/>
                  </a:lnTo>
                  <a:lnTo>
                    <a:pt x="85" y="637"/>
                  </a:lnTo>
                  <a:lnTo>
                    <a:pt x="81" y="631"/>
                  </a:lnTo>
                  <a:lnTo>
                    <a:pt x="76" y="624"/>
                  </a:lnTo>
                  <a:lnTo>
                    <a:pt x="72" y="617"/>
                  </a:lnTo>
                  <a:lnTo>
                    <a:pt x="69" y="610"/>
                  </a:lnTo>
                  <a:lnTo>
                    <a:pt x="64" y="604"/>
                  </a:lnTo>
                  <a:lnTo>
                    <a:pt x="60" y="595"/>
                  </a:lnTo>
                  <a:lnTo>
                    <a:pt x="55" y="588"/>
                  </a:lnTo>
                  <a:lnTo>
                    <a:pt x="52" y="581"/>
                  </a:lnTo>
                  <a:lnTo>
                    <a:pt x="47" y="573"/>
                  </a:lnTo>
                  <a:lnTo>
                    <a:pt x="44" y="565"/>
                  </a:lnTo>
                  <a:lnTo>
                    <a:pt x="40" y="557"/>
                  </a:lnTo>
                  <a:lnTo>
                    <a:pt x="36" y="550"/>
                  </a:lnTo>
                  <a:lnTo>
                    <a:pt x="34" y="542"/>
                  </a:lnTo>
                  <a:lnTo>
                    <a:pt x="30" y="533"/>
                  </a:lnTo>
                  <a:lnTo>
                    <a:pt x="27" y="525"/>
                  </a:lnTo>
                  <a:lnTo>
                    <a:pt x="24" y="516"/>
                  </a:lnTo>
                  <a:lnTo>
                    <a:pt x="22" y="508"/>
                  </a:lnTo>
                  <a:lnTo>
                    <a:pt x="19" y="498"/>
                  </a:lnTo>
                  <a:lnTo>
                    <a:pt x="17" y="491"/>
                  </a:lnTo>
                  <a:lnTo>
                    <a:pt x="15" y="482"/>
                  </a:lnTo>
                  <a:lnTo>
                    <a:pt x="13" y="473"/>
                  </a:lnTo>
                  <a:lnTo>
                    <a:pt x="11" y="464"/>
                  </a:lnTo>
                  <a:lnTo>
                    <a:pt x="9" y="456"/>
                  </a:lnTo>
                  <a:lnTo>
                    <a:pt x="7" y="446"/>
                  </a:lnTo>
                  <a:lnTo>
                    <a:pt x="5" y="438"/>
                  </a:lnTo>
                  <a:lnTo>
                    <a:pt x="4" y="429"/>
                  </a:lnTo>
                  <a:lnTo>
                    <a:pt x="3" y="422"/>
                  </a:lnTo>
                  <a:lnTo>
                    <a:pt x="2" y="413"/>
                  </a:lnTo>
                  <a:lnTo>
                    <a:pt x="2" y="404"/>
                  </a:lnTo>
                  <a:lnTo>
                    <a:pt x="1" y="395"/>
                  </a:lnTo>
                  <a:lnTo>
                    <a:pt x="0" y="386"/>
                  </a:lnTo>
                  <a:lnTo>
                    <a:pt x="0" y="378"/>
                  </a:lnTo>
                  <a:lnTo>
                    <a:pt x="0" y="369"/>
                  </a:lnTo>
                  <a:lnTo>
                    <a:pt x="0" y="360"/>
                  </a:lnTo>
                  <a:lnTo>
                    <a:pt x="0" y="353"/>
                  </a:lnTo>
                  <a:lnTo>
                    <a:pt x="1" y="344"/>
                  </a:lnTo>
                  <a:lnTo>
                    <a:pt x="1" y="336"/>
                  </a:lnTo>
                  <a:lnTo>
                    <a:pt x="1" y="327"/>
                  </a:lnTo>
                  <a:lnTo>
                    <a:pt x="2" y="318"/>
                  </a:lnTo>
                  <a:lnTo>
                    <a:pt x="3" y="309"/>
                  </a:lnTo>
                  <a:lnTo>
                    <a:pt x="4" y="301"/>
                  </a:lnTo>
                  <a:lnTo>
                    <a:pt x="4" y="292"/>
                  </a:lnTo>
                  <a:lnTo>
                    <a:pt x="5" y="283"/>
                  </a:lnTo>
                  <a:lnTo>
                    <a:pt x="7" y="276"/>
                  </a:lnTo>
                  <a:lnTo>
                    <a:pt x="9" y="267"/>
                  </a:lnTo>
                  <a:lnTo>
                    <a:pt x="11" y="259"/>
                  </a:lnTo>
                  <a:lnTo>
                    <a:pt x="12" y="251"/>
                  </a:lnTo>
                  <a:lnTo>
                    <a:pt x="14" y="242"/>
                  </a:lnTo>
                  <a:lnTo>
                    <a:pt x="16" y="235"/>
                  </a:lnTo>
                  <a:lnTo>
                    <a:pt x="19" y="227"/>
                  </a:lnTo>
                  <a:lnTo>
                    <a:pt x="20" y="219"/>
                  </a:lnTo>
                  <a:lnTo>
                    <a:pt x="23" y="211"/>
                  </a:lnTo>
                  <a:lnTo>
                    <a:pt x="26" y="203"/>
                  </a:lnTo>
                  <a:lnTo>
                    <a:pt x="29" y="194"/>
                  </a:lnTo>
                  <a:lnTo>
                    <a:pt x="31" y="187"/>
                  </a:lnTo>
                  <a:lnTo>
                    <a:pt x="33" y="179"/>
                  </a:lnTo>
                  <a:lnTo>
                    <a:pt x="36" y="171"/>
                  </a:lnTo>
                  <a:lnTo>
                    <a:pt x="39" y="162"/>
                  </a:lnTo>
                  <a:lnTo>
                    <a:pt x="42" y="155"/>
                  </a:lnTo>
                  <a:lnTo>
                    <a:pt x="45" y="148"/>
                  </a:lnTo>
                  <a:lnTo>
                    <a:pt x="49" y="141"/>
                  </a:lnTo>
                  <a:lnTo>
                    <a:pt x="52" y="133"/>
                  </a:lnTo>
                  <a:lnTo>
                    <a:pt x="55" y="127"/>
                  </a:lnTo>
                  <a:lnTo>
                    <a:pt x="59" y="119"/>
                  </a:lnTo>
                  <a:lnTo>
                    <a:pt x="62" y="112"/>
                  </a:lnTo>
                  <a:lnTo>
                    <a:pt x="66" y="105"/>
                  </a:lnTo>
                  <a:lnTo>
                    <a:pt x="70" y="99"/>
                  </a:lnTo>
                  <a:lnTo>
                    <a:pt x="74" y="92"/>
                  </a:lnTo>
                  <a:lnTo>
                    <a:pt x="78" y="86"/>
                  </a:lnTo>
                  <a:lnTo>
                    <a:pt x="82" y="80"/>
                  </a:lnTo>
                  <a:lnTo>
                    <a:pt x="85" y="73"/>
                  </a:lnTo>
                  <a:lnTo>
                    <a:pt x="90" y="68"/>
                  </a:lnTo>
                  <a:lnTo>
                    <a:pt x="94" y="61"/>
                  </a:lnTo>
                  <a:lnTo>
                    <a:pt x="98" y="55"/>
                  </a:lnTo>
                  <a:lnTo>
                    <a:pt x="102" y="50"/>
                  </a:lnTo>
                  <a:lnTo>
                    <a:pt x="106" y="44"/>
                  </a:lnTo>
                  <a:lnTo>
                    <a:pt x="112" y="39"/>
                  </a:lnTo>
                  <a:lnTo>
                    <a:pt x="117" y="33"/>
                  </a:lnTo>
                  <a:lnTo>
                    <a:pt x="121" y="29"/>
                  </a:lnTo>
                  <a:lnTo>
                    <a:pt x="125" y="23"/>
                  </a:lnTo>
                  <a:lnTo>
                    <a:pt x="131" y="20"/>
                  </a:lnTo>
                  <a:lnTo>
                    <a:pt x="135" y="14"/>
                  </a:lnTo>
                  <a:lnTo>
                    <a:pt x="140" y="10"/>
                  </a:lnTo>
                  <a:lnTo>
                    <a:pt x="145" y="6"/>
                  </a:lnTo>
                  <a:lnTo>
                    <a:pt x="150" y="2"/>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79" name="Freeform 36"/>
            <p:cNvSpPr>
              <a:spLocks/>
            </p:cNvSpPr>
            <p:nvPr/>
          </p:nvSpPr>
          <p:spPr bwMode="auto">
            <a:xfrm>
              <a:off x="1103" y="1773"/>
              <a:ext cx="191" cy="43"/>
            </a:xfrm>
            <a:custGeom>
              <a:avLst/>
              <a:gdLst>
                <a:gd name="T0" fmla="*/ 373 w 382"/>
                <a:gd name="T1" fmla="*/ 10 h 87"/>
                <a:gd name="T2" fmla="*/ 359 w 382"/>
                <a:gd name="T3" fmla="*/ 18 h 87"/>
                <a:gd name="T4" fmla="*/ 344 w 382"/>
                <a:gd name="T5" fmla="*/ 26 h 87"/>
                <a:gd name="T6" fmla="*/ 330 w 382"/>
                <a:gd name="T7" fmla="*/ 33 h 87"/>
                <a:gd name="T8" fmla="*/ 315 w 382"/>
                <a:gd name="T9" fmla="*/ 40 h 87"/>
                <a:gd name="T10" fmla="*/ 299 w 382"/>
                <a:gd name="T11" fmla="*/ 46 h 87"/>
                <a:gd name="T12" fmla="*/ 284 w 382"/>
                <a:gd name="T13" fmla="*/ 51 h 87"/>
                <a:gd name="T14" fmla="*/ 270 w 382"/>
                <a:gd name="T15" fmla="*/ 56 h 87"/>
                <a:gd name="T16" fmla="*/ 255 w 382"/>
                <a:gd name="T17" fmla="*/ 60 h 87"/>
                <a:gd name="T18" fmla="*/ 241 w 382"/>
                <a:gd name="T19" fmla="*/ 65 h 87"/>
                <a:gd name="T20" fmla="*/ 228 w 382"/>
                <a:gd name="T21" fmla="*/ 69 h 87"/>
                <a:gd name="T22" fmla="*/ 207 w 382"/>
                <a:gd name="T23" fmla="*/ 72 h 87"/>
                <a:gd name="T24" fmla="*/ 186 w 382"/>
                <a:gd name="T25" fmla="*/ 77 h 87"/>
                <a:gd name="T26" fmla="*/ 168 w 382"/>
                <a:gd name="T27" fmla="*/ 79 h 87"/>
                <a:gd name="T28" fmla="*/ 157 w 382"/>
                <a:gd name="T29" fmla="*/ 81 h 87"/>
                <a:gd name="T30" fmla="*/ 146 w 382"/>
                <a:gd name="T31" fmla="*/ 82 h 87"/>
                <a:gd name="T32" fmla="*/ 136 w 382"/>
                <a:gd name="T33" fmla="*/ 84 h 87"/>
                <a:gd name="T34" fmla="*/ 125 w 382"/>
                <a:gd name="T35" fmla="*/ 85 h 87"/>
                <a:gd name="T36" fmla="*/ 114 w 382"/>
                <a:gd name="T37" fmla="*/ 86 h 87"/>
                <a:gd name="T38" fmla="*/ 103 w 382"/>
                <a:gd name="T39" fmla="*/ 86 h 87"/>
                <a:gd name="T40" fmla="*/ 92 w 382"/>
                <a:gd name="T41" fmla="*/ 86 h 87"/>
                <a:gd name="T42" fmla="*/ 80 w 382"/>
                <a:gd name="T43" fmla="*/ 87 h 87"/>
                <a:gd name="T44" fmla="*/ 69 w 382"/>
                <a:gd name="T45" fmla="*/ 87 h 87"/>
                <a:gd name="T46" fmla="*/ 51 w 382"/>
                <a:gd name="T47" fmla="*/ 86 h 87"/>
                <a:gd name="T48" fmla="*/ 40 w 382"/>
                <a:gd name="T49" fmla="*/ 86 h 87"/>
                <a:gd name="T50" fmla="*/ 29 w 382"/>
                <a:gd name="T51" fmla="*/ 86 h 87"/>
                <a:gd name="T52" fmla="*/ 13 w 382"/>
                <a:gd name="T53" fmla="*/ 86 h 87"/>
                <a:gd name="T54" fmla="*/ 9 w 382"/>
                <a:gd name="T55" fmla="*/ 78 h 87"/>
                <a:gd name="T56" fmla="*/ 23 w 382"/>
                <a:gd name="T57" fmla="*/ 79 h 87"/>
                <a:gd name="T58" fmla="*/ 43 w 382"/>
                <a:gd name="T59" fmla="*/ 79 h 87"/>
                <a:gd name="T60" fmla="*/ 55 w 382"/>
                <a:gd name="T61" fmla="*/ 79 h 87"/>
                <a:gd name="T62" fmla="*/ 67 w 382"/>
                <a:gd name="T63" fmla="*/ 80 h 87"/>
                <a:gd name="T64" fmla="*/ 79 w 382"/>
                <a:gd name="T65" fmla="*/ 80 h 87"/>
                <a:gd name="T66" fmla="*/ 90 w 382"/>
                <a:gd name="T67" fmla="*/ 80 h 87"/>
                <a:gd name="T68" fmla="*/ 102 w 382"/>
                <a:gd name="T69" fmla="*/ 79 h 87"/>
                <a:gd name="T70" fmla="*/ 119 w 382"/>
                <a:gd name="T71" fmla="*/ 78 h 87"/>
                <a:gd name="T72" fmla="*/ 132 w 382"/>
                <a:gd name="T73" fmla="*/ 76 h 87"/>
                <a:gd name="T74" fmla="*/ 145 w 382"/>
                <a:gd name="T75" fmla="*/ 75 h 87"/>
                <a:gd name="T76" fmla="*/ 158 w 382"/>
                <a:gd name="T77" fmla="*/ 72 h 87"/>
                <a:gd name="T78" fmla="*/ 172 w 382"/>
                <a:gd name="T79" fmla="*/ 70 h 87"/>
                <a:gd name="T80" fmla="*/ 185 w 382"/>
                <a:gd name="T81" fmla="*/ 68 h 87"/>
                <a:gd name="T82" fmla="*/ 198 w 382"/>
                <a:gd name="T83" fmla="*/ 66 h 87"/>
                <a:gd name="T84" fmla="*/ 211 w 382"/>
                <a:gd name="T85" fmla="*/ 62 h 87"/>
                <a:gd name="T86" fmla="*/ 224 w 382"/>
                <a:gd name="T87" fmla="*/ 60 h 87"/>
                <a:gd name="T88" fmla="*/ 236 w 382"/>
                <a:gd name="T89" fmla="*/ 57 h 87"/>
                <a:gd name="T90" fmla="*/ 250 w 382"/>
                <a:gd name="T91" fmla="*/ 53 h 87"/>
                <a:gd name="T92" fmla="*/ 261 w 382"/>
                <a:gd name="T93" fmla="*/ 50 h 87"/>
                <a:gd name="T94" fmla="*/ 273 w 382"/>
                <a:gd name="T95" fmla="*/ 46 h 87"/>
                <a:gd name="T96" fmla="*/ 284 w 382"/>
                <a:gd name="T97" fmla="*/ 42 h 87"/>
                <a:gd name="T98" fmla="*/ 295 w 382"/>
                <a:gd name="T99" fmla="*/ 37 h 87"/>
                <a:gd name="T100" fmla="*/ 308 w 382"/>
                <a:gd name="T101" fmla="*/ 32 h 87"/>
                <a:gd name="T102" fmla="*/ 319 w 382"/>
                <a:gd name="T103" fmla="*/ 29 h 87"/>
                <a:gd name="T104" fmla="*/ 330 w 382"/>
                <a:gd name="T105" fmla="*/ 22 h 87"/>
                <a:gd name="T106" fmla="*/ 340 w 382"/>
                <a:gd name="T107" fmla="*/ 18 h 87"/>
                <a:gd name="T108" fmla="*/ 354 w 382"/>
                <a:gd name="T109" fmla="*/ 11 h 87"/>
                <a:gd name="T110" fmla="*/ 374 w 382"/>
                <a:gd name="T111" fmla="*/ 0 h 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2"/>
                <a:gd name="T169" fmla="*/ 0 h 87"/>
                <a:gd name="T170" fmla="*/ 382 w 382"/>
                <a:gd name="T171" fmla="*/ 87 h 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2" h="87">
                  <a:moveTo>
                    <a:pt x="382" y="3"/>
                  </a:moveTo>
                  <a:lnTo>
                    <a:pt x="378" y="7"/>
                  </a:lnTo>
                  <a:lnTo>
                    <a:pt x="373" y="10"/>
                  </a:lnTo>
                  <a:lnTo>
                    <a:pt x="368" y="12"/>
                  </a:lnTo>
                  <a:lnTo>
                    <a:pt x="363" y="16"/>
                  </a:lnTo>
                  <a:lnTo>
                    <a:pt x="359" y="18"/>
                  </a:lnTo>
                  <a:lnTo>
                    <a:pt x="353" y="21"/>
                  </a:lnTo>
                  <a:lnTo>
                    <a:pt x="349" y="22"/>
                  </a:lnTo>
                  <a:lnTo>
                    <a:pt x="344" y="26"/>
                  </a:lnTo>
                  <a:lnTo>
                    <a:pt x="339" y="28"/>
                  </a:lnTo>
                  <a:lnTo>
                    <a:pt x="334" y="31"/>
                  </a:lnTo>
                  <a:lnTo>
                    <a:pt x="330" y="33"/>
                  </a:lnTo>
                  <a:lnTo>
                    <a:pt x="324" y="36"/>
                  </a:lnTo>
                  <a:lnTo>
                    <a:pt x="320" y="38"/>
                  </a:lnTo>
                  <a:lnTo>
                    <a:pt x="315" y="40"/>
                  </a:lnTo>
                  <a:lnTo>
                    <a:pt x="310" y="42"/>
                  </a:lnTo>
                  <a:lnTo>
                    <a:pt x="305" y="45"/>
                  </a:lnTo>
                  <a:lnTo>
                    <a:pt x="299" y="46"/>
                  </a:lnTo>
                  <a:lnTo>
                    <a:pt x="294" y="48"/>
                  </a:lnTo>
                  <a:lnTo>
                    <a:pt x="290" y="49"/>
                  </a:lnTo>
                  <a:lnTo>
                    <a:pt x="284" y="51"/>
                  </a:lnTo>
                  <a:lnTo>
                    <a:pt x="280" y="52"/>
                  </a:lnTo>
                  <a:lnTo>
                    <a:pt x="275" y="55"/>
                  </a:lnTo>
                  <a:lnTo>
                    <a:pt x="270" y="56"/>
                  </a:lnTo>
                  <a:lnTo>
                    <a:pt x="265" y="58"/>
                  </a:lnTo>
                  <a:lnTo>
                    <a:pt x="260" y="59"/>
                  </a:lnTo>
                  <a:lnTo>
                    <a:pt x="255" y="60"/>
                  </a:lnTo>
                  <a:lnTo>
                    <a:pt x="250" y="61"/>
                  </a:lnTo>
                  <a:lnTo>
                    <a:pt x="245" y="64"/>
                  </a:lnTo>
                  <a:lnTo>
                    <a:pt x="241" y="65"/>
                  </a:lnTo>
                  <a:lnTo>
                    <a:pt x="236" y="66"/>
                  </a:lnTo>
                  <a:lnTo>
                    <a:pt x="232" y="67"/>
                  </a:lnTo>
                  <a:lnTo>
                    <a:pt x="228" y="69"/>
                  </a:lnTo>
                  <a:lnTo>
                    <a:pt x="221" y="70"/>
                  </a:lnTo>
                  <a:lnTo>
                    <a:pt x="214" y="71"/>
                  </a:lnTo>
                  <a:lnTo>
                    <a:pt x="207" y="72"/>
                  </a:lnTo>
                  <a:lnTo>
                    <a:pt x="201" y="75"/>
                  </a:lnTo>
                  <a:lnTo>
                    <a:pt x="193" y="76"/>
                  </a:lnTo>
                  <a:lnTo>
                    <a:pt x="186" y="77"/>
                  </a:lnTo>
                  <a:lnTo>
                    <a:pt x="180" y="78"/>
                  </a:lnTo>
                  <a:lnTo>
                    <a:pt x="173" y="79"/>
                  </a:lnTo>
                  <a:lnTo>
                    <a:pt x="168" y="79"/>
                  </a:lnTo>
                  <a:lnTo>
                    <a:pt x="165" y="80"/>
                  </a:lnTo>
                  <a:lnTo>
                    <a:pt x="161" y="80"/>
                  </a:lnTo>
                  <a:lnTo>
                    <a:pt x="157" y="81"/>
                  </a:lnTo>
                  <a:lnTo>
                    <a:pt x="154" y="81"/>
                  </a:lnTo>
                  <a:lnTo>
                    <a:pt x="151" y="82"/>
                  </a:lnTo>
                  <a:lnTo>
                    <a:pt x="146" y="82"/>
                  </a:lnTo>
                  <a:lnTo>
                    <a:pt x="143" y="84"/>
                  </a:lnTo>
                  <a:lnTo>
                    <a:pt x="139" y="84"/>
                  </a:lnTo>
                  <a:lnTo>
                    <a:pt x="136" y="84"/>
                  </a:lnTo>
                  <a:lnTo>
                    <a:pt x="132" y="84"/>
                  </a:lnTo>
                  <a:lnTo>
                    <a:pt x="128" y="85"/>
                  </a:lnTo>
                  <a:lnTo>
                    <a:pt x="125" y="85"/>
                  </a:lnTo>
                  <a:lnTo>
                    <a:pt x="122" y="85"/>
                  </a:lnTo>
                  <a:lnTo>
                    <a:pt x="117" y="86"/>
                  </a:lnTo>
                  <a:lnTo>
                    <a:pt x="114" y="86"/>
                  </a:lnTo>
                  <a:lnTo>
                    <a:pt x="110" y="86"/>
                  </a:lnTo>
                  <a:lnTo>
                    <a:pt x="106" y="86"/>
                  </a:lnTo>
                  <a:lnTo>
                    <a:pt x="103" y="86"/>
                  </a:lnTo>
                  <a:lnTo>
                    <a:pt x="99" y="86"/>
                  </a:lnTo>
                  <a:lnTo>
                    <a:pt x="95" y="86"/>
                  </a:lnTo>
                  <a:lnTo>
                    <a:pt x="92" y="86"/>
                  </a:lnTo>
                  <a:lnTo>
                    <a:pt x="87" y="86"/>
                  </a:lnTo>
                  <a:lnTo>
                    <a:pt x="84" y="87"/>
                  </a:lnTo>
                  <a:lnTo>
                    <a:pt x="80" y="87"/>
                  </a:lnTo>
                  <a:lnTo>
                    <a:pt x="76" y="87"/>
                  </a:lnTo>
                  <a:lnTo>
                    <a:pt x="73" y="87"/>
                  </a:lnTo>
                  <a:lnTo>
                    <a:pt x="69" y="87"/>
                  </a:lnTo>
                  <a:lnTo>
                    <a:pt x="62" y="87"/>
                  </a:lnTo>
                  <a:lnTo>
                    <a:pt x="55" y="87"/>
                  </a:lnTo>
                  <a:lnTo>
                    <a:pt x="51" y="86"/>
                  </a:lnTo>
                  <a:lnTo>
                    <a:pt x="47" y="86"/>
                  </a:lnTo>
                  <a:lnTo>
                    <a:pt x="44" y="86"/>
                  </a:lnTo>
                  <a:lnTo>
                    <a:pt x="40" y="86"/>
                  </a:lnTo>
                  <a:lnTo>
                    <a:pt x="37" y="86"/>
                  </a:lnTo>
                  <a:lnTo>
                    <a:pt x="33" y="86"/>
                  </a:lnTo>
                  <a:lnTo>
                    <a:pt x="29" y="86"/>
                  </a:lnTo>
                  <a:lnTo>
                    <a:pt x="26" y="86"/>
                  </a:lnTo>
                  <a:lnTo>
                    <a:pt x="19" y="86"/>
                  </a:lnTo>
                  <a:lnTo>
                    <a:pt x="13" y="86"/>
                  </a:lnTo>
                  <a:lnTo>
                    <a:pt x="6" y="86"/>
                  </a:lnTo>
                  <a:lnTo>
                    <a:pt x="0" y="86"/>
                  </a:lnTo>
                  <a:lnTo>
                    <a:pt x="9" y="78"/>
                  </a:lnTo>
                  <a:lnTo>
                    <a:pt x="13" y="78"/>
                  </a:lnTo>
                  <a:lnTo>
                    <a:pt x="17" y="79"/>
                  </a:lnTo>
                  <a:lnTo>
                    <a:pt x="23" y="79"/>
                  </a:lnTo>
                  <a:lnTo>
                    <a:pt x="29" y="79"/>
                  </a:lnTo>
                  <a:lnTo>
                    <a:pt x="36" y="79"/>
                  </a:lnTo>
                  <a:lnTo>
                    <a:pt x="43" y="79"/>
                  </a:lnTo>
                  <a:lnTo>
                    <a:pt x="47" y="79"/>
                  </a:lnTo>
                  <a:lnTo>
                    <a:pt x="50" y="79"/>
                  </a:lnTo>
                  <a:lnTo>
                    <a:pt x="55" y="79"/>
                  </a:lnTo>
                  <a:lnTo>
                    <a:pt x="59" y="80"/>
                  </a:lnTo>
                  <a:lnTo>
                    <a:pt x="63" y="80"/>
                  </a:lnTo>
                  <a:lnTo>
                    <a:pt x="67" y="80"/>
                  </a:lnTo>
                  <a:lnTo>
                    <a:pt x="70" y="80"/>
                  </a:lnTo>
                  <a:lnTo>
                    <a:pt x="75" y="80"/>
                  </a:lnTo>
                  <a:lnTo>
                    <a:pt x="79" y="80"/>
                  </a:lnTo>
                  <a:lnTo>
                    <a:pt x="83" y="80"/>
                  </a:lnTo>
                  <a:lnTo>
                    <a:pt x="87" y="80"/>
                  </a:lnTo>
                  <a:lnTo>
                    <a:pt x="90" y="80"/>
                  </a:lnTo>
                  <a:lnTo>
                    <a:pt x="94" y="79"/>
                  </a:lnTo>
                  <a:lnTo>
                    <a:pt x="98" y="79"/>
                  </a:lnTo>
                  <a:lnTo>
                    <a:pt x="102" y="79"/>
                  </a:lnTo>
                  <a:lnTo>
                    <a:pt x="106" y="79"/>
                  </a:lnTo>
                  <a:lnTo>
                    <a:pt x="113" y="78"/>
                  </a:lnTo>
                  <a:lnTo>
                    <a:pt x="119" y="78"/>
                  </a:lnTo>
                  <a:lnTo>
                    <a:pt x="124" y="77"/>
                  </a:lnTo>
                  <a:lnTo>
                    <a:pt x="128" y="77"/>
                  </a:lnTo>
                  <a:lnTo>
                    <a:pt x="132" y="76"/>
                  </a:lnTo>
                  <a:lnTo>
                    <a:pt x="137" y="76"/>
                  </a:lnTo>
                  <a:lnTo>
                    <a:pt x="141" y="75"/>
                  </a:lnTo>
                  <a:lnTo>
                    <a:pt x="145" y="75"/>
                  </a:lnTo>
                  <a:lnTo>
                    <a:pt x="149" y="74"/>
                  </a:lnTo>
                  <a:lnTo>
                    <a:pt x="155" y="74"/>
                  </a:lnTo>
                  <a:lnTo>
                    <a:pt x="158" y="72"/>
                  </a:lnTo>
                  <a:lnTo>
                    <a:pt x="163" y="71"/>
                  </a:lnTo>
                  <a:lnTo>
                    <a:pt x="167" y="71"/>
                  </a:lnTo>
                  <a:lnTo>
                    <a:pt x="172" y="70"/>
                  </a:lnTo>
                  <a:lnTo>
                    <a:pt x="176" y="69"/>
                  </a:lnTo>
                  <a:lnTo>
                    <a:pt x="181" y="69"/>
                  </a:lnTo>
                  <a:lnTo>
                    <a:pt x="185" y="68"/>
                  </a:lnTo>
                  <a:lnTo>
                    <a:pt x="190" y="68"/>
                  </a:lnTo>
                  <a:lnTo>
                    <a:pt x="194" y="66"/>
                  </a:lnTo>
                  <a:lnTo>
                    <a:pt x="198" y="66"/>
                  </a:lnTo>
                  <a:lnTo>
                    <a:pt x="203" y="65"/>
                  </a:lnTo>
                  <a:lnTo>
                    <a:pt x="207" y="64"/>
                  </a:lnTo>
                  <a:lnTo>
                    <a:pt x="211" y="62"/>
                  </a:lnTo>
                  <a:lnTo>
                    <a:pt x="215" y="61"/>
                  </a:lnTo>
                  <a:lnTo>
                    <a:pt x="220" y="60"/>
                  </a:lnTo>
                  <a:lnTo>
                    <a:pt x="224" y="60"/>
                  </a:lnTo>
                  <a:lnTo>
                    <a:pt x="228" y="58"/>
                  </a:lnTo>
                  <a:lnTo>
                    <a:pt x="232" y="58"/>
                  </a:lnTo>
                  <a:lnTo>
                    <a:pt x="236" y="57"/>
                  </a:lnTo>
                  <a:lnTo>
                    <a:pt x="241" y="56"/>
                  </a:lnTo>
                  <a:lnTo>
                    <a:pt x="244" y="55"/>
                  </a:lnTo>
                  <a:lnTo>
                    <a:pt x="250" y="53"/>
                  </a:lnTo>
                  <a:lnTo>
                    <a:pt x="253" y="52"/>
                  </a:lnTo>
                  <a:lnTo>
                    <a:pt x="257" y="51"/>
                  </a:lnTo>
                  <a:lnTo>
                    <a:pt x="261" y="50"/>
                  </a:lnTo>
                  <a:lnTo>
                    <a:pt x="265" y="49"/>
                  </a:lnTo>
                  <a:lnTo>
                    <a:pt x="269" y="47"/>
                  </a:lnTo>
                  <a:lnTo>
                    <a:pt x="273" y="46"/>
                  </a:lnTo>
                  <a:lnTo>
                    <a:pt x="276" y="45"/>
                  </a:lnTo>
                  <a:lnTo>
                    <a:pt x="281" y="43"/>
                  </a:lnTo>
                  <a:lnTo>
                    <a:pt x="284" y="42"/>
                  </a:lnTo>
                  <a:lnTo>
                    <a:pt x="289" y="40"/>
                  </a:lnTo>
                  <a:lnTo>
                    <a:pt x="292" y="39"/>
                  </a:lnTo>
                  <a:lnTo>
                    <a:pt x="295" y="37"/>
                  </a:lnTo>
                  <a:lnTo>
                    <a:pt x="300" y="36"/>
                  </a:lnTo>
                  <a:lnTo>
                    <a:pt x="304" y="35"/>
                  </a:lnTo>
                  <a:lnTo>
                    <a:pt x="308" y="32"/>
                  </a:lnTo>
                  <a:lnTo>
                    <a:pt x="311" y="31"/>
                  </a:lnTo>
                  <a:lnTo>
                    <a:pt x="315" y="30"/>
                  </a:lnTo>
                  <a:lnTo>
                    <a:pt x="319" y="29"/>
                  </a:lnTo>
                  <a:lnTo>
                    <a:pt x="322" y="27"/>
                  </a:lnTo>
                  <a:lnTo>
                    <a:pt x="325" y="25"/>
                  </a:lnTo>
                  <a:lnTo>
                    <a:pt x="330" y="22"/>
                  </a:lnTo>
                  <a:lnTo>
                    <a:pt x="333" y="21"/>
                  </a:lnTo>
                  <a:lnTo>
                    <a:pt x="336" y="19"/>
                  </a:lnTo>
                  <a:lnTo>
                    <a:pt x="340" y="18"/>
                  </a:lnTo>
                  <a:lnTo>
                    <a:pt x="344" y="16"/>
                  </a:lnTo>
                  <a:lnTo>
                    <a:pt x="348" y="15"/>
                  </a:lnTo>
                  <a:lnTo>
                    <a:pt x="354" y="11"/>
                  </a:lnTo>
                  <a:lnTo>
                    <a:pt x="361" y="8"/>
                  </a:lnTo>
                  <a:lnTo>
                    <a:pt x="368" y="3"/>
                  </a:lnTo>
                  <a:lnTo>
                    <a:pt x="374" y="0"/>
                  </a:lnTo>
                  <a:lnTo>
                    <a:pt x="382" y="3"/>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0" name="Freeform 37"/>
            <p:cNvSpPr>
              <a:spLocks/>
            </p:cNvSpPr>
            <p:nvPr/>
          </p:nvSpPr>
          <p:spPr bwMode="auto">
            <a:xfrm>
              <a:off x="1053" y="1804"/>
              <a:ext cx="311" cy="68"/>
            </a:xfrm>
            <a:custGeom>
              <a:avLst/>
              <a:gdLst>
                <a:gd name="T0" fmla="*/ 611 w 622"/>
                <a:gd name="T1" fmla="*/ 13 h 137"/>
                <a:gd name="T2" fmla="*/ 596 w 622"/>
                <a:gd name="T3" fmla="*/ 19 h 137"/>
                <a:gd name="T4" fmla="*/ 581 w 622"/>
                <a:gd name="T5" fmla="*/ 26 h 137"/>
                <a:gd name="T6" fmla="*/ 565 w 622"/>
                <a:gd name="T7" fmla="*/ 34 h 137"/>
                <a:gd name="T8" fmla="*/ 548 w 622"/>
                <a:gd name="T9" fmla="*/ 39 h 137"/>
                <a:gd name="T10" fmla="*/ 531 w 622"/>
                <a:gd name="T11" fmla="*/ 46 h 137"/>
                <a:gd name="T12" fmla="*/ 514 w 622"/>
                <a:gd name="T13" fmla="*/ 51 h 137"/>
                <a:gd name="T14" fmla="*/ 498 w 622"/>
                <a:gd name="T15" fmla="*/ 58 h 137"/>
                <a:gd name="T16" fmla="*/ 480 w 622"/>
                <a:gd name="T17" fmla="*/ 64 h 137"/>
                <a:gd name="T18" fmla="*/ 462 w 622"/>
                <a:gd name="T19" fmla="*/ 68 h 137"/>
                <a:gd name="T20" fmla="*/ 444 w 622"/>
                <a:gd name="T21" fmla="*/ 74 h 137"/>
                <a:gd name="T22" fmla="*/ 429 w 622"/>
                <a:gd name="T23" fmla="*/ 78 h 137"/>
                <a:gd name="T24" fmla="*/ 411 w 622"/>
                <a:gd name="T25" fmla="*/ 83 h 137"/>
                <a:gd name="T26" fmla="*/ 395 w 622"/>
                <a:gd name="T27" fmla="*/ 87 h 137"/>
                <a:gd name="T28" fmla="*/ 380 w 622"/>
                <a:gd name="T29" fmla="*/ 92 h 137"/>
                <a:gd name="T30" fmla="*/ 356 w 622"/>
                <a:gd name="T31" fmla="*/ 98 h 137"/>
                <a:gd name="T32" fmla="*/ 334 w 622"/>
                <a:gd name="T33" fmla="*/ 103 h 137"/>
                <a:gd name="T34" fmla="*/ 312 w 622"/>
                <a:gd name="T35" fmla="*/ 107 h 137"/>
                <a:gd name="T36" fmla="*/ 290 w 622"/>
                <a:gd name="T37" fmla="*/ 112 h 137"/>
                <a:gd name="T38" fmla="*/ 267 w 622"/>
                <a:gd name="T39" fmla="*/ 115 h 137"/>
                <a:gd name="T40" fmla="*/ 244 w 622"/>
                <a:gd name="T41" fmla="*/ 118 h 137"/>
                <a:gd name="T42" fmla="*/ 222 w 622"/>
                <a:gd name="T43" fmla="*/ 120 h 137"/>
                <a:gd name="T44" fmla="*/ 199 w 622"/>
                <a:gd name="T45" fmla="*/ 123 h 137"/>
                <a:gd name="T46" fmla="*/ 176 w 622"/>
                <a:gd name="T47" fmla="*/ 126 h 137"/>
                <a:gd name="T48" fmla="*/ 153 w 622"/>
                <a:gd name="T49" fmla="*/ 127 h 137"/>
                <a:gd name="T50" fmla="*/ 129 w 622"/>
                <a:gd name="T51" fmla="*/ 129 h 137"/>
                <a:gd name="T52" fmla="*/ 107 w 622"/>
                <a:gd name="T53" fmla="*/ 131 h 137"/>
                <a:gd name="T54" fmla="*/ 85 w 622"/>
                <a:gd name="T55" fmla="*/ 133 h 137"/>
                <a:gd name="T56" fmla="*/ 61 w 622"/>
                <a:gd name="T57" fmla="*/ 133 h 137"/>
                <a:gd name="T58" fmla="*/ 38 w 622"/>
                <a:gd name="T59" fmla="*/ 134 h 137"/>
                <a:gd name="T60" fmla="*/ 16 w 622"/>
                <a:gd name="T61" fmla="*/ 136 h 137"/>
                <a:gd name="T62" fmla="*/ 10 w 622"/>
                <a:gd name="T63" fmla="*/ 126 h 137"/>
                <a:gd name="T64" fmla="*/ 24 w 622"/>
                <a:gd name="T65" fmla="*/ 126 h 137"/>
                <a:gd name="T66" fmla="*/ 44 w 622"/>
                <a:gd name="T67" fmla="*/ 126 h 137"/>
                <a:gd name="T68" fmla="*/ 66 w 622"/>
                <a:gd name="T69" fmla="*/ 124 h 137"/>
                <a:gd name="T70" fmla="*/ 91 w 622"/>
                <a:gd name="T71" fmla="*/ 124 h 137"/>
                <a:gd name="T72" fmla="*/ 118 w 622"/>
                <a:gd name="T73" fmla="*/ 122 h 137"/>
                <a:gd name="T74" fmla="*/ 145 w 622"/>
                <a:gd name="T75" fmla="*/ 120 h 137"/>
                <a:gd name="T76" fmla="*/ 169 w 622"/>
                <a:gd name="T77" fmla="*/ 118 h 137"/>
                <a:gd name="T78" fmla="*/ 193 w 622"/>
                <a:gd name="T79" fmla="*/ 116 h 137"/>
                <a:gd name="T80" fmla="*/ 222 w 622"/>
                <a:gd name="T81" fmla="*/ 112 h 137"/>
                <a:gd name="T82" fmla="*/ 252 w 622"/>
                <a:gd name="T83" fmla="*/ 107 h 137"/>
                <a:gd name="T84" fmla="*/ 281 w 622"/>
                <a:gd name="T85" fmla="*/ 100 h 137"/>
                <a:gd name="T86" fmla="*/ 311 w 622"/>
                <a:gd name="T87" fmla="*/ 95 h 137"/>
                <a:gd name="T88" fmla="*/ 339 w 622"/>
                <a:gd name="T89" fmla="*/ 89 h 137"/>
                <a:gd name="T90" fmla="*/ 368 w 622"/>
                <a:gd name="T91" fmla="*/ 83 h 137"/>
                <a:gd name="T92" fmla="*/ 394 w 622"/>
                <a:gd name="T93" fmla="*/ 76 h 137"/>
                <a:gd name="T94" fmla="*/ 422 w 622"/>
                <a:gd name="T95" fmla="*/ 69 h 137"/>
                <a:gd name="T96" fmla="*/ 448 w 622"/>
                <a:gd name="T97" fmla="*/ 62 h 137"/>
                <a:gd name="T98" fmla="*/ 473 w 622"/>
                <a:gd name="T99" fmla="*/ 54 h 137"/>
                <a:gd name="T100" fmla="*/ 499 w 622"/>
                <a:gd name="T101" fmla="*/ 45 h 137"/>
                <a:gd name="T102" fmla="*/ 523 w 622"/>
                <a:gd name="T103" fmla="*/ 37 h 137"/>
                <a:gd name="T104" fmla="*/ 547 w 622"/>
                <a:gd name="T105" fmla="*/ 28 h 137"/>
                <a:gd name="T106" fmla="*/ 570 w 622"/>
                <a:gd name="T107" fmla="*/ 19 h 137"/>
                <a:gd name="T108" fmla="*/ 592 w 622"/>
                <a:gd name="T109" fmla="*/ 10 h 137"/>
                <a:gd name="T110" fmla="*/ 614 w 622"/>
                <a:gd name="T111" fmla="*/ 0 h 1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2"/>
                <a:gd name="T169" fmla="*/ 0 h 137"/>
                <a:gd name="T170" fmla="*/ 622 w 622"/>
                <a:gd name="T171" fmla="*/ 137 h 1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2" h="137">
                  <a:moveTo>
                    <a:pt x="622" y="8"/>
                  </a:moveTo>
                  <a:lnTo>
                    <a:pt x="619" y="9"/>
                  </a:lnTo>
                  <a:lnTo>
                    <a:pt x="615" y="11"/>
                  </a:lnTo>
                  <a:lnTo>
                    <a:pt x="611" y="13"/>
                  </a:lnTo>
                  <a:lnTo>
                    <a:pt x="608" y="15"/>
                  </a:lnTo>
                  <a:lnTo>
                    <a:pt x="604" y="16"/>
                  </a:lnTo>
                  <a:lnTo>
                    <a:pt x="600" y="18"/>
                  </a:lnTo>
                  <a:lnTo>
                    <a:pt x="596" y="19"/>
                  </a:lnTo>
                  <a:lnTo>
                    <a:pt x="592" y="21"/>
                  </a:lnTo>
                  <a:lnTo>
                    <a:pt x="589" y="23"/>
                  </a:lnTo>
                  <a:lnTo>
                    <a:pt x="585" y="25"/>
                  </a:lnTo>
                  <a:lnTo>
                    <a:pt x="581" y="26"/>
                  </a:lnTo>
                  <a:lnTo>
                    <a:pt x="577" y="28"/>
                  </a:lnTo>
                  <a:lnTo>
                    <a:pt x="572" y="29"/>
                  </a:lnTo>
                  <a:lnTo>
                    <a:pt x="569" y="31"/>
                  </a:lnTo>
                  <a:lnTo>
                    <a:pt x="565" y="34"/>
                  </a:lnTo>
                  <a:lnTo>
                    <a:pt x="561" y="36"/>
                  </a:lnTo>
                  <a:lnTo>
                    <a:pt x="557" y="37"/>
                  </a:lnTo>
                  <a:lnTo>
                    <a:pt x="552" y="38"/>
                  </a:lnTo>
                  <a:lnTo>
                    <a:pt x="548" y="39"/>
                  </a:lnTo>
                  <a:lnTo>
                    <a:pt x="545" y="41"/>
                  </a:lnTo>
                  <a:lnTo>
                    <a:pt x="539" y="43"/>
                  </a:lnTo>
                  <a:lnTo>
                    <a:pt x="536" y="45"/>
                  </a:lnTo>
                  <a:lnTo>
                    <a:pt x="531" y="46"/>
                  </a:lnTo>
                  <a:lnTo>
                    <a:pt x="528" y="48"/>
                  </a:lnTo>
                  <a:lnTo>
                    <a:pt x="523" y="49"/>
                  </a:lnTo>
                  <a:lnTo>
                    <a:pt x="518" y="50"/>
                  </a:lnTo>
                  <a:lnTo>
                    <a:pt x="514" y="51"/>
                  </a:lnTo>
                  <a:lnTo>
                    <a:pt x="510" y="54"/>
                  </a:lnTo>
                  <a:lnTo>
                    <a:pt x="506" y="55"/>
                  </a:lnTo>
                  <a:lnTo>
                    <a:pt x="501" y="57"/>
                  </a:lnTo>
                  <a:lnTo>
                    <a:pt x="498" y="58"/>
                  </a:lnTo>
                  <a:lnTo>
                    <a:pt x="493" y="60"/>
                  </a:lnTo>
                  <a:lnTo>
                    <a:pt x="489" y="62"/>
                  </a:lnTo>
                  <a:lnTo>
                    <a:pt x="484" y="63"/>
                  </a:lnTo>
                  <a:lnTo>
                    <a:pt x="480" y="64"/>
                  </a:lnTo>
                  <a:lnTo>
                    <a:pt x="476" y="65"/>
                  </a:lnTo>
                  <a:lnTo>
                    <a:pt x="471" y="66"/>
                  </a:lnTo>
                  <a:lnTo>
                    <a:pt x="467" y="68"/>
                  </a:lnTo>
                  <a:lnTo>
                    <a:pt x="462" y="68"/>
                  </a:lnTo>
                  <a:lnTo>
                    <a:pt x="458" y="70"/>
                  </a:lnTo>
                  <a:lnTo>
                    <a:pt x="453" y="72"/>
                  </a:lnTo>
                  <a:lnTo>
                    <a:pt x="450" y="73"/>
                  </a:lnTo>
                  <a:lnTo>
                    <a:pt x="444" y="74"/>
                  </a:lnTo>
                  <a:lnTo>
                    <a:pt x="441" y="75"/>
                  </a:lnTo>
                  <a:lnTo>
                    <a:pt x="437" y="76"/>
                  </a:lnTo>
                  <a:lnTo>
                    <a:pt x="432" y="77"/>
                  </a:lnTo>
                  <a:lnTo>
                    <a:pt x="429" y="78"/>
                  </a:lnTo>
                  <a:lnTo>
                    <a:pt x="424" y="80"/>
                  </a:lnTo>
                  <a:lnTo>
                    <a:pt x="420" y="80"/>
                  </a:lnTo>
                  <a:lnTo>
                    <a:pt x="415" y="83"/>
                  </a:lnTo>
                  <a:lnTo>
                    <a:pt x="411" y="83"/>
                  </a:lnTo>
                  <a:lnTo>
                    <a:pt x="408" y="84"/>
                  </a:lnTo>
                  <a:lnTo>
                    <a:pt x="403" y="85"/>
                  </a:lnTo>
                  <a:lnTo>
                    <a:pt x="400" y="86"/>
                  </a:lnTo>
                  <a:lnTo>
                    <a:pt x="395" y="87"/>
                  </a:lnTo>
                  <a:lnTo>
                    <a:pt x="392" y="89"/>
                  </a:lnTo>
                  <a:lnTo>
                    <a:pt x="388" y="89"/>
                  </a:lnTo>
                  <a:lnTo>
                    <a:pt x="383" y="90"/>
                  </a:lnTo>
                  <a:lnTo>
                    <a:pt x="380" y="92"/>
                  </a:lnTo>
                  <a:lnTo>
                    <a:pt x="375" y="93"/>
                  </a:lnTo>
                  <a:lnTo>
                    <a:pt x="369" y="95"/>
                  </a:lnTo>
                  <a:lnTo>
                    <a:pt x="362" y="97"/>
                  </a:lnTo>
                  <a:lnTo>
                    <a:pt x="356" y="98"/>
                  </a:lnTo>
                  <a:lnTo>
                    <a:pt x="351" y="99"/>
                  </a:lnTo>
                  <a:lnTo>
                    <a:pt x="345" y="100"/>
                  </a:lnTo>
                  <a:lnTo>
                    <a:pt x="340" y="102"/>
                  </a:lnTo>
                  <a:lnTo>
                    <a:pt x="334" y="103"/>
                  </a:lnTo>
                  <a:lnTo>
                    <a:pt x="329" y="104"/>
                  </a:lnTo>
                  <a:lnTo>
                    <a:pt x="323" y="105"/>
                  </a:lnTo>
                  <a:lnTo>
                    <a:pt x="317" y="107"/>
                  </a:lnTo>
                  <a:lnTo>
                    <a:pt x="312" y="107"/>
                  </a:lnTo>
                  <a:lnTo>
                    <a:pt x="306" y="108"/>
                  </a:lnTo>
                  <a:lnTo>
                    <a:pt x="301" y="109"/>
                  </a:lnTo>
                  <a:lnTo>
                    <a:pt x="295" y="110"/>
                  </a:lnTo>
                  <a:lnTo>
                    <a:pt x="290" y="112"/>
                  </a:lnTo>
                  <a:lnTo>
                    <a:pt x="284" y="113"/>
                  </a:lnTo>
                  <a:lnTo>
                    <a:pt x="279" y="113"/>
                  </a:lnTo>
                  <a:lnTo>
                    <a:pt x="273" y="115"/>
                  </a:lnTo>
                  <a:lnTo>
                    <a:pt x="267" y="115"/>
                  </a:lnTo>
                  <a:lnTo>
                    <a:pt x="262" y="116"/>
                  </a:lnTo>
                  <a:lnTo>
                    <a:pt x="255" y="116"/>
                  </a:lnTo>
                  <a:lnTo>
                    <a:pt x="251" y="117"/>
                  </a:lnTo>
                  <a:lnTo>
                    <a:pt x="244" y="118"/>
                  </a:lnTo>
                  <a:lnTo>
                    <a:pt x="240" y="118"/>
                  </a:lnTo>
                  <a:lnTo>
                    <a:pt x="233" y="119"/>
                  </a:lnTo>
                  <a:lnTo>
                    <a:pt x="227" y="120"/>
                  </a:lnTo>
                  <a:lnTo>
                    <a:pt x="222" y="120"/>
                  </a:lnTo>
                  <a:lnTo>
                    <a:pt x="216" y="122"/>
                  </a:lnTo>
                  <a:lnTo>
                    <a:pt x="211" y="122"/>
                  </a:lnTo>
                  <a:lnTo>
                    <a:pt x="205" y="123"/>
                  </a:lnTo>
                  <a:lnTo>
                    <a:pt x="199" y="123"/>
                  </a:lnTo>
                  <a:lnTo>
                    <a:pt x="194" y="124"/>
                  </a:lnTo>
                  <a:lnTo>
                    <a:pt x="187" y="124"/>
                  </a:lnTo>
                  <a:lnTo>
                    <a:pt x="183" y="126"/>
                  </a:lnTo>
                  <a:lnTo>
                    <a:pt x="176" y="126"/>
                  </a:lnTo>
                  <a:lnTo>
                    <a:pt x="171" y="126"/>
                  </a:lnTo>
                  <a:lnTo>
                    <a:pt x="165" y="126"/>
                  </a:lnTo>
                  <a:lnTo>
                    <a:pt x="158" y="127"/>
                  </a:lnTo>
                  <a:lnTo>
                    <a:pt x="153" y="127"/>
                  </a:lnTo>
                  <a:lnTo>
                    <a:pt x="147" y="127"/>
                  </a:lnTo>
                  <a:lnTo>
                    <a:pt x="142" y="128"/>
                  </a:lnTo>
                  <a:lnTo>
                    <a:pt x="136" y="129"/>
                  </a:lnTo>
                  <a:lnTo>
                    <a:pt x="129" y="129"/>
                  </a:lnTo>
                  <a:lnTo>
                    <a:pt x="124" y="129"/>
                  </a:lnTo>
                  <a:lnTo>
                    <a:pt x="118" y="129"/>
                  </a:lnTo>
                  <a:lnTo>
                    <a:pt x="113" y="131"/>
                  </a:lnTo>
                  <a:lnTo>
                    <a:pt x="107" y="131"/>
                  </a:lnTo>
                  <a:lnTo>
                    <a:pt x="102" y="131"/>
                  </a:lnTo>
                  <a:lnTo>
                    <a:pt x="96" y="132"/>
                  </a:lnTo>
                  <a:lnTo>
                    <a:pt x="90" y="133"/>
                  </a:lnTo>
                  <a:lnTo>
                    <a:pt x="85" y="133"/>
                  </a:lnTo>
                  <a:lnTo>
                    <a:pt x="78" y="133"/>
                  </a:lnTo>
                  <a:lnTo>
                    <a:pt x="73" y="133"/>
                  </a:lnTo>
                  <a:lnTo>
                    <a:pt x="67" y="133"/>
                  </a:lnTo>
                  <a:lnTo>
                    <a:pt x="61" y="133"/>
                  </a:lnTo>
                  <a:lnTo>
                    <a:pt x="56" y="134"/>
                  </a:lnTo>
                  <a:lnTo>
                    <a:pt x="49" y="134"/>
                  </a:lnTo>
                  <a:lnTo>
                    <a:pt x="45" y="134"/>
                  </a:lnTo>
                  <a:lnTo>
                    <a:pt x="38" y="134"/>
                  </a:lnTo>
                  <a:lnTo>
                    <a:pt x="32" y="135"/>
                  </a:lnTo>
                  <a:lnTo>
                    <a:pt x="27" y="135"/>
                  </a:lnTo>
                  <a:lnTo>
                    <a:pt x="21" y="136"/>
                  </a:lnTo>
                  <a:lnTo>
                    <a:pt x="16" y="136"/>
                  </a:lnTo>
                  <a:lnTo>
                    <a:pt x="10" y="136"/>
                  </a:lnTo>
                  <a:lnTo>
                    <a:pt x="5" y="136"/>
                  </a:lnTo>
                  <a:lnTo>
                    <a:pt x="0" y="137"/>
                  </a:lnTo>
                  <a:lnTo>
                    <a:pt x="10" y="126"/>
                  </a:lnTo>
                  <a:lnTo>
                    <a:pt x="12" y="126"/>
                  </a:lnTo>
                  <a:lnTo>
                    <a:pt x="16" y="126"/>
                  </a:lnTo>
                  <a:lnTo>
                    <a:pt x="19" y="126"/>
                  </a:lnTo>
                  <a:lnTo>
                    <a:pt x="24" y="126"/>
                  </a:lnTo>
                  <a:lnTo>
                    <a:pt x="27" y="126"/>
                  </a:lnTo>
                  <a:lnTo>
                    <a:pt x="32" y="126"/>
                  </a:lnTo>
                  <a:lnTo>
                    <a:pt x="37" y="126"/>
                  </a:lnTo>
                  <a:lnTo>
                    <a:pt x="44" y="126"/>
                  </a:lnTo>
                  <a:lnTo>
                    <a:pt x="48" y="125"/>
                  </a:lnTo>
                  <a:lnTo>
                    <a:pt x="54" y="125"/>
                  </a:lnTo>
                  <a:lnTo>
                    <a:pt x="59" y="124"/>
                  </a:lnTo>
                  <a:lnTo>
                    <a:pt x="66" y="124"/>
                  </a:lnTo>
                  <a:lnTo>
                    <a:pt x="71" y="124"/>
                  </a:lnTo>
                  <a:lnTo>
                    <a:pt x="78" y="124"/>
                  </a:lnTo>
                  <a:lnTo>
                    <a:pt x="85" y="124"/>
                  </a:lnTo>
                  <a:lnTo>
                    <a:pt x="91" y="124"/>
                  </a:lnTo>
                  <a:lnTo>
                    <a:pt x="98" y="123"/>
                  </a:lnTo>
                  <a:lnTo>
                    <a:pt x="104" y="123"/>
                  </a:lnTo>
                  <a:lnTo>
                    <a:pt x="110" y="122"/>
                  </a:lnTo>
                  <a:lnTo>
                    <a:pt x="118" y="122"/>
                  </a:lnTo>
                  <a:lnTo>
                    <a:pt x="124" y="122"/>
                  </a:lnTo>
                  <a:lnTo>
                    <a:pt x="132" y="122"/>
                  </a:lnTo>
                  <a:lnTo>
                    <a:pt x="138" y="120"/>
                  </a:lnTo>
                  <a:lnTo>
                    <a:pt x="145" y="120"/>
                  </a:lnTo>
                  <a:lnTo>
                    <a:pt x="150" y="119"/>
                  </a:lnTo>
                  <a:lnTo>
                    <a:pt x="157" y="119"/>
                  </a:lnTo>
                  <a:lnTo>
                    <a:pt x="163" y="118"/>
                  </a:lnTo>
                  <a:lnTo>
                    <a:pt x="169" y="118"/>
                  </a:lnTo>
                  <a:lnTo>
                    <a:pt x="175" y="118"/>
                  </a:lnTo>
                  <a:lnTo>
                    <a:pt x="182" y="117"/>
                  </a:lnTo>
                  <a:lnTo>
                    <a:pt x="186" y="116"/>
                  </a:lnTo>
                  <a:lnTo>
                    <a:pt x="193" y="116"/>
                  </a:lnTo>
                  <a:lnTo>
                    <a:pt x="199" y="115"/>
                  </a:lnTo>
                  <a:lnTo>
                    <a:pt x="207" y="114"/>
                  </a:lnTo>
                  <a:lnTo>
                    <a:pt x="214" y="112"/>
                  </a:lnTo>
                  <a:lnTo>
                    <a:pt x="222" y="112"/>
                  </a:lnTo>
                  <a:lnTo>
                    <a:pt x="230" y="110"/>
                  </a:lnTo>
                  <a:lnTo>
                    <a:pt x="236" y="108"/>
                  </a:lnTo>
                  <a:lnTo>
                    <a:pt x="244" y="107"/>
                  </a:lnTo>
                  <a:lnTo>
                    <a:pt x="252" y="107"/>
                  </a:lnTo>
                  <a:lnTo>
                    <a:pt x="258" y="105"/>
                  </a:lnTo>
                  <a:lnTo>
                    <a:pt x="266" y="104"/>
                  </a:lnTo>
                  <a:lnTo>
                    <a:pt x="273" y="102"/>
                  </a:lnTo>
                  <a:lnTo>
                    <a:pt x="281" y="100"/>
                  </a:lnTo>
                  <a:lnTo>
                    <a:pt x="289" y="99"/>
                  </a:lnTo>
                  <a:lnTo>
                    <a:pt x="295" y="98"/>
                  </a:lnTo>
                  <a:lnTo>
                    <a:pt x="303" y="97"/>
                  </a:lnTo>
                  <a:lnTo>
                    <a:pt x="311" y="95"/>
                  </a:lnTo>
                  <a:lnTo>
                    <a:pt x="317" y="94"/>
                  </a:lnTo>
                  <a:lnTo>
                    <a:pt x="324" y="92"/>
                  </a:lnTo>
                  <a:lnTo>
                    <a:pt x="331" y="90"/>
                  </a:lnTo>
                  <a:lnTo>
                    <a:pt x="339" y="89"/>
                  </a:lnTo>
                  <a:lnTo>
                    <a:pt x="345" y="87"/>
                  </a:lnTo>
                  <a:lnTo>
                    <a:pt x="353" y="86"/>
                  </a:lnTo>
                  <a:lnTo>
                    <a:pt x="360" y="84"/>
                  </a:lnTo>
                  <a:lnTo>
                    <a:pt x="368" y="83"/>
                  </a:lnTo>
                  <a:lnTo>
                    <a:pt x="374" y="80"/>
                  </a:lnTo>
                  <a:lnTo>
                    <a:pt x="380" y="79"/>
                  </a:lnTo>
                  <a:lnTo>
                    <a:pt x="386" y="77"/>
                  </a:lnTo>
                  <a:lnTo>
                    <a:pt x="394" y="76"/>
                  </a:lnTo>
                  <a:lnTo>
                    <a:pt x="401" y="74"/>
                  </a:lnTo>
                  <a:lnTo>
                    <a:pt x="408" y="73"/>
                  </a:lnTo>
                  <a:lnTo>
                    <a:pt x="414" y="70"/>
                  </a:lnTo>
                  <a:lnTo>
                    <a:pt x="422" y="69"/>
                  </a:lnTo>
                  <a:lnTo>
                    <a:pt x="428" y="67"/>
                  </a:lnTo>
                  <a:lnTo>
                    <a:pt x="434" y="65"/>
                  </a:lnTo>
                  <a:lnTo>
                    <a:pt x="441" y="63"/>
                  </a:lnTo>
                  <a:lnTo>
                    <a:pt x="448" y="62"/>
                  </a:lnTo>
                  <a:lnTo>
                    <a:pt x="454" y="59"/>
                  </a:lnTo>
                  <a:lnTo>
                    <a:pt x="461" y="57"/>
                  </a:lnTo>
                  <a:lnTo>
                    <a:pt x="467" y="55"/>
                  </a:lnTo>
                  <a:lnTo>
                    <a:pt x="473" y="54"/>
                  </a:lnTo>
                  <a:lnTo>
                    <a:pt x="480" y="50"/>
                  </a:lnTo>
                  <a:lnTo>
                    <a:pt x="487" y="49"/>
                  </a:lnTo>
                  <a:lnTo>
                    <a:pt x="492" y="47"/>
                  </a:lnTo>
                  <a:lnTo>
                    <a:pt x="499" y="45"/>
                  </a:lnTo>
                  <a:lnTo>
                    <a:pt x="504" y="43"/>
                  </a:lnTo>
                  <a:lnTo>
                    <a:pt x="511" y="40"/>
                  </a:lnTo>
                  <a:lnTo>
                    <a:pt x="517" y="39"/>
                  </a:lnTo>
                  <a:lnTo>
                    <a:pt x="523" y="37"/>
                  </a:lnTo>
                  <a:lnTo>
                    <a:pt x="529" y="34"/>
                  </a:lnTo>
                  <a:lnTo>
                    <a:pt x="535" y="33"/>
                  </a:lnTo>
                  <a:lnTo>
                    <a:pt x="541" y="29"/>
                  </a:lnTo>
                  <a:lnTo>
                    <a:pt x="547" y="28"/>
                  </a:lnTo>
                  <a:lnTo>
                    <a:pt x="552" y="25"/>
                  </a:lnTo>
                  <a:lnTo>
                    <a:pt x="559" y="23"/>
                  </a:lnTo>
                  <a:lnTo>
                    <a:pt x="565" y="21"/>
                  </a:lnTo>
                  <a:lnTo>
                    <a:pt x="570" y="19"/>
                  </a:lnTo>
                  <a:lnTo>
                    <a:pt x="576" y="16"/>
                  </a:lnTo>
                  <a:lnTo>
                    <a:pt x="581" y="14"/>
                  </a:lnTo>
                  <a:lnTo>
                    <a:pt x="586" y="11"/>
                  </a:lnTo>
                  <a:lnTo>
                    <a:pt x="592" y="10"/>
                  </a:lnTo>
                  <a:lnTo>
                    <a:pt x="597" y="7"/>
                  </a:lnTo>
                  <a:lnTo>
                    <a:pt x="602" y="5"/>
                  </a:lnTo>
                  <a:lnTo>
                    <a:pt x="608" y="3"/>
                  </a:lnTo>
                  <a:lnTo>
                    <a:pt x="614" y="0"/>
                  </a:lnTo>
                  <a:lnTo>
                    <a:pt x="622" y="8"/>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1" name="Freeform 38"/>
            <p:cNvSpPr>
              <a:spLocks/>
            </p:cNvSpPr>
            <p:nvPr/>
          </p:nvSpPr>
          <p:spPr bwMode="auto">
            <a:xfrm>
              <a:off x="1026" y="1856"/>
              <a:ext cx="391" cy="85"/>
            </a:xfrm>
            <a:custGeom>
              <a:avLst/>
              <a:gdLst>
                <a:gd name="T0" fmla="*/ 763 w 780"/>
                <a:gd name="T1" fmla="*/ 19 h 169"/>
                <a:gd name="T2" fmla="*/ 746 w 780"/>
                <a:gd name="T3" fmla="*/ 29 h 169"/>
                <a:gd name="T4" fmla="*/ 730 w 780"/>
                <a:gd name="T5" fmla="*/ 37 h 169"/>
                <a:gd name="T6" fmla="*/ 711 w 780"/>
                <a:gd name="T7" fmla="*/ 44 h 169"/>
                <a:gd name="T8" fmla="*/ 690 w 780"/>
                <a:gd name="T9" fmla="*/ 52 h 169"/>
                <a:gd name="T10" fmla="*/ 668 w 780"/>
                <a:gd name="T11" fmla="*/ 61 h 169"/>
                <a:gd name="T12" fmla="*/ 643 w 780"/>
                <a:gd name="T13" fmla="*/ 70 h 169"/>
                <a:gd name="T14" fmla="*/ 616 w 780"/>
                <a:gd name="T15" fmla="*/ 79 h 169"/>
                <a:gd name="T16" fmla="*/ 589 w 780"/>
                <a:gd name="T17" fmla="*/ 88 h 169"/>
                <a:gd name="T18" fmla="*/ 559 w 780"/>
                <a:gd name="T19" fmla="*/ 97 h 169"/>
                <a:gd name="T20" fmla="*/ 527 w 780"/>
                <a:gd name="T21" fmla="*/ 106 h 169"/>
                <a:gd name="T22" fmla="*/ 496 w 780"/>
                <a:gd name="T23" fmla="*/ 115 h 169"/>
                <a:gd name="T24" fmla="*/ 463 w 780"/>
                <a:gd name="T25" fmla="*/ 122 h 169"/>
                <a:gd name="T26" fmla="*/ 428 w 780"/>
                <a:gd name="T27" fmla="*/ 129 h 169"/>
                <a:gd name="T28" fmla="*/ 395 w 780"/>
                <a:gd name="T29" fmla="*/ 137 h 169"/>
                <a:gd name="T30" fmla="*/ 364 w 780"/>
                <a:gd name="T31" fmla="*/ 141 h 169"/>
                <a:gd name="T32" fmla="*/ 336 w 780"/>
                <a:gd name="T33" fmla="*/ 146 h 169"/>
                <a:gd name="T34" fmla="*/ 308 w 780"/>
                <a:gd name="T35" fmla="*/ 149 h 169"/>
                <a:gd name="T36" fmla="*/ 279 w 780"/>
                <a:gd name="T37" fmla="*/ 152 h 169"/>
                <a:gd name="T38" fmla="*/ 250 w 780"/>
                <a:gd name="T39" fmla="*/ 156 h 169"/>
                <a:gd name="T40" fmla="*/ 222 w 780"/>
                <a:gd name="T41" fmla="*/ 158 h 169"/>
                <a:gd name="T42" fmla="*/ 196 w 780"/>
                <a:gd name="T43" fmla="*/ 161 h 169"/>
                <a:gd name="T44" fmla="*/ 169 w 780"/>
                <a:gd name="T45" fmla="*/ 164 h 169"/>
                <a:gd name="T46" fmla="*/ 142 w 780"/>
                <a:gd name="T47" fmla="*/ 165 h 169"/>
                <a:gd name="T48" fmla="*/ 119 w 780"/>
                <a:gd name="T49" fmla="*/ 166 h 169"/>
                <a:gd name="T50" fmla="*/ 94 w 780"/>
                <a:gd name="T51" fmla="*/ 166 h 169"/>
                <a:gd name="T52" fmla="*/ 73 w 780"/>
                <a:gd name="T53" fmla="*/ 167 h 169"/>
                <a:gd name="T54" fmla="*/ 52 w 780"/>
                <a:gd name="T55" fmla="*/ 167 h 169"/>
                <a:gd name="T56" fmla="*/ 33 w 780"/>
                <a:gd name="T57" fmla="*/ 167 h 169"/>
                <a:gd name="T58" fmla="*/ 18 w 780"/>
                <a:gd name="T59" fmla="*/ 168 h 169"/>
                <a:gd name="T60" fmla="*/ 3 w 780"/>
                <a:gd name="T61" fmla="*/ 168 h 169"/>
                <a:gd name="T62" fmla="*/ 10 w 780"/>
                <a:gd name="T63" fmla="*/ 160 h 169"/>
                <a:gd name="T64" fmla="*/ 30 w 780"/>
                <a:gd name="T65" fmla="*/ 160 h 169"/>
                <a:gd name="T66" fmla="*/ 53 w 780"/>
                <a:gd name="T67" fmla="*/ 159 h 169"/>
                <a:gd name="T68" fmla="*/ 80 w 780"/>
                <a:gd name="T69" fmla="*/ 158 h 169"/>
                <a:gd name="T70" fmla="*/ 107 w 780"/>
                <a:gd name="T71" fmla="*/ 157 h 169"/>
                <a:gd name="T72" fmla="*/ 134 w 780"/>
                <a:gd name="T73" fmla="*/ 156 h 169"/>
                <a:gd name="T74" fmla="*/ 163 w 780"/>
                <a:gd name="T75" fmla="*/ 154 h 169"/>
                <a:gd name="T76" fmla="*/ 195 w 780"/>
                <a:gd name="T77" fmla="*/ 152 h 169"/>
                <a:gd name="T78" fmla="*/ 222 w 780"/>
                <a:gd name="T79" fmla="*/ 150 h 169"/>
                <a:gd name="T80" fmla="*/ 251 w 780"/>
                <a:gd name="T81" fmla="*/ 147 h 169"/>
                <a:gd name="T82" fmla="*/ 279 w 780"/>
                <a:gd name="T83" fmla="*/ 145 h 169"/>
                <a:gd name="T84" fmla="*/ 306 w 780"/>
                <a:gd name="T85" fmla="*/ 141 h 169"/>
                <a:gd name="T86" fmla="*/ 330 w 780"/>
                <a:gd name="T87" fmla="*/ 139 h 169"/>
                <a:gd name="T88" fmla="*/ 353 w 780"/>
                <a:gd name="T89" fmla="*/ 136 h 169"/>
                <a:gd name="T90" fmla="*/ 373 w 780"/>
                <a:gd name="T91" fmla="*/ 132 h 169"/>
                <a:gd name="T92" fmla="*/ 388 w 780"/>
                <a:gd name="T93" fmla="*/ 130 h 169"/>
                <a:gd name="T94" fmla="*/ 415 w 780"/>
                <a:gd name="T95" fmla="*/ 123 h 169"/>
                <a:gd name="T96" fmla="*/ 453 w 780"/>
                <a:gd name="T97" fmla="*/ 115 h 169"/>
                <a:gd name="T98" fmla="*/ 490 w 780"/>
                <a:gd name="T99" fmla="*/ 106 h 169"/>
                <a:gd name="T100" fmla="*/ 524 w 780"/>
                <a:gd name="T101" fmla="*/ 97 h 169"/>
                <a:gd name="T102" fmla="*/ 556 w 780"/>
                <a:gd name="T103" fmla="*/ 87 h 169"/>
                <a:gd name="T104" fmla="*/ 588 w 780"/>
                <a:gd name="T105" fmla="*/ 78 h 169"/>
                <a:gd name="T106" fmla="*/ 615 w 780"/>
                <a:gd name="T107" fmla="*/ 69 h 169"/>
                <a:gd name="T108" fmla="*/ 642 w 780"/>
                <a:gd name="T109" fmla="*/ 60 h 169"/>
                <a:gd name="T110" fmla="*/ 667 w 780"/>
                <a:gd name="T111" fmla="*/ 51 h 169"/>
                <a:gd name="T112" fmla="*/ 688 w 780"/>
                <a:gd name="T113" fmla="*/ 42 h 169"/>
                <a:gd name="T114" fmla="*/ 708 w 780"/>
                <a:gd name="T115" fmla="*/ 33 h 169"/>
                <a:gd name="T116" fmla="*/ 724 w 780"/>
                <a:gd name="T117" fmla="*/ 26 h 169"/>
                <a:gd name="T118" fmla="*/ 747 w 780"/>
                <a:gd name="T119" fmla="*/ 14 h 169"/>
                <a:gd name="T120" fmla="*/ 767 w 780"/>
                <a:gd name="T121" fmla="*/ 3 h 169"/>
                <a:gd name="T122" fmla="*/ 780 w 780"/>
                <a:gd name="T123" fmla="*/ 11 h 1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0"/>
                <a:gd name="T187" fmla="*/ 0 h 169"/>
                <a:gd name="T188" fmla="*/ 780 w 780"/>
                <a:gd name="T189" fmla="*/ 169 h 1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0" h="169">
                  <a:moveTo>
                    <a:pt x="780" y="11"/>
                  </a:moveTo>
                  <a:lnTo>
                    <a:pt x="775" y="13"/>
                  </a:lnTo>
                  <a:lnTo>
                    <a:pt x="769" y="17"/>
                  </a:lnTo>
                  <a:lnTo>
                    <a:pt x="763" y="19"/>
                  </a:lnTo>
                  <a:lnTo>
                    <a:pt x="758" y="23"/>
                  </a:lnTo>
                  <a:lnTo>
                    <a:pt x="753" y="24"/>
                  </a:lnTo>
                  <a:lnTo>
                    <a:pt x="750" y="27"/>
                  </a:lnTo>
                  <a:lnTo>
                    <a:pt x="746" y="29"/>
                  </a:lnTo>
                  <a:lnTo>
                    <a:pt x="742" y="31"/>
                  </a:lnTo>
                  <a:lnTo>
                    <a:pt x="738" y="32"/>
                  </a:lnTo>
                  <a:lnTo>
                    <a:pt x="733" y="34"/>
                  </a:lnTo>
                  <a:lnTo>
                    <a:pt x="730" y="37"/>
                  </a:lnTo>
                  <a:lnTo>
                    <a:pt x="726" y="39"/>
                  </a:lnTo>
                  <a:lnTo>
                    <a:pt x="721" y="40"/>
                  </a:lnTo>
                  <a:lnTo>
                    <a:pt x="716" y="42"/>
                  </a:lnTo>
                  <a:lnTo>
                    <a:pt x="711" y="44"/>
                  </a:lnTo>
                  <a:lnTo>
                    <a:pt x="707" y="47"/>
                  </a:lnTo>
                  <a:lnTo>
                    <a:pt x="700" y="48"/>
                  </a:lnTo>
                  <a:lnTo>
                    <a:pt x="696" y="50"/>
                  </a:lnTo>
                  <a:lnTo>
                    <a:pt x="690" y="52"/>
                  </a:lnTo>
                  <a:lnTo>
                    <a:pt x="685" y="54"/>
                  </a:lnTo>
                  <a:lnTo>
                    <a:pt x="679" y="57"/>
                  </a:lnTo>
                  <a:lnTo>
                    <a:pt x="673" y="59"/>
                  </a:lnTo>
                  <a:lnTo>
                    <a:pt x="668" y="61"/>
                  </a:lnTo>
                  <a:lnTo>
                    <a:pt x="661" y="63"/>
                  </a:lnTo>
                  <a:lnTo>
                    <a:pt x="654" y="66"/>
                  </a:lnTo>
                  <a:lnTo>
                    <a:pt x="649" y="68"/>
                  </a:lnTo>
                  <a:lnTo>
                    <a:pt x="643" y="70"/>
                  </a:lnTo>
                  <a:lnTo>
                    <a:pt x="637" y="72"/>
                  </a:lnTo>
                  <a:lnTo>
                    <a:pt x="630" y="74"/>
                  </a:lnTo>
                  <a:lnTo>
                    <a:pt x="623" y="77"/>
                  </a:lnTo>
                  <a:lnTo>
                    <a:pt x="616" y="79"/>
                  </a:lnTo>
                  <a:lnTo>
                    <a:pt x="610" y="81"/>
                  </a:lnTo>
                  <a:lnTo>
                    <a:pt x="602" y="83"/>
                  </a:lnTo>
                  <a:lnTo>
                    <a:pt x="595" y="86"/>
                  </a:lnTo>
                  <a:lnTo>
                    <a:pt x="589" y="88"/>
                  </a:lnTo>
                  <a:lnTo>
                    <a:pt x="582" y="90"/>
                  </a:lnTo>
                  <a:lnTo>
                    <a:pt x="574" y="92"/>
                  </a:lnTo>
                  <a:lnTo>
                    <a:pt x="566" y="95"/>
                  </a:lnTo>
                  <a:lnTo>
                    <a:pt x="559" y="97"/>
                  </a:lnTo>
                  <a:lnTo>
                    <a:pt x="552" y="99"/>
                  </a:lnTo>
                  <a:lnTo>
                    <a:pt x="544" y="101"/>
                  </a:lnTo>
                  <a:lnTo>
                    <a:pt x="536" y="103"/>
                  </a:lnTo>
                  <a:lnTo>
                    <a:pt x="527" y="106"/>
                  </a:lnTo>
                  <a:lnTo>
                    <a:pt x="521" y="108"/>
                  </a:lnTo>
                  <a:lnTo>
                    <a:pt x="512" y="110"/>
                  </a:lnTo>
                  <a:lnTo>
                    <a:pt x="504" y="112"/>
                  </a:lnTo>
                  <a:lnTo>
                    <a:pt x="496" y="115"/>
                  </a:lnTo>
                  <a:lnTo>
                    <a:pt x="487" y="116"/>
                  </a:lnTo>
                  <a:lnTo>
                    <a:pt x="480" y="118"/>
                  </a:lnTo>
                  <a:lnTo>
                    <a:pt x="472" y="120"/>
                  </a:lnTo>
                  <a:lnTo>
                    <a:pt x="463" y="122"/>
                  </a:lnTo>
                  <a:lnTo>
                    <a:pt x="455" y="123"/>
                  </a:lnTo>
                  <a:lnTo>
                    <a:pt x="446" y="126"/>
                  </a:lnTo>
                  <a:lnTo>
                    <a:pt x="438" y="127"/>
                  </a:lnTo>
                  <a:lnTo>
                    <a:pt x="428" y="129"/>
                  </a:lnTo>
                  <a:lnTo>
                    <a:pt x="421" y="131"/>
                  </a:lnTo>
                  <a:lnTo>
                    <a:pt x="412" y="132"/>
                  </a:lnTo>
                  <a:lnTo>
                    <a:pt x="404" y="135"/>
                  </a:lnTo>
                  <a:lnTo>
                    <a:pt x="395" y="137"/>
                  </a:lnTo>
                  <a:lnTo>
                    <a:pt x="387" y="139"/>
                  </a:lnTo>
                  <a:lnTo>
                    <a:pt x="378" y="139"/>
                  </a:lnTo>
                  <a:lnTo>
                    <a:pt x="373" y="140"/>
                  </a:lnTo>
                  <a:lnTo>
                    <a:pt x="364" y="141"/>
                  </a:lnTo>
                  <a:lnTo>
                    <a:pt x="358" y="142"/>
                  </a:lnTo>
                  <a:lnTo>
                    <a:pt x="350" y="143"/>
                  </a:lnTo>
                  <a:lnTo>
                    <a:pt x="344" y="145"/>
                  </a:lnTo>
                  <a:lnTo>
                    <a:pt x="336" y="146"/>
                  </a:lnTo>
                  <a:lnTo>
                    <a:pt x="329" y="147"/>
                  </a:lnTo>
                  <a:lnTo>
                    <a:pt x="323" y="148"/>
                  </a:lnTo>
                  <a:lnTo>
                    <a:pt x="315" y="148"/>
                  </a:lnTo>
                  <a:lnTo>
                    <a:pt x="308" y="149"/>
                  </a:lnTo>
                  <a:lnTo>
                    <a:pt x="301" y="150"/>
                  </a:lnTo>
                  <a:lnTo>
                    <a:pt x="294" y="151"/>
                  </a:lnTo>
                  <a:lnTo>
                    <a:pt x="287" y="152"/>
                  </a:lnTo>
                  <a:lnTo>
                    <a:pt x="279" y="152"/>
                  </a:lnTo>
                  <a:lnTo>
                    <a:pt x="273" y="155"/>
                  </a:lnTo>
                  <a:lnTo>
                    <a:pt x="265" y="155"/>
                  </a:lnTo>
                  <a:lnTo>
                    <a:pt x="258" y="156"/>
                  </a:lnTo>
                  <a:lnTo>
                    <a:pt x="250" y="156"/>
                  </a:lnTo>
                  <a:lnTo>
                    <a:pt x="244" y="157"/>
                  </a:lnTo>
                  <a:lnTo>
                    <a:pt x="237" y="157"/>
                  </a:lnTo>
                  <a:lnTo>
                    <a:pt x="230" y="158"/>
                  </a:lnTo>
                  <a:lnTo>
                    <a:pt x="222" y="158"/>
                  </a:lnTo>
                  <a:lnTo>
                    <a:pt x="217" y="159"/>
                  </a:lnTo>
                  <a:lnTo>
                    <a:pt x="209" y="159"/>
                  </a:lnTo>
                  <a:lnTo>
                    <a:pt x="202" y="160"/>
                  </a:lnTo>
                  <a:lnTo>
                    <a:pt x="196" y="161"/>
                  </a:lnTo>
                  <a:lnTo>
                    <a:pt x="189" y="161"/>
                  </a:lnTo>
                  <a:lnTo>
                    <a:pt x="182" y="162"/>
                  </a:lnTo>
                  <a:lnTo>
                    <a:pt x="176" y="162"/>
                  </a:lnTo>
                  <a:lnTo>
                    <a:pt x="169" y="164"/>
                  </a:lnTo>
                  <a:lnTo>
                    <a:pt x="163" y="165"/>
                  </a:lnTo>
                  <a:lnTo>
                    <a:pt x="156" y="165"/>
                  </a:lnTo>
                  <a:lnTo>
                    <a:pt x="149" y="165"/>
                  </a:lnTo>
                  <a:lnTo>
                    <a:pt x="142" y="165"/>
                  </a:lnTo>
                  <a:lnTo>
                    <a:pt x="137" y="165"/>
                  </a:lnTo>
                  <a:lnTo>
                    <a:pt x="130" y="165"/>
                  </a:lnTo>
                  <a:lnTo>
                    <a:pt x="124" y="166"/>
                  </a:lnTo>
                  <a:lnTo>
                    <a:pt x="119" y="166"/>
                  </a:lnTo>
                  <a:lnTo>
                    <a:pt x="112" y="166"/>
                  </a:lnTo>
                  <a:lnTo>
                    <a:pt x="107" y="166"/>
                  </a:lnTo>
                  <a:lnTo>
                    <a:pt x="101" y="166"/>
                  </a:lnTo>
                  <a:lnTo>
                    <a:pt x="94" y="166"/>
                  </a:lnTo>
                  <a:lnTo>
                    <a:pt x="90" y="167"/>
                  </a:lnTo>
                  <a:lnTo>
                    <a:pt x="83" y="167"/>
                  </a:lnTo>
                  <a:lnTo>
                    <a:pt x="79" y="167"/>
                  </a:lnTo>
                  <a:lnTo>
                    <a:pt x="73" y="167"/>
                  </a:lnTo>
                  <a:lnTo>
                    <a:pt x="69" y="167"/>
                  </a:lnTo>
                  <a:lnTo>
                    <a:pt x="62" y="167"/>
                  </a:lnTo>
                  <a:lnTo>
                    <a:pt x="58" y="167"/>
                  </a:lnTo>
                  <a:lnTo>
                    <a:pt x="52" y="167"/>
                  </a:lnTo>
                  <a:lnTo>
                    <a:pt x="48" y="167"/>
                  </a:lnTo>
                  <a:lnTo>
                    <a:pt x="43" y="167"/>
                  </a:lnTo>
                  <a:lnTo>
                    <a:pt x="39" y="167"/>
                  </a:lnTo>
                  <a:lnTo>
                    <a:pt x="33" y="167"/>
                  </a:lnTo>
                  <a:lnTo>
                    <a:pt x="30" y="168"/>
                  </a:lnTo>
                  <a:lnTo>
                    <a:pt x="25" y="168"/>
                  </a:lnTo>
                  <a:lnTo>
                    <a:pt x="21" y="168"/>
                  </a:lnTo>
                  <a:lnTo>
                    <a:pt x="18" y="168"/>
                  </a:lnTo>
                  <a:lnTo>
                    <a:pt x="14" y="168"/>
                  </a:lnTo>
                  <a:lnTo>
                    <a:pt x="10" y="168"/>
                  </a:lnTo>
                  <a:lnTo>
                    <a:pt x="6" y="168"/>
                  </a:lnTo>
                  <a:lnTo>
                    <a:pt x="3" y="168"/>
                  </a:lnTo>
                  <a:lnTo>
                    <a:pt x="0" y="169"/>
                  </a:lnTo>
                  <a:lnTo>
                    <a:pt x="0" y="160"/>
                  </a:lnTo>
                  <a:lnTo>
                    <a:pt x="4" y="160"/>
                  </a:lnTo>
                  <a:lnTo>
                    <a:pt x="10" y="160"/>
                  </a:lnTo>
                  <a:lnTo>
                    <a:pt x="14" y="160"/>
                  </a:lnTo>
                  <a:lnTo>
                    <a:pt x="19" y="160"/>
                  </a:lnTo>
                  <a:lnTo>
                    <a:pt x="24" y="160"/>
                  </a:lnTo>
                  <a:lnTo>
                    <a:pt x="30" y="160"/>
                  </a:lnTo>
                  <a:lnTo>
                    <a:pt x="35" y="160"/>
                  </a:lnTo>
                  <a:lnTo>
                    <a:pt x="42" y="160"/>
                  </a:lnTo>
                  <a:lnTo>
                    <a:pt x="48" y="159"/>
                  </a:lnTo>
                  <a:lnTo>
                    <a:pt x="53" y="159"/>
                  </a:lnTo>
                  <a:lnTo>
                    <a:pt x="60" y="159"/>
                  </a:lnTo>
                  <a:lnTo>
                    <a:pt x="67" y="159"/>
                  </a:lnTo>
                  <a:lnTo>
                    <a:pt x="72" y="158"/>
                  </a:lnTo>
                  <a:lnTo>
                    <a:pt x="80" y="158"/>
                  </a:lnTo>
                  <a:lnTo>
                    <a:pt x="87" y="158"/>
                  </a:lnTo>
                  <a:lnTo>
                    <a:pt x="93" y="158"/>
                  </a:lnTo>
                  <a:lnTo>
                    <a:pt x="100" y="158"/>
                  </a:lnTo>
                  <a:lnTo>
                    <a:pt x="107" y="157"/>
                  </a:lnTo>
                  <a:lnTo>
                    <a:pt x="113" y="156"/>
                  </a:lnTo>
                  <a:lnTo>
                    <a:pt x="120" y="156"/>
                  </a:lnTo>
                  <a:lnTo>
                    <a:pt x="128" y="156"/>
                  </a:lnTo>
                  <a:lnTo>
                    <a:pt x="134" y="156"/>
                  </a:lnTo>
                  <a:lnTo>
                    <a:pt x="142" y="155"/>
                  </a:lnTo>
                  <a:lnTo>
                    <a:pt x="150" y="155"/>
                  </a:lnTo>
                  <a:lnTo>
                    <a:pt x="157" y="155"/>
                  </a:lnTo>
                  <a:lnTo>
                    <a:pt x="163" y="154"/>
                  </a:lnTo>
                  <a:lnTo>
                    <a:pt x="171" y="152"/>
                  </a:lnTo>
                  <a:lnTo>
                    <a:pt x="179" y="152"/>
                  </a:lnTo>
                  <a:lnTo>
                    <a:pt x="186" y="152"/>
                  </a:lnTo>
                  <a:lnTo>
                    <a:pt x="195" y="152"/>
                  </a:lnTo>
                  <a:lnTo>
                    <a:pt x="201" y="151"/>
                  </a:lnTo>
                  <a:lnTo>
                    <a:pt x="209" y="151"/>
                  </a:lnTo>
                  <a:lnTo>
                    <a:pt x="216" y="150"/>
                  </a:lnTo>
                  <a:lnTo>
                    <a:pt x="222" y="150"/>
                  </a:lnTo>
                  <a:lnTo>
                    <a:pt x="230" y="149"/>
                  </a:lnTo>
                  <a:lnTo>
                    <a:pt x="237" y="148"/>
                  </a:lnTo>
                  <a:lnTo>
                    <a:pt x="244" y="147"/>
                  </a:lnTo>
                  <a:lnTo>
                    <a:pt x="251" y="147"/>
                  </a:lnTo>
                  <a:lnTo>
                    <a:pt x="258" y="146"/>
                  </a:lnTo>
                  <a:lnTo>
                    <a:pt x="266" y="146"/>
                  </a:lnTo>
                  <a:lnTo>
                    <a:pt x="273" y="145"/>
                  </a:lnTo>
                  <a:lnTo>
                    <a:pt x="279" y="145"/>
                  </a:lnTo>
                  <a:lnTo>
                    <a:pt x="286" y="143"/>
                  </a:lnTo>
                  <a:lnTo>
                    <a:pt x="294" y="143"/>
                  </a:lnTo>
                  <a:lnTo>
                    <a:pt x="299" y="141"/>
                  </a:lnTo>
                  <a:lnTo>
                    <a:pt x="306" y="141"/>
                  </a:lnTo>
                  <a:lnTo>
                    <a:pt x="313" y="140"/>
                  </a:lnTo>
                  <a:lnTo>
                    <a:pt x="319" y="140"/>
                  </a:lnTo>
                  <a:lnTo>
                    <a:pt x="324" y="139"/>
                  </a:lnTo>
                  <a:lnTo>
                    <a:pt x="330" y="139"/>
                  </a:lnTo>
                  <a:lnTo>
                    <a:pt x="336" y="138"/>
                  </a:lnTo>
                  <a:lnTo>
                    <a:pt x="342" y="137"/>
                  </a:lnTo>
                  <a:lnTo>
                    <a:pt x="347" y="136"/>
                  </a:lnTo>
                  <a:lnTo>
                    <a:pt x="353" y="136"/>
                  </a:lnTo>
                  <a:lnTo>
                    <a:pt x="358" y="135"/>
                  </a:lnTo>
                  <a:lnTo>
                    <a:pt x="363" y="135"/>
                  </a:lnTo>
                  <a:lnTo>
                    <a:pt x="367" y="133"/>
                  </a:lnTo>
                  <a:lnTo>
                    <a:pt x="373" y="132"/>
                  </a:lnTo>
                  <a:lnTo>
                    <a:pt x="376" y="132"/>
                  </a:lnTo>
                  <a:lnTo>
                    <a:pt x="380" y="131"/>
                  </a:lnTo>
                  <a:lnTo>
                    <a:pt x="385" y="130"/>
                  </a:lnTo>
                  <a:lnTo>
                    <a:pt x="388" y="130"/>
                  </a:lnTo>
                  <a:lnTo>
                    <a:pt x="392" y="129"/>
                  </a:lnTo>
                  <a:lnTo>
                    <a:pt x="396" y="129"/>
                  </a:lnTo>
                  <a:lnTo>
                    <a:pt x="405" y="127"/>
                  </a:lnTo>
                  <a:lnTo>
                    <a:pt x="415" y="123"/>
                  </a:lnTo>
                  <a:lnTo>
                    <a:pt x="425" y="122"/>
                  </a:lnTo>
                  <a:lnTo>
                    <a:pt x="435" y="120"/>
                  </a:lnTo>
                  <a:lnTo>
                    <a:pt x="444" y="118"/>
                  </a:lnTo>
                  <a:lnTo>
                    <a:pt x="453" y="115"/>
                  </a:lnTo>
                  <a:lnTo>
                    <a:pt x="462" y="112"/>
                  </a:lnTo>
                  <a:lnTo>
                    <a:pt x="472" y="111"/>
                  </a:lnTo>
                  <a:lnTo>
                    <a:pt x="481" y="108"/>
                  </a:lnTo>
                  <a:lnTo>
                    <a:pt x="490" y="106"/>
                  </a:lnTo>
                  <a:lnTo>
                    <a:pt x="498" y="103"/>
                  </a:lnTo>
                  <a:lnTo>
                    <a:pt x="507" y="101"/>
                  </a:lnTo>
                  <a:lnTo>
                    <a:pt x="515" y="99"/>
                  </a:lnTo>
                  <a:lnTo>
                    <a:pt x="524" y="97"/>
                  </a:lnTo>
                  <a:lnTo>
                    <a:pt x="533" y="95"/>
                  </a:lnTo>
                  <a:lnTo>
                    <a:pt x="541" y="92"/>
                  </a:lnTo>
                  <a:lnTo>
                    <a:pt x="549" y="90"/>
                  </a:lnTo>
                  <a:lnTo>
                    <a:pt x="556" y="87"/>
                  </a:lnTo>
                  <a:lnTo>
                    <a:pt x="564" y="85"/>
                  </a:lnTo>
                  <a:lnTo>
                    <a:pt x="572" y="82"/>
                  </a:lnTo>
                  <a:lnTo>
                    <a:pt x="580" y="80"/>
                  </a:lnTo>
                  <a:lnTo>
                    <a:pt x="588" y="78"/>
                  </a:lnTo>
                  <a:lnTo>
                    <a:pt x="594" y="76"/>
                  </a:lnTo>
                  <a:lnTo>
                    <a:pt x="602" y="73"/>
                  </a:lnTo>
                  <a:lnTo>
                    <a:pt x="609" y="71"/>
                  </a:lnTo>
                  <a:lnTo>
                    <a:pt x="615" y="69"/>
                  </a:lnTo>
                  <a:lnTo>
                    <a:pt x="622" y="66"/>
                  </a:lnTo>
                  <a:lnTo>
                    <a:pt x="629" y="64"/>
                  </a:lnTo>
                  <a:lnTo>
                    <a:pt x="635" y="61"/>
                  </a:lnTo>
                  <a:lnTo>
                    <a:pt x="642" y="60"/>
                  </a:lnTo>
                  <a:lnTo>
                    <a:pt x="649" y="58"/>
                  </a:lnTo>
                  <a:lnTo>
                    <a:pt x="654" y="56"/>
                  </a:lnTo>
                  <a:lnTo>
                    <a:pt x="660" y="53"/>
                  </a:lnTo>
                  <a:lnTo>
                    <a:pt x="667" y="51"/>
                  </a:lnTo>
                  <a:lnTo>
                    <a:pt x="671" y="48"/>
                  </a:lnTo>
                  <a:lnTo>
                    <a:pt x="678" y="47"/>
                  </a:lnTo>
                  <a:lnTo>
                    <a:pt x="682" y="43"/>
                  </a:lnTo>
                  <a:lnTo>
                    <a:pt x="688" y="42"/>
                  </a:lnTo>
                  <a:lnTo>
                    <a:pt x="693" y="40"/>
                  </a:lnTo>
                  <a:lnTo>
                    <a:pt x="698" y="38"/>
                  </a:lnTo>
                  <a:lnTo>
                    <a:pt x="703" y="36"/>
                  </a:lnTo>
                  <a:lnTo>
                    <a:pt x="708" y="33"/>
                  </a:lnTo>
                  <a:lnTo>
                    <a:pt x="712" y="32"/>
                  </a:lnTo>
                  <a:lnTo>
                    <a:pt x="717" y="30"/>
                  </a:lnTo>
                  <a:lnTo>
                    <a:pt x="721" y="28"/>
                  </a:lnTo>
                  <a:lnTo>
                    <a:pt x="724" y="26"/>
                  </a:lnTo>
                  <a:lnTo>
                    <a:pt x="729" y="24"/>
                  </a:lnTo>
                  <a:lnTo>
                    <a:pt x="733" y="22"/>
                  </a:lnTo>
                  <a:lnTo>
                    <a:pt x="740" y="19"/>
                  </a:lnTo>
                  <a:lnTo>
                    <a:pt x="747" y="14"/>
                  </a:lnTo>
                  <a:lnTo>
                    <a:pt x="752" y="11"/>
                  </a:lnTo>
                  <a:lnTo>
                    <a:pt x="758" y="9"/>
                  </a:lnTo>
                  <a:lnTo>
                    <a:pt x="762" y="7"/>
                  </a:lnTo>
                  <a:lnTo>
                    <a:pt x="767" y="3"/>
                  </a:lnTo>
                  <a:lnTo>
                    <a:pt x="770" y="2"/>
                  </a:lnTo>
                  <a:lnTo>
                    <a:pt x="773" y="0"/>
                  </a:lnTo>
                  <a:lnTo>
                    <a:pt x="780" y="11"/>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2" name="Freeform 39"/>
            <p:cNvSpPr>
              <a:spLocks/>
            </p:cNvSpPr>
            <p:nvPr/>
          </p:nvSpPr>
          <p:spPr bwMode="auto">
            <a:xfrm>
              <a:off x="1075" y="2055"/>
              <a:ext cx="362" cy="75"/>
            </a:xfrm>
            <a:custGeom>
              <a:avLst/>
              <a:gdLst>
                <a:gd name="T0" fmla="*/ 678 w 723"/>
                <a:gd name="T1" fmla="*/ 0 h 152"/>
                <a:gd name="T2" fmla="*/ 617 w 723"/>
                <a:gd name="T3" fmla="*/ 2 h 152"/>
                <a:gd name="T4" fmla="*/ 561 w 723"/>
                <a:gd name="T5" fmla="*/ 7 h 152"/>
                <a:gd name="T6" fmla="*/ 505 w 723"/>
                <a:gd name="T7" fmla="*/ 14 h 152"/>
                <a:gd name="T8" fmla="*/ 450 w 723"/>
                <a:gd name="T9" fmla="*/ 20 h 152"/>
                <a:gd name="T10" fmla="*/ 397 w 723"/>
                <a:gd name="T11" fmla="*/ 29 h 152"/>
                <a:gd name="T12" fmla="*/ 347 w 723"/>
                <a:gd name="T13" fmla="*/ 39 h 152"/>
                <a:gd name="T14" fmla="*/ 299 w 723"/>
                <a:gd name="T15" fmla="*/ 50 h 152"/>
                <a:gd name="T16" fmla="*/ 252 w 723"/>
                <a:gd name="T17" fmla="*/ 61 h 152"/>
                <a:gd name="T18" fmla="*/ 209 w 723"/>
                <a:gd name="T19" fmla="*/ 73 h 152"/>
                <a:gd name="T20" fmla="*/ 168 w 723"/>
                <a:gd name="T21" fmla="*/ 85 h 152"/>
                <a:gd name="T22" fmla="*/ 129 w 723"/>
                <a:gd name="T23" fmla="*/ 97 h 152"/>
                <a:gd name="T24" fmla="*/ 93 w 723"/>
                <a:gd name="T25" fmla="*/ 109 h 152"/>
                <a:gd name="T26" fmla="*/ 61 w 723"/>
                <a:gd name="T27" fmla="*/ 122 h 152"/>
                <a:gd name="T28" fmla="*/ 31 w 723"/>
                <a:gd name="T29" fmla="*/ 132 h 152"/>
                <a:gd name="T30" fmla="*/ 5 w 723"/>
                <a:gd name="T31" fmla="*/ 143 h 152"/>
                <a:gd name="T32" fmla="*/ 17 w 723"/>
                <a:gd name="T33" fmla="*/ 147 h 152"/>
                <a:gd name="T34" fmla="*/ 30 w 723"/>
                <a:gd name="T35" fmla="*/ 144 h 152"/>
                <a:gd name="T36" fmla="*/ 46 w 723"/>
                <a:gd name="T37" fmla="*/ 137 h 152"/>
                <a:gd name="T38" fmla="*/ 66 w 723"/>
                <a:gd name="T39" fmla="*/ 133 h 152"/>
                <a:gd name="T40" fmla="*/ 89 w 723"/>
                <a:gd name="T41" fmla="*/ 125 h 152"/>
                <a:gd name="T42" fmla="*/ 114 w 723"/>
                <a:gd name="T43" fmla="*/ 117 h 152"/>
                <a:gd name="T44" fmla="*/ 141 w 723"/>
                <a:gd name="T45" fmla="*/ 109 h 152"/>
                <a:gd name="T46" fmla="*/ 169 w 723"/>
                <a:gd name="T47" fmla="*/ 102 h 152"/>
                <a:gd name="T48" fmla="*/ 196 w 723"/>
                <a:gd name="T49" fmla="*/ 94 h 152"/>
                <a:gd name="T50" fmla="*/ 223 w 723"/>
                <a:gd name="T51" fmla="*/ 86 h 152"/>
                <a:gd name="T52" fmla="*/ 250 w 723"/>
                <a:gd name="T53" fmla="*/ 78 h 152"/>
                <a:gd name="T54" fmla="*/ 276 w 723"/>
                <a:gd name="T55" fmla="*/ 72 h 152"/>
                <a:gd name="T56" fmla="*/ 298 w 723"/>
                <a:gd name="T57" fmla="*/ 65 h 152"/>
                <a:gd name="T58" fmla="*/ 319 w 723"/>
                <a:gd name="T59" fmla="*/ 59 h 152"/>
                <a:gd name="T60" fmla="*/ 336 w 723"/>
                <a:gd name="T61" fmla="*/ 55 h 152"/>
                <a:gd name="T62" fmla="*/ 350 w 723"/>
                <a:gd name="T63" fmla="*/ 53 h 152"/>
                <a:gd name="T64" fmla="*/ 375 w 723"/>
                <a:gd name="T65" fmla="*/ 46 h 152"/>
                <a:gd name="T66" fmla="*/ 400 w 723"/>
                <a:gd name="T67" fmla="*/ 40 h 152"/>
                <a:gd name="T68" fmla="*/ 426 w 723"/>
                <a:gd name="T69" fmla="*/ 36 h 152"/>
                <a:gd name="T70" fmla="*/ 454 w 723"/>
                <a:gd name="T71" fmla="*/ 33 h 152"/>
                <a:gd name="T72" fmla="*/ 481 w 723"/>
                <a:gd name="T73" fmla="*/ 28 h 152"/>
                <a:gd name="T74" fmla="*/ 507 w 723"/>
                <a:gd name="T75" fmla="*/ 25 h 152"/>
                <a:gd name="T76" fmla="*/ 534 w 723"/>
                <a:gd name="T77" fmla="*/ 21 h 152"/>
                <a:gd name="T78" fmla="*/ 560 w 723"/>
                <a:gd name="T79" fmla="*/ 20 h 152"/>
                <a:gd name="T80" fmla="*/ 585 w 723"/>
                <a:gd name="T81" fmla="*/ 17 h 152"/>
                <a:gd name="T82" fmla="*/ 609 w 723"/>
                <a:gd name="T83" fmla="*/ 15 h 152"/>
                <a:gd name="T84" fmla="*/ 631 w 723"/>
                <a:gd name="T85" fmla="*/ 14 h 152"/>
                <a:gd name="T86" fmla="*/ 653 w 723"/>
                <a:gd name="T87" fmla="*/ 14 h 152"/>
                <a:gd name="T88" fmla="*/ 672 w 723"/>
                <a:gd name="T89" fmla="*/ 11 h 152"/>
                <a:gd name="T90" fmla="*/ 689 w 723"/>
                <a:gd name="T91" fmla="*/ 11 h 152"/>
                <a:gd name="T92" fmla="*/ 703 w 723"/>
                <a:gd name="T93" fmla="*/ 11 h 152"/>
                <a:gd name="T94" fmla="*/ 723 w 723"/>
                <a:gd name="T95" fmla="*/ 1 h 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3"/>
                <a:gd name="T145" fmla="*/ 0 h 152"/>
                <a:gd name="T146" fmla="*/ 723 w 723"/>
                <a:gd name="T147" fmla="*/ 152 h 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3" h="152">
                  <a:moveTo>
                    <a:pt x="723" y="1"/>
                  </a:moveTo>
                  <a:lnTo>
                    <a:pt x="708" y="0"/>
                  </a:lnTo>
                  <a:lnTo>
                    <a:pt x="692" y="0"/>
                  </a:lnTo>
                  <a:lnTo>
                    <a:pt x="678" y="0"/>
                  </a:lnTo>
                  <a:lnTo>
                    <a:pt x="662" y="1"/>
                  </a:lnTo>
                  <a:lnTo>
                    <a:pt x="647" y="1"/>
                  </a:lnTo>
                  <a:lnTo>
                    <a:pt x="633" y="2"/>
                  </a:lnTo>
                  <a:lnTo>
                    <a:pt x="617" y="2"/>
                  </a:lnTo>
                  <a:lnTo>
                    <a:pt x="604" y="4"/>
                  </a:lnTo>
                  <a:lnTo>
                    <a:pt x="588" y="5"/>
                  </a:lnTo>
                  <a:lnTo>
                    <a:pt x="574" y="6"/>
                  </a:lnTo>
                  <a:lnTo>
                    <a:pt x="561" y="7"/>
                  </a:lnTo>
                  <a:lnTo>
                    <a:pt x="546" y="9"/>
                  </a:lnTo>
                  <a:lnTo>
                    <a:pt x="532" y="10"/>
                  </a:lnTo>
                  <a:lnTo>
                    <a:pt x="518" y="11"/>
                  </a:lnTo>
                  <a:lnTo>
                    <a:pt x="505" y="14"/>
                  </a:lnTo>
                  <a:lnTo>
                    <a:pt x="492" y="15"/>
                  </a:lnTo>
                  <a:lnTo>
                    <a:pt x="477" y="17"/>
                  </a:lnTo>
                  <a:lnTo>
                    <a:pt x="464" y="18"/>
                  </a:lnTo>
                  <a:lnTo>
                    <a:pt x="450" y="20"/>
                  </a:lnTo>
                  <a:lnTo>
                    <a:pt x="437" y="23"/>
                  </a:lnTo>
                  <a:lnTo>
                    <a:pt x="423" y="25"/>
                  </a:lnTo>
                  <a:lnTo>
                    <a:pt x="410" y="27"/>
                  </a:lnTo>
                  <a:lnTo>
                    <a:pt x="397" y="29"/>
                  </a:lnTo>
                  <a:lnTo>
                    <a:pt x="386" y="33"/>
                  </a:lnTo>
                  <a:lnTo>
                    <a:pt x="373" y="35"/>
                  </a:lnTo>
                  <a:lnTo>
                    <a:pt x="360" y="36"/>
                  </a:lnTo>
                  <a:lnTo>
                    <a:pt x="347" y="39"/>
                  </a:lnTo>
                  <a:lnTo>
                    <a:pt x="335" y="41"/>
                  </a:lnTo>
                  <a:lnTo>
                    <a:pt x="322" y="44"/>
                  </a:lnTo>
                  <a:lnTo>
                    <a:pt x="310" y="47"/>
                  </a:lnTo>
                  <a:lnTo>
                    <a:pt x="299" y="50"/>
                  </a:lnTo>
                  <a:lnTo>
                    <a:pt x="288" y="54"/>
                  </a:lnTo>
                  <a:lnTo>
                    <a:pt x="276" y="56"/>
                  </a:lnTo>
                  <a:lnTo>
                    <a:pt x="265" y="58"/>
                  </a:lnTo>
                  <a:lnTo>
                    <a:pt x="252" y="61"/>
                  </a:lnTo>
                  <a:lnTo>
                    <a:pt x="241" y="65"/>
                  </a:lnTo>
                  <a:lnTo>
                    <a:pt x="230" y="67"/>
                  </a:lnTo>
                  <a:lnTo>
                    <a:pt x="219" y="70"/>
                  </a:lnTo>
                  <a:lnTo>
                    <a:pt x="209" y="73"/>
                  </a:lnTo>
                  <a:lnTo>
                    <a:pt x="199" y="76"/>
                  </a:lnTo>
                  <a:lnTo>
                    <a:pt x="188" y="79"/>
                  </a:lnTo>
                  <a:lnTo>
                    <a:pt x="178" y="83"/>
                  </a:lnTo>
                  <a:lnTo>
                    <a:pt x="168" y="85"/>
                  </a:lnTo>
                  <a:lnTo>
                    <a:pt x="158" y="89"/>
                  </a:lnTo>
                  <a:lnTo>
                    <a:pt x="149" y="92"/>
                  </a:lnTo>
                  <a:lnTo>
                    <a:pt x="139" y="95"/>
                  </a:lnTo>
                  <a:lnTo>
                    <a:pt x="129" y="97"/>
                  </a:lnTo>
                  <a:lnTo>
                    <a:pt x="121" y="102"/>
                  </a:lnTo>
                  <a:lnTo>
                    <a:pt x="111" y="104"/>
                  </a:lnTo>
                  <a:lnTo>
                    <a:pt x="102" y="107"/>
                  </a:lnTo>
                  <a:lnTo>
                    <a:pt x="93" y="109"/>
                  </a:lnTo>
                  <a:lnTo>
                    <a:pt x="85" y="113"/>
                  </a:lnTo>
                  <a:lnTo>
                    <a:pt x="76" y="115"/>
                  </a:lnTo>
                  <a:lnTo>
                    <a:pt x="69" y="118"/>
                  </a:lnTo>
                  <a:lnTo>
                    <a:pt x="61" y="122"/>
                  </a:lnTo>
                  <a:lnTo>
                    <a:pt x="54" y="125"/>
                  </a:lnTo>
                  <a:lnTo>
                    <a:pt x="45" y="126"/>
                  </a:lnTo>
                  <a:lnTo>
                    <a:pt x="39" y="129"/>
                  </a:lnTo>
                  <a:lnTo>
                    <a:pt x="31" y="132"/>
                  </a:lnTo>
                  <a:lnTo>
                    <a:pt x="25" y="135"/>
                  </a:lnTo>
                  <a:lnTo>
                    <a:pt x="17" y="137"/>
                  </a:lnTo>
                  <a:lnTo>
                    <a:pt x="12" y="141"/>
                  </a:lnTo>
                  <a:lnTo>
                    <a:pt x="5" y="143"/>
                  </a:lnTo>
                  <a:lnTo>
                    <a:pt x="0" y="145"/>
                  </a:lnTo>
                  <a:lnTo>
                    <a:pt x="10" y="152"/>
                  </a:lnTo>
                  <a:lnTo>
                    <a:pt x="12" y="149"/>
                  </a:lnTo>
                  <a:lnTo>
                    <a:pt x="17" y="147"/>
                  </a:lnTo>
                  <a:lnTo>
                    <a:pt x="20" y="146"/>
                  </a:lnTo>
                  <a:lnTo>
                    <a:pt x="23" y="145"/>
                  </a:lnTo>
                  <a:lnTo>
                    <a:pt x="26" y="144"/>
                  </a:lnTo>
                  <a:lnTo>
                    <a:pt x="30" y="144"/>
                  </a:lnTo>
                  <a:lnTo>
                    <a:pt x="33" y="142"/>
                  </a:lnTo>
                  <a:lnTo>
                    <a:pt x="37" y="141"/>
                  </a:lnTo>
                  <a:lnTo>
                    <a:pt x="42" y="139"/>
                  </a:lnTo>
                  <a:lnTo>
                    <a:pt x="46" y="137"/>
                  </a:lnTo>
                  <a:lnTo>
                    <a:pt x="51" y="136"/>
                  </a:lnTo>
                  <a:lnTo>
                    <a:pt x="55" y="135"/>
                  </a:lnTo>
                  <a:lnTo>
                    <a:pt x="61" y="134"/>
                  </a:lnTo>
                  <a:lnTo>
                    <a:pt x="66" y="133"/>
                  </a:lnTo>
                  <a:lnTo>
                    <a:pt x="72" y="130"/>
                  </a:lnTo>
                  <a:lnTo>
                    <a:pt x="78" y="128"/>
                  </a:lnTo>
                  <a:lnTo>
                    <a:pt x="83" y="126"/>
                  </a:lnTo>
                  <a:lnTo>
                    <a:pt x="89" y="125"/>
                  </a:lnTo>
                  <a:lnTo>
                    <a:pt x="95" y="123"/>
                  </a:lnTo>
                  <a:lnTo>
                    <a:pt x="101" y="120"/>
                  </a:lnTo>
                  <a:lnTo>
                    <a:pt x="108" y="118"/>
                  </a:lnTo>
                  <a:lnTo>
                    <a:pt x="114" y="117"/>
                  </a:lnTo>
                  <a:lnTo>
                    <a:pt x="121" y="115"/>
                  </a:lnTo>
                  <a:lnTo>
                    <a:pt x="128" y="114"/>
                  </a:lnTo>
                  <a:lnTo>
                    <a:pt x="134" y="112"/>
                  </a:lnTo>
                  <a:lnTo>
                    <a:pt x="141" y="109"/>
                  </a:lnTo>
                  <a:lnTo>
                    <a:pt x="148" y="107"/>
                  </a:lnTo>
                  <a:lnTo>
                    <a:pt x="155" y="105"/>
                  </a:lnTo>
                  <a:lnTo>
                    <a:pt x="161" y="104"/>
                  </a:lnTo>
                  <a:lnTo>
                    <a:pt x="169" y="102"/>
                  </a:lnTo>
                  <a:lnTo>
                    <a:pt x="176" y="99"/>
                  </a:lnTo>
                  <a:lnTo>
                    <a:pt x="182" y="97"/>
                  </a:lnTo>
                  <a:lnTo>
                    <a:pt x="189" y="96"/>
                  </a:lnTo>
                  <a:lnTo>
                    <a:pt x="196" y="94"/>
                  </a:lnTo>
                  <a:lnTo>
                    <a:pt x="202" y="92"/>
                  </a:lnTo>
                  <a:lnTo>
                    <a:pt x="210" y="89"/>
                  </a:lnTo>
                  <a:lnTo>
                    <a:pt x="216" y="87"/>
                  </a:lnTo>
                  <a:lnTo>
                    <a:pt x="223" y="86"/>
                  </a:lnTo>
                  <a:lnTo>
                    <a:pt x="230" y="84"/>
                  </a:lnTo>
                  <a:lnTo>
                    <a:pt x="237" y="82"/>
                  </a:lnTo>
                  <a:lnTo>
                    <a:pt x="243" y="79"/>
                  </a:lnTo>
                  <a:lnTo>
                    <a:pt x="250" y="78"/>
                  </a:lnTo>
                  <a:lnTo>
                    <a:pt x="256" y="76"/>
                  </a:lnTo>
                  <a:lnTo>
                    <a:pt x="262" y="75"/>
                  </a:lnTo>
                  <a:lnTo>
                    <a:pt x="269" y="73"/>
                  </a:lnTo>
                  <a:lnTo>
                    <a:pt x="276" y="72"/>
                  </a:lnTo>
                  <a:lnTo>
                    <a:pt x="280" y="69"/>
                  </a:lnTo>
                  <a:lnTo>
                    <a:pt x="287" y="67"/>
                  </a:lnTo>
                  <a:lnTo>
                    <a:pt x="292" y="66"/>
                  </a:lnTo>
                  <a:lnTo>
                    <a:pt x="298" y="65"/>
                  </a:lnTo>
                  <a:lnTo>
                    <a:pt x="304" y="63"/>
                  </a:lnTo>
                  <a:lnTo>
                    <a:pt x="309" y="61"/>
                  </a:lnTo>
                  <a:lnTo>
                    <a:pt x="314" y="60"/>
                  </a:lnTo>
                  <a:lnTo>
                    <a:pt x="319" y="59"/>
                  </a:lnTo>
                  <a:lnTo>
                    <a:pt x="324" y="57"/>
                  </a:lnTo>
                  <a:lnTo>
                    <a:pt x="328" y="57"/>
                  </a:lnTo>
                  <a:lnTo>
                    <a:pt x="331" y="56"/>
                  </a:lnTo>
                  <a:lnTo>
                    <a:pt x="336" y="55"/>
                  </a:lnTo>
                  <a:lnTo>
                    <a:pt x="339" y="54"/>
                  </a:lnTo>
                  <a:lnTo>
                    <a:pt x="344" y="53"/>
                  </a:lnTo>
                  <a:lnTo>
                    <a:pt x="347" y="53"/>
                  </a:lnTo>
                  <a:lnTo>
                    <a:pt x="350" y="53"/>
                  </a:lnTo>
                  <a:lnTo>
                    <a:pt x="356" y="50"/>
                  </a:lnTo>
                  <a:lnTo>
                    <a:pt x="363" y="49"/>
                  </a:lnTo>
                  <a:lnTo>
                    <a:pt x="368" y="47"/>
                  </a:lnTo>
                  <a:lnTo>
                    <a:pt x="375" y="46"/>
                  </a:lnTo>
                  <a:lnTo>
                    <a:pt x="380" y="44"/>
                  </a:lnTo>
                  <a:lnTo>
                    <a:pt x="387" y="43"/>
                  </a:lnTo>
                  <a:lnTo>
                    <a:pt x="394" y="41"/>
                  </a:lnTo>
                  <a:lnTo>
                    <a:pt x="400" y="40"/>
                  </a:lnTo>
                  <a:lnTo>
                    <a:pt x="406" y="39"/>
                  </a:lnTo>
                  <a:lnTo>
                    <a:pt x="414" y="38"/>
                  </a:lnTo>
                  <a:lnTo>
                    <a:pt x="419" y="37"/>
                  </a:lnTo>
                  <a:lnTo>
                    <a:pt x="426" y="36"/>
                  </a:lnTo>
                  <a:lnTo>
                    <a:pt x="433" y="35"/>
                  </a:lnTo>
                  <a:lnTo>
                    <a:pt x="440" y="35"/>
                  </a:lnTo>
                  <a:lnTo>
                    <a:pt x="447" y="33"/>
                  </a:lnTo>
                  <a:lnTo>
                    <a:pt x="454" y="33"/>
                  </a:lnTo>
                  <a:lnTo>
                    <a:pt x="460" y="31"/>
                  </a:lnTo>
                  <a:lnTo>
                    <a:pt x="467" y="30"/>
                  </a:lnTo>
                  <a:lnTo>
                    <a:pt x="473" y="29"/>
                  </a:lnTo>
                  <a:lnTo>
                    <a:pt x="481" y="28"/>
                  </a:lnTo>
                  <a:lnTo>
                    <a:pt x="487" y="27"/>
                  </a:lnTo>
                  <a:lnTo>
                    <a:pt x="494" y="26"/>
                  </a:lnTo>
                  <a:lnTo>
                    <a:pt x="501" y="25"/>
                  </a:lnTo>
                  <a:lnTo>
                    <a:pt x="507" y="25"/>
                  </a:lnTo>
                  <a:lnTo>
                    <a:pt x="513" y="24"/>
                  </a:lnTo>
                  <a:lnTo>
                    <a:pt x="521" y="23"/>
                  </a:lnTo>
                  <a:lnTo>
                    <a:pt x="526" y="23"/>
                  </a:lnTo>
                  <a:lnTo>
                    <a:pt x="534" y="21"/>
                  </a:lnTo>
                  <a:lnTo>
                    <a:pt x="540" y="21"/>
                  </a:lnTo>
                  <a:lnTo>
                    <a:pt x="546" y="20"/>
                  </a:lnTo>
                  <a:lnTo>
                    <a:pt x="553" y="20"/>
                  </a:lnTo>
                  <a:lnTo>
                    <a:pt x="560" y="20"/>
                  </a:lnTo>
                  <a:lnTo>
                    <a:pt x="566" y="18"/>
                  </a:lnTo>
                  <a:lnTo>
                    <a:pt x="572" y="18"/>
                  </a:lnTo>
                  <a:lnTo>
                    <a:pt x="578" y="17"/>
                  </a:lnTo>
                  <a:lnTo>
                    <a:pt x="585" y="17"/>
                  </a:lnTo>
                  <a:lnTo>
                    <a:pt x="591" y="17"/>
                  </a:lnTo>
                  <a:lnTo>
                    <a:pt x="596" y="16"/>
                  </a:lnTo>
                  <a:lnTo>
                    <a:pt x="603" y="15"/>
                  </a:lnTo>
                  <a:lnTo>
                    <a:pt x="609" y="15"/>
                  </a:lnTo>
                  <a:lnTo>
                    <a:pt x="614" y="15"/>
                  </a:lnTo>
                  <a:lnTo>
                    <a:pt x="620" y="14"/>
                  </a:lnTo>
                  <a:lnTo>
                    <a:pt x="625" y="14"/>
                  </a:lnTo>
                  <a:lnTo>
                    <a:pt x="631" y="14"/>
                  </a:lnTo>
                  <a:lnTo>
                    <a:pt x="636" y="14"/>
                  </a:lnTo>
                  <a:lnTo>
                    <a:pt x="641" y="14"/>
                  </a:lnTo>
                  <a:lnTo>
                    <a:pt x="646" y="14"/>
                  </a:lnTo>
                  <a:lnTo>
                    <a:pt x="653" y="14"/>
                  </a:lnTo>
                  <a:lnTo>
                    <a:pt x="658" y="13"/>
                  </a:lnTo>
                  <a:lnTo>
                    <a:pt x="662" y="13"/>
                  </a:lnTo>
                  <a:lnTo>
                    <a:pt x="666" y="11"/>
                  </a:lnTo>
                  <a:lnTo>
                    <a:pt x="672" y="11"/>
                  </a:lnTo>
                  <a:lnTo>
                    <a:pt x="675" y="11"/>
                  </a:lnTo>
                  <a:lnTo>
                    <a:pt x="680" y="11"/>
                  </a:lnTo>
                  <a:lnTo>
                    <a:pt x="684" y="11"/>
                  </a:lnTo>
                  <a:lnTo>
                    <a:pt x="689" y="11"/>
                  </a:lnTo>
                  <a:lnTo>
                    <a:pt x="692" y="11"/>
                  </a:lnTo>
                  <a:lnTo>
                    <a:pt x="695" y="11"/>
                  </a:lnTo>
                  <a:lnTo>
                    <a:pt x="699" y="11"/>
                  </a:lnTo>
                  <a:lnTo>
                    <a:pt x="703" y="11"/>
                  </a:lnTo>
                  <a:lnTo>
                    <a:pt x="710" y="11"/>
                  </a:lnTo>
                  <a:lnTo>
                    <a:pt x="717" y="13"/>
                  </a:lnTo>
                  <a:lnTo>
                    <a:pt x="723" y="1"/>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3" name="Freeform 40"/>
            <p:cNvSpPr>
              <a:spLocks/>
            </p:cNvSpPr>
            <p:nvPr/>
          </p:nvSpPr>
          <p:spPr bwMode="auto">
            <a:xfrm>
              <a:off x="1025" y="1942"/>
              <a:ext cx="427" cy="93"/>
            </a:xfrm>
            <a:custGeom>
              <a:avLst/>
              <a:gdLst>
                <a:gd name="T0" fmla="*/ 831 w 854"/>
                <a:gd name="T1" fmla="*/ 0 h 185"/>
                <a:gd name="T2" fmla="*/ 803 w 854"/>
                <a:gd name="T3" fmla="*/ 2 h 185"/>
                <a:gd name="T4" fmla="*/ 776 w 854"/>
                <a:gd name="T5" fmla="*/ 5 h 185"/>
                <a:gd name="T6" fmla="*/ 748 w 854"/>
                <a:gd name="T7" fmla="*/ 7 h 185"/>
                <a:gd name="T8" fmla="*/ 722 w 854"/>
                <a:gd name="T9" fmla="*/ 12 h 185"/>
                <a:gd name="T10" fmla="*/ 694 w 854"/>
                <a:gd name="T11" fmla="*/ 15 h 185"/>
                <a:gd name="T12" fmla="*/ 667 w 854"/>
                <a:gd name="T13" fmla="*/ 19 h 185"/>
                <a:gd name="T14" fmla="*/ 639 w 854"/>
                <a:gd name="T15" fmla="*/ 25 h 185"/>
                <a:gd name="T16" fmla="*/ 613 w 854"/>
                <a:gd name="T17" fmla="*/ 29 h 185"/>
                <a:gd name="T18" fmla="*/ 586 w 854"/>
                <a:gd name="T19" fmla="*/ 34 h 185"/>
                <a:gd name="T20" fmla="*/ 559 w 854"/>
                <a:gd name="T21" fmla="*/ 39 h 185"/>
                <a:gd name="T22" fmla="*/ 534 w 854"/>
                <a:gd name="T23" fmla="*/ 44 h 185"/>
                <a:gd name="T24" fmla="*/ 509 w 854"/>
                <a:gd name="T25" fmla="*/ 49 h 185"/>
                <a:gd name="T26" fmla="*/ 469 w 854"/>
                <a:gd name="T27" fmla="*/ 56 h 185"/>
                <a:gd name="T28" fmla="*/ 431 w 854"/>
                <a:gd name="T29" fmla="*/ 64 h 185"/>
                <a:gd name="T30" fmla="*/ 391 w 854"/>
                <a:gd name="T31" fmla="*/ 73 h 185"/>
                <a:gd name="T32" fmla="*/ 351 w 854"/>
                <a:gd name="T33" fmla="*/ 81 h 185"/>
                <a:gd name="T34" fmla="*/ 310 w 854"/>
                <a:gd name="T35" fmla="*/ 91 h 185"/>
                <a:gd name="T36" fmla="*/ 269 w 854"/>
                <a:gd name="T37" fmla="*/ 101 h 185"/>
                <a:gd name="T38" fmla="*/ 229 w 854"/>
                <a:gd name="T39" fmla="*/ 112 h 185"/>
                <a:gd name="T40" fmla="*/ 189 w 854"/>
                <a:gd name="T41" fmla="*/ 121 h 185"/>
                <a:gd name="T42" fmla="*/ 147 w 854"/>
                <a:gd name="T43" fmla="*/ 132 h 185"/>
                <a:gd name="T44" fmla="*/ 107 w 854"/>
                <a:gd name="T45" fmla="*/ 143 h 185"/>
                <a:gd name="T46" fmla="*/ 68 w 854"/>
                <a:gd name="T47" fmla="*/ 153 h 185"/>
                <a:gd name="T48" fmla="*/ 29 w 854"/>
                <a:gd name="T49" fmla="*/ 164 h 185"/>
                <a:gd name="T50" fmla="*/ 2 w 854"/>
                <a:gd name="T51" fmla="*/ 185 h 185"/>
                <a:gd name="T52" fmla="*/ 23 w 854"/>
                <a:gd name="T53" fmla="*/ 177 h 185"/>
                <a:gd name="T54" fmla="*/ 41 w 854"/>
                <a:gd name="T55" fmla="*/ 173 h 185"/>
                <a:gd name="T56" fmla="*/ 61 w 854"/>
                <a:gd name="T57" fmla="*/ 166 h 185"/>
                <a:gd name="T58" fmla="*/ 83 w 854"/>
                <a:gd name="T59" fmla="*/ 162 h 185"/>
                <a:gd name="T60" fmla="*/ 105 w 854"/>
                <a:gd name="T61" fmla="*/ 155 h 185"/>
                <a:gd name="T62" fmla="*/ 130 w 854"/>
                <a:gd name="T63" fmla="*/ 148 h 185"/>
                <a:gd name="T64" fmla="*/ 154 w 854"/>
                <a:gd name="T65" fmla="*/ 141 h 185"/>
                <a:gd name="T66" fmla="*/ 179 w 854"/>
                <a:gd name="T67" fmla="*/ 135 h 185"/>
                <a:gd name="T68" fmla="*/ 203 w 854"/>
                <a:gd name="T69" fmla="*/ 128 h 185"/>
                <a:gd name="T70" fmla="*/ 225 w 854"/>
                <a:gd name="T71" fmla="*/ 123 h 185"/>
                <a:gd name="T72" fmla="*/ 246 w 854"/>
                <a:gd name="T73" fmla="*/ 117 h 185"/>
                <a:gd name="T74" fmla="*/ 265 w 854"/>
                <a:gd name="T75" fmla="*/ 114 h 185"/>
                <a:gd name="T76" fmla="*/ 317 w 854"/>
                <a:gd name="T77" fmla="*/ 102 h 185"/>
                <a:gd name="T78" fmla="*/ 368 w 854"/>
                <a:gd name="T79" fmla="*/ 89 h 185"/>
                <a:gd name="T80" fmla="*/ 418 w 854"/>
                <a:gd name="T81" fmla="*/ 79 h 185"/>
                <a:gd name="T82" fmla="*/ 467 w 854"/>
                <a:gd name="T83" fmla="*/ 68 h 185"/>
                <a:gd name="T84" fmla="*/ 515 w 854"/>
                <a:gd name="T85" fmla="*/ 58 h 185"/>
                <a:gd name="T86" fmla="*/ 563 w 854"/>
                <a:gd name="T87" fmla="*/ 49 h 185"/>
                <a:gd name="T88" fmla="*/ 609 w 854"/>
                <a:gd name="T89" fmla="*/ 41 h 185"/>
                <a:gd name="T90" fmla="*/ 654 w 854"/>
                <a:gd name="T91" fmla="*/ 34 h 185"/>
                <a:gd name="T92" fmla="*/ 697 w 854"/>
                <a:gd name="T93" fmla="*/ 27 h 185"/>
                <a:gd name="T94" fmla="*/ 741 w 854"/>
                <a:gd name="T95" fmla="*/ 22 h 185"/>
                <a:gd name="T96" fmla="*/ 782 w 854"/>
                <a:gd name="T97" fmla="*/ 17 h 185"/>
                <a:gd name="T98" fmla="*/ 822 w 854"/>
                <a:gd name="T99" fmla="*/ 15 h 185"/>
                <a:gd name="T100" fmla="*/ 852 w 854"/>
                <a:gd name="T101" fmla="*/ 0 h 1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4"/>
                <a:gd name="T154" fmla="*/ 0 h 185"/>
                <a:gd name="T155" fmla="*/ 854 w 854"/>
                <a:gd name="T156" fmla="*/ 185 h 1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4" h="185">
                  <a:moveTo>
                    <a:pt x="852" y="0"/>
                  </a:moveTo>
                  <a:lnTo>
                    <a:pt x="846" y="0"/>
                  </a:lnTo>
                  <a:lnTo>
                    <a:pt x="841" y="0"/>
                  </a:lnTo>
                  <a:lnTo>
                    <a:pt x="835" y="0"/>
                  </a:lnTo>
                  <a:lnTo>
                    <a:pt x="831" y="0"/>
                  </a:lnTo>
                  <a:lnTo>
                    <a:pt x="824" y="0"/>
                  </a:lnTo>
                  <a:lnTo>
                    <a:pt x="820" y="0"/>
                  </a:lnTo>
                  <a:lnTo>
                    <a:pt x="814" y="2"/>
                  </a:lnTo>
                  <a:lnTo>
                    <a:pt x="809" y="2"/>
                  </a:lnTo>
                  <a:lnTo>
                    <a:pt x="803" y="2"/>
                  </a:lnTo>
                  <a:lnTo>
                    <a:pt x="797" y="3"/>
                  </a:lnTo>
                  <a:lnTo>
                    <a:pt x="792" y="4"/>
                  </a:lnTo>
                  <a:lnTo>
                    <a:pt x="787" y="4"/>
                  </a:lnTo>
                  <a:lnTo>
                    <a:pt x="781" y="4"/>
                  </a:lnTo>
                  <a:lnTo>
                    <a:pt x="776" y="5"/>
                  </a:lnTo>
                  <a:lnTo>
                    <a:pt x="771" y="5"/>
                  </a:lnTo>
                  <a:lnTo>
                    <a:pt x="765" y="6"/>
                  </a:lnTo>
                  <a:lnTo>
                    <a:pt x="760" y="6"/>
                  </a:lnTo>
                  <a:lnTo>
                    <a:pt x="754" y="7"/>
                  </a:lnTo>
                  <a:lnTo>
                    <a:pt x="748" y="7"/>
                  </a:lnTo>
                  <a:lnTo>
                    <a:pt x="744" y="8"/>
                  </a:lnTo>
                  <a:lnTo>
                    <a:pt x="737" y="8"/>
                  </a:lnTo>
                  <a:lnTo>
                    <a:pt x="733" y="9"/>
                  </a:lnTo>
                  <a:lnTo>
                    <a:pt x="727" y="9"/>
                  </a:lnTo>
                  <a:lnTo>
                    <a:pt x="722" y="12"/>
                  </a:lnTo>
                  <a:lnTo>
                    <a:pt x="716" y="12"/>
                  </a:lnTo>
                  <a:lnTo>
                    <a:pt x="711" y="13"/>
                  </a:lnTo>
                  <a:lnTo>
                    <a:pt x="705" y="13"/>
                  </a:lnTo>
                  <a:lnTo>
                    <a:pt x="701" y="15"/>
                  </a:lnTo>
                  <a:lnTo>
                    <a:pt x="694" y="15"/>
                  </a:lnTo>
                  <a:lnTo>
                    <a:pt x="689" y="16"/>
                  </a:lnTo>
                  <a:lnTo>
                    <a:pt x="684" y="17"/>
                  </a:lnTo>
                  <a:lnTo>
                    <a:pt x="678" y="18"/>
                  </a:lnTo>
                  <a:lnTo>
                    <a:pt x="673" y="18"/>
                  </a:lnTo>
                  <a:lnTo>
                    <a:pt x="667" y="19"/>
                  </a:lnTo>
                  <a:lnTo>
                    <a:pt x="662" y="20"/>
                  </a:lnTo>
                  <a:lnTo>
                    <a:pt x="656" y="22"/>
                  </a:lnTo>
                  <a:lnTo>
                    <a:pt x="651" y="23"/>
                  </a:lnTo>
                  <a:lnTo>
                    <a:pt x="645" y="24"/>
                  </a:lnTo>
                  <a:lnTo>
                    <a:pt x="639" y="25"/>
                  </a:lnTo>
                  <a:lnTo>
                    <a:pt x="635" y="26"/>
                  </a:lnTo>
                  <a:lnTo>
                    <a:pt x="628" y="26"/>
                  </a:lnTo>
                  <a:lnTo>
                    <a:pt x="624" y="27"/>
                  </a:lnTo>
                  <a:lnTo>
                    <a:pt x="618" y="28"/>
                  </a:lnTo>
                  <a:lnTo>
                    <a:pt x="613" y="29"/>
                  </a:lnTo>
                  <a:lnTo>
                    <a:pt x="607" y="30"/>
                  </a:lnTo>
                  <a:lnTo>
                    <a:pt x="602" y="32"/>
                  </a:lnTo>
                  <a:lnTo>
                    <a:pt x="596" y="33"/>
                  </a:lnTo>
                  <a:lnTo>
                    <a:pt x="592" y="34"/>
                  </a:lnTo>
                  <a:lnTo>
                    <a:pt x="586" y="34"/>
                  </a:lnTo>
                  <a:lnTo>
                    <a:pt x="580" y="36"/>
                  </a:lnTo>
                  <a:lnTo>
                    <a:pt x="575" y="36"/>
                  </a:lnTo>
                  <a:lnTo>
                    <a:pt x="570" y="37"/>
                  </a:lnTo>
                  <a:lnTo>
                    <a:pt x="565" y="38"/>
                  </a:lnTo>
                  <a:lnTo>
                    <a:pt x="559" y="39"/>
                  </a:lnTo>
                  <a:lnTo>
                    <a:pt x="555" y="41"/>
                  </a:lnTo>
                  <a:lnTo>
                    <a:pt x="549" y="42"/>
                  </a:lnTo>
                  <a:lnTo>
                    <a:pt x="544" y="42"/>
                  </a:lnTo>
                  <a:lnTo>
                    <a:pt x="539" y="44"/>
                  </a:lnTo>
                  <a:lnTo>
                    <a:pt x="534" y="44"/>
                  </a:lnTo>
                  <a:lnTo>
                    <a:pt x="529" y="45"/>
                  </a:lnTo>
                  <a:lnTo>
                    <a:pt x="524" y="46"/>
                  </a:lnTo>
                  <a:lnTo>
                    <a:pt x="519" y="47"/>
                  </a:lnTo>
                  <a:lnTo>
                    <a:pt x="514" y="48"/>
                  </a:lnTo>
                  <a:lnTo>
                    <a:pt x="509" y="49"/>
                  </a:lnTo>
                  <a:lnTo>
                    <a:pt x="501" y="51"/>
                  </a:lnTo>
                  <a:lnTo>
                    <a:pt x="494" y="52"/>
                  </a:lnTo>
                  <a:lnTo>
                    <a:pt x="486" y="53"/>
                  </a:lnTo>
                  <a:lnTo>
                    <a:pt x="477" y="55"/>
                  </a:lnTo>
                  <a:lnTo>
                    <a:pt x="469" y="56"/>
                  </a:lnTo>
                  <a:lnTo>
                    <a:pt x="461" y="57"/>
                  </a:lnTo>
                  <a:lnTo>
                    <a:pt x="454" y="58"/>
                  </a:lnTo>
                  <a:lnTo>
                    <a:pt x="447" y="61"/>
                  </a:lnTo>
                  <a:lnTo>
                    <a:pt x="439" y="62"/>
                  </a:lnTo>
                  <a:lnTo>
                    <a:pt x="431" y="64"/>
                  </a:lnTo>
                  <a:lnTo>
                    <a:pt x="422" y="65"/>
                  </a:lnTo>
                  <a:lnTo>
                    <a:pt x="415" y="67"/>
                  </a:lnTo>
                  <a:lnTo>
                    <a:pt x="407" y="68"/>
                  </a:lnTo>
                  <a:lnTo>
                    <a:pt x="399" y="71"/>
                  </a:lnTo>
                  <a:lnTo>
                    <a:pt x="391" y="73"/>
                  </a:lnTo>
                  <a:lnTo>
                    <a:pt x="383" y="74"/>
                  </a:lnTo>
                  <a:lnTo>
                    <a:pt x="374" y="76"/>
                  </a:lnTo>
                  <a:lnTo>
                    <a:pt x="367" y="77"/>
                  </a:lnTo>
                  <a:lnTo>
                    <a:pt x="359" y="79"/>
                  </a:lnTo>
                  <a:lnTo>
                    <a:pt x="351" y="81"/>
                  </a:lnTo>
                  <a:lnTo>
                    <a:pt x="342" y="83"/>
                  </a:lnTo>
                  <a:lnTo>
                    <a:pt x="334" y="85"/>
                  </a:lnTo>
                  <a:lnTo>
                    <a:pt x="327" y="87"/>
                  </a:lnTo>
                  <a:lnTo>
                    <a:pt x="319" y="88"/>
                  </a:lnTo>
                  <a:lnTo>
                    <a:pt x="310" y="91"/>
                  </a:lnTo>
                  <a:lnTo>
                    <a:pt x="302" y="93"/>
                  </a:lnTo>
                  <a:lnTo>
                    <a:pt x="293" y="95"/>
                  </a:lnTo>
                  <a:lnTo>
                    <a:pt x="285" y="97"/>
                  </a:lnTo>
                  <a:lnTo>
                    <a:pt x="277" y="98"/>
                  </a:lnTo>
                  <a:lnTo>
                    <a:pt x="269" y="101"/>
                  </a:lnTo>
                  <a:lnTo>
                    <a:pt x="261" y="103"/>
                  </a:lnTo>
                  <a:lnTo>
                    <a:pt x="253" y="105"/>
                  </a:lnTo>
                  <a:lnTo>
                    <a:pt x="244" y="107"/>
                  </a:lnTo>
                  <a:lnTo>
                    <a:pt x="236" y="110"/>
                  </a:lnTo>
                  <a:lnTo>
                    <a:pt x="229" y="112"/>
                  </a:lnTo>
                  <a:lnTo>
                    <a:pt x="221" y="113"/>
                  </a:lnTo>
                  <a:lnTo>
                    <a:pt x="212" y="115"/>
                  </a:lnTo>
                  <a:lnTo>
                    <a:pt x="204" y="117"/>
                  </a:lnTo>
                  <a:lnTo>
                    <a:pt x="196" y="120"/>
                  </a:lnTo>
                  <a:lnTo>
                    <a:pt x="189" y="121"/>
                  </a:lnTo>
                  <a:lnTo>
                    <a:pt x="180" y="123"/>
                  </a:lnTo>
                  <a:lnTo>
                    <a:pt x="172" y="125"/>
                  </a:lnTo>
                  <a:lnTo>
                    <a:pt x="163" y="127"/>
                  </a:lnTo>
                  <a:lnTo>
                    <a:pt x="155" y="130"/>
                  </a:lnTo>
                  <a:lnTo>
                    <a:pt x="147" y="132"/>
                  </a:lnTo>
                  <a:lnTo>
                    <a:pt x="140" y="134"/>
                  </a:lnTo>
                  <a:lnTo>
                    <a:pt x="132" y="136"/>
                  </a:lnTo>
                  <a:lnTo>
                    <a:pt x="124" y="138"/>
                  </a:lnTo>
                  <a:lnTo>
                    <a:pt x="115" y="141"/>
                  </a:lnTo>
                  <a:lnTo>
                    <a:pt x="107" y="143"/>
                  </a:lnTo>
                  <a:lnTo>
                    <a:pt x="100" y="145"/>
                  </a:lnTo>
                  <a:lnTo>
                    <a:pt x="92" y="146"/>
                  </a:lnTo>
                  <a:lnTo>
                    <a:pt x="84" y="148"/>
                  </a:lnTo>
                  <a:lnTo>
                    <a:pt x="76" y="152"/>
                  </a:lnTo>
                  <a:lnTo>
                    <a:pt x="68" y="153"/>
                  </a:lnTo>
                  <a:lnTo>
                    <a:pt x="61" y="156"/>
                  </a:lnTo>
                  <a:lnTo>
                    <a:pt x="53" y="158"/>
                  </a:lnTo>
                  <a:lnTo>
                    <a:pt x="45" y="160"/>
                  </a:lnTo>
                  <a:lnTo>
                    <a:pt x="37" y="162"/>
                  </a:lnTo>
                  <a:lnTo>
                    <a:pt x="29" y="164"/>
                  </a:lnTo>
                  <a:lnTo>
                    <a:pt x="22" y="166"/>
                  </a:lnTo>
                  <a:lnTo>
                    <a:pt x="15" y="170"/>
                  </a:lnTo>
                  <a:lnTo>
                    <a:pt x="7" y="171"/>
                  </a:lnTo>
                  <a:lnTo>
                    <a:pt x="0" y="174"/>
                  </a:lnTo>
                  <a:lnTo>
                    <a:pt x="2" y="185"/>
                  </a:lnTo>
                  <a:lnTo>
                    <a:pt x="5" y="184"/>
                  </a:lnTo>
                  <a:lnTo>
                    <a:pt x="9" y="182"/>
                  </a:lnTo>
                  <a:lnTo>
                    <a:pt x="14" y="181"/>
                  </a:lnTo>
                  <a:lnTo>
                    <a:pt x="20" y="179"/>
                  </a:lnTo>
                  <a:lnTo>
                    <a:pt x="23" y="177"/>
                  </a:lnTo>
                  <a:lnTo>
                    <a:pt x="26" y="177"/>
                  </a:lnTo>
                  <a:lnTo>
                    <a:pt x="29" y="175"/>
                  </a:lnTo>
                  <a:lnTo>
                    <a:pt x="33" y="175"/>
                  </a:lnTo>
                  <a:lnTo>
                    <a:pt x="36" y="174"/>
                  </a:lnTo>
                  <a:lnTo>
                    <a:pt x="41" y="173"/>
                  </a:lnTo>
                  <a:lnTo>
                    <a:pt x="44" y="172"/>
                  </a:lnTo>
                  <a:lnTo>
                    <a:pt x="48" y="171"/>
                  </a:lnTo>
                  <a:lnTo>
                    <a:pt x="52" y="170"/>
                  </a:lnTo>
                  <a:lnTo>
                    <a:pt x="56" y="169"/>
                  </a:lnTo>
                  <a:lnTo>
                    <a:pt x="61" y="166"/>
                  </a:lnTo>
                  <a:lnTo>
                    <a:pt x="64" y="166"/>
                  </a:lnTo>
                  <a:lnTo>
                    <a:pt x="68" y="164"/>
                  </a:lnTo>
                  <a:lnTo>
                    <a:pt x="73" y="163"/>
                  </a:lnTo>
                  <a:lnTo>
                    <a:pt x="77" y="162"/>
                  </a:lnTo>
                  <a:lnTo>
                    <a:pt x="83" y="162"/>
                  </a:lnTo>
                  <a:lnTo>
                    <a:pt x="86" y="160"/>
                  </a:lnTo>
                  <a:lnTo>
                    <a:pt x="91" y="158"/>
                  </a:lnTo>
                  <a:lnTo>
                    <a:pt x="95" y="156"/>
                  </a:lnTo>
                  <a:lnTo>
                    <a:pt x="101" y="156"/>
                  </a:lnTo>
                  <a:lnTo>
                    <a:pt x="105" y="155"/>
                  </a:lnTo>
                  <a:lnTo>
                    <a:pt x="111" y="153"/>
                  </a:lnTo>
                  <a:lnTo>
                    <a:pt x="115" y="152"/>
                  </a:lnTo>
                  <a:lnTo>
                    <a:pt x="121" y="152"/>
                  </a:lnTo>
                  <a:lnTo>
                    <a:pt x="124" y="150"/>
                  </a:lnTo>
                  <a:lnTo>
                    <a:pt x="130" y="148"/>
                  </a:lnTo>
                  <a:lnTo>
                    <a:pt x="134" y="146"/>
                  </a:lnTo>
                  <a:lnTo>
                    <a:pt x="140" y="145"/>
                  </a:lnTo>
                  <a:lnTo>
                    <a:pt x="144" y="144"/>
                  </a:lnTo>
                  <a:lnTo>
                    <a:pt x="150" y="143"/>
                  </a:lnTo>
                  <a:lnTo>
                    <a:pt x="154" y="141"/>
                  </a:lnTo>
                  <a:lnTo>
                    <a:pt x="160" y="141"/>
                  </a:lnTo>
                  <a:lnTo>
                    <a:pt x="164" y="138"/>
                  </a:lnTo>
                  <a:lnTo>
                    <a:pt x="170" y="137"/>
                  </a:lnTo>
                  <a:lnTo>
                    <a:pt x="174" y="135"/>
                  </a:lnTo>
                  <a:lnTo>
                    <a:pt x="179" y="135"/>
                  </a:lnTo>
                  <a:lnTo>
                    <a:pt x="184" y="134"/>
                  </a:lnTo>
                  <a:lnTo>
                    <a:pt x="189" y="132"/>
                  </a:lnTo>
                  <a:lnTo>
                    <a:pt x="193" y="131"/>
                  </a:lnTo>
                  <a:lnTo>
                    <a:pt x="199" y="131"/>
                  </a:lnTo>
                  <a:lnTo>
                    <a:pt x="203" y="128"/>
                  </a:lnTo>
                  <a:lnTo>
                    <a:pt x="207" y="127"/>
                  </a:lnTo>
                  <a:lnTo>
                    <a:pt x="212" y="126"/>
                  </a:lnTo>
                  <a:lnTo>
                    <a:pt x="216" y="125"/>
                  </a:lnTo>
                  <a:lnTo>
                    <a:pt x="221" y="124"/>
                  </a:lnTo>
                  <a:lnTo>
                    <a:pt x="225" y="123"/>
                  </a:lnTo>
                  <a:lnTo>
                    <a:pt x="230" y="122"/>
                  </a:lnTo>
                  <a:lnTo>
                    <a:pt x="234" y="121"/>
                  </a:lnTo>
                  <a:lnTo>
                    <a:pt x="239" y="120"/>
                  </a:lnTo>
                  <a:lnTo>
                    <a:pt x="242" y="118"/>
                  </a:lnTo>
                  <a:lnTo>
                    <a:pt x="246" y="117"/>
                  </a:lnTo>
                  <a:lnTo>
                    <a:pt x="251" y="116"/>
                  </a:lnTo>
                  <a:lnTo>
                    <a:pt x="254" y="115"/>
                  </a:lnTo>
                  <a:lnTo>
                    <a:pt x="258" y="115"/>
                  </a:lnTo>
                  <a:lnTo>
                    <a:pt x="262" y="114"/>
                  </a:lnTo>
                  <a:lnTo>
                    <a:pt x="265" y="114"/>
                  </a:lnTo>
                  <a:lnTo>
                    <a:pt x="275" y="112"/>
                  </a:lnTo>
                  <a:lnTo>
                    <a:pt x="287" y="108"/>
                  </a:lnTo>
                  <a:lnTo>
                    <a:pt x="297" y="106"/>
                  </a:lnTo>
                  <a:lnTo>
                    <a:pt x="307" y="104"/>
                  </a:lnTo>
                  <a:lnTo>
                    <a:pt x="317" y="102"/>
                  </a:lnTo>
                  <a:lnTo>
                    <a:pt x="327" y="98"/>
                  </a:lnTo>
                  <a:lnTo>
                    <a:pt x="338" y="96"/>
                  </a:lnTo>
                  <a:lnTo>
                    <a:pt x="348" y="94"/>
                  </a:lnTo>
                  <a:lnTo>
                    <a:pt x="358" y="92"/>
                  </a:lnTo>
                  <a:lnTo>
                    <a:pt x="368" y="89"/>
                  </a:lnTo>
                  <a:lnTo>
                    <a:pt x="378" y="87"/>
                  </a:lnTo>
                  <a:lnTo>
                    <a:pt x="388" y="85"/>
                  </a:lnTo>
                  <a:lnTo>
                    <a:pt x="398" y="83"/>
                  </a:lnTo>
                  <a:lnTo>
                    <a:pt x="408" y="81"/>
                  </a:lnTo>
                  <a:lnTo>
                    <a:pt x="418" y="79"/>
                  </a:lnTo>
                  <a:lnTo>
                    <a:pt x="428" y="77"/>
                  </a:lnTo>
                  <a:lnTo>
                    <a:pt x="437" y="74"/>
                  </a:lnTo>
                  <a:lnTo>
                    <a:pt x="447" y="73"/>
                  </a:lnTo>
                  <a:lnTo>
                    <a:pt x="457" y="71"/>
                  </a:lnTo>
                  <a:lnTo>
                    <a:pt x="467" y="68"/>
                  </a:lnTo>
                  <a:lnTo>
                    <a:pt x="476" y="66"/>
                  </a:lnTo>
                  <a:lnTo>
                    <a:pt x="486" y="65"/>
                  </a:lnTo>
                  <a:lnTo>
                    <a:pt x="496" y="63"/>
                  </a:lnTo>
                  <a:lnTo>
                    <a:pt x="506" y="61"/>
                  </a:lnTo>
                  <a:lnTo>
                    <a:pt x="515" y="58"/>
                  </a:lnTo>
                  <a:lnTo>
                    <a:pt x="525" y="56"/>
                  </a:lnTo>
                  <a:lnTo>
                    <a:pt x="534" y="55"/>
                  </a:lnTo>
                  <a:lnTo>
                    <a:pt x="544" y="53"/>
                  </a:lnTo>
                  <a:lnTo>
                    <a:pt x="553" y="51"/>
                  </a:lnTo>
                  <a:lnTo>
                    <a:pt x="563" y="49"/>
                  </a:lnTo>
                  <a:lnTo>
                    <a:pt x="573" y="47"/>
                  </a:lnTo>
                  <a:lnTo>
                    <a:pt x="582" y="46"/>
                  </a:lnTo>
                  <a:lnTo>
                    <a:pt x="590" y="44"/>
                  </a:lnTo>
                  <a:lnTo>
                    <a:pt x="599" y="42"/>
                  </a:lnTo>
                  <a:lnTo>
                    <a:pt x="609" y="41"/>
                  </a:lnTo>
                  <a:lnTo>
                    <a:pt x="618" y="39"/>
                  </a:lnTo>
                  <a:lnTo>
                    <a:pt x="627" y="37"/>
                  </a:lnTo>
                  <a:lnTo>
                    <a:pt x="636" y="36"/>
                  </a:lnTo>
                  <a:lnTo>
                    <a:pt x="645" y="34"/>
                  </a:lnTo>
                  <a:lnTo>
                    <a:pt x="654" y="34"/>
                  </a:lnTo>
                  <a:lnTo>
                    <a:pt x="663" y="32"/>
                  </a:lnTo>
                  <a:lnTo>
                    <a:pt x="672" y="30"/>
                  </a:lnTo>
                  <a:lnTo>
                    <a:pt x="679" y="29"/>
                  </a:lnTo>
                  <a:lnTo>
                    <a:pt x="689" y="28"/>
                  </a:lnTo>
                  <a:lnTo>
                    <a:pt x="697" y="27"/>
                  </a:lnTo>
                  <a:lnTo>
                    <a:pt x="706" y="26"/>
                  </a:lnTo>
                  <a:lnTo>
                    <a:pt x="715" y="25"/>
                  </a:lnTo>
                  <a:lnTo>
                    <a:pt x="724" y="25"/>
                  </a:lnTo>
                  <a:lnTo>
                    <a:pt x="732" y="23"/>
                  </a:lnTo>
                  <a:lnTo>
                    <a:pt x="741" y="22"/>
                  </a:lnTo>
                  <a:lnTo>
                    <a:pt x="748" y="20"/>
                  </a:lnTo>
                  <a:lnTo>
                    <a:pt x="756" y="19"/>
                  </a:lnTo>
                  <a:lnTo>
                    <a:pt x="765" y="18"/>
                  </a:lnTo>
                  <a:lnTo>
                    <a:pt x="773" y="18"/>
                  </a:lnTo>
                  <a:lnTo>
                    <a:pt x="782" y="17"/>
                  </a:lnTo>
                  <a:lnTo>
                    <a:pt x="791" y="17"/>
                  </a:lnTo>
                  <a:lnTo>
                    <a:pt x="799" y="16"/>
                  </a:lnTo>
                  <a:lnTo>
                    <a:pt x="806" y="16"/>
                  </a:lnTo>
                  <a:lnTo>
                    <a:pt x="814" y="15"/>
                  </a:lnTo>
                  <a:lnTo>
                    <a:pt x="822" y="15"/>
                  </a:lnTo>
                  <a:lnTo>
                    <a:pt x="831" y="15"/>
                  </a:lnTo>
                  <a:lnTo>
                    <a:pt x="839" y="15"/>
                  </a:lnTo>
                  <a:lnTo>
                    <a:pt x="846" y="15"/>
                  </a:lnTo>
                  <a:lnTo>
                    <a:pt x="854" y="15"/>
                  </a:lnTo>
                  <a:lnTo>
                    <a:pt x="852" y="0"/>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4" name="Freeform 41"/>
            <p:cNvSpPr>
              <a:spLocks/>
            </p:cNvSpPr>
            <p:nvPr/>
          </p:nvSpPr>
          <p:spPr bwMode="auto">
            <a:xfrm>
              <a:off x="1353" y="1984"/>
              <a:ext cx="36" cy="150"/>
            </a:xfrm>
            <a:custGeom>
              <a:avLst/>
              <a:gdLst>
                <a:gd name="T0" fmla="*/ 71 w 74"/>
                <a:gd name="T1" fmla="*/ 8 h 299"/>
                <a:gd name="T2" fmla="*/ 72 w 74"/>
                <a:gd name="T3" fmla="*/ 19 h 299"/>
                <a:gd name="T4" fmla="*/ 74 w 74"/>
                <a:gd name="T5" fmla="*/ 31 h 299"/>
                <a:gd name="T6" fmla="*/ 74 w 74"/>
                <a:gd name="T7" fmla="*/ 43 h 299"/>
                <a:gd name="T8" fmla="*/ 74 w 74"/>
                <a:gd name="T9" fmla="*/ 54 h 299"/>
                <a:gd name="T10" fmla="*/ 74 w 74"/>
                <a:gd name="T11" fmla="*/ 67 h 299"/>
                <a:gd name="T12" fmla="*/ 72 w 74"/>
                <a:gd name="T13" fmla="*/ 79 h 299"/>
                <a:gd name="T14" fmla="*/ 71 w 74"/>
                <a:gd name="T15" fmla="*/ 91 h 299"/>
                <a:gd name="T16" fmla="*/ 70 w 74"/>
                <a:gd name="T17" fmla="*/ 103 h 299"/>
                <a:gd name="T18" fmla="*/ 69 w 74"/>
                <a:gd name="T19" fmla="*/ 116 h 299"/>
                <a:gd name="T20" fmla="*/ 68 w 74"/>
                <a:gd name="T21" fmla="*/ 129 h 299"/>
                <a:gd name="T22" fmla="*/ 64 w 74"/>
                <a:gd name="T23" fmla="*/ 147 h 299"/>
                <a:gd name="T24" fmla="*/ 59 w 74"/>
                <a:gd name="T25" fmla="*/ 164 h 299"/>
                <a:gd name="T26" fmla="*/ 55 w 74"/>
                <a:gd name="T27" fmla="*/ 181 h 299"/>
                <a:gd name="T28" fmla="*/ 49 w 74"/>
                <a:gd name="T29" fmla="*/ 199 h 299"/>
                <a:gd name="T30" fmla="*/ 42 w 74"/>
                <a:gd name="T31" fmla="*/ 216 h 299"/>
                <a:gd name="T32" fmla="*/ 36 w 74"/>
                <a:gd name="T33" fmla="*/ 231 h 299"/>
                <a:gd name="T34" fmla="*/ 28 w 74"/>
                <a:gd name="T35" fmla="*/ 247 h 299"/>
                <a:gd name="T36" fmla="*/ 22 w 74"/>
                <a:gd name="T37" fmla="*/ 263 h 299"/>
                <a:gd name="T38" fmla="*/ 13 w 74"/>
                <a:gd name="T39" fmla="*/ 277 h 299"/>
                <a:gd name="T40" fmla="*/ 6 w 74"/>
                <a:gd name="T41" fmla="*/ 290 h 299"/>
                <a:gd name="T42" fmla="*/ 0 w 74"/>
                <a:gd name="T43" fmla="*/ 285 h 299"/>
                <a:gd name="T44" fmla="*/ 6 w 74"/>
                <a:gd name="T45" fmla="*/ 271 h 299"/>
                <a:gd name="T46" fmla="*/ 12 w 74"/>
                <a:gd name="T47" fmla="*/ 257 h 299"/>
                <a:gd name="T48" fmla="*/ 19 w 74"/>
                <a:gd name="T49" fmla="*/ 244 h 299"/>
                <a:gd name="T50" fmla="*/ 26 w 74"/>
                <a:gd name="T51" fmla="*/ 229 h 299"/>
                <a:gd name="T52" fmla="*/ 31 w 74"/>
                <a:gd name="T53" fmla="*/ 215 h 299"/>
                <a:gd name="T54" fmla="*/ 37 w 74"/>
                <a:gd name="T55" fmla="*/ 199 h 299"/>
                <a:gd name="T56" fmla="*/ 41 w 74"/>
                <a:gd name="T57" fmla="*/ 185 h 299"/>
                <a:gd name="T58" fmla="*/ 47 w 74"/>
                <a:gd name="T59" fmla="*/ 169 h 299"/>
                <a:gd name="T60" fmla="*/ 50 w 74"/>
                <a:gd name="T61" fmla="*/ 152 h 299"/>
                <a:gd name="T62" fmla="*/ 54 w 74"/>
                <a:gd name="T63" fmla="*/ 138 h 299"/>
                <a:gd name="T64" fmla="*/ 56 w 74"/>
                <a:gd name="T65" fmla="*/ 123 h 299"/>
                <a:gd name="T66" fmla="*/ 57 w 74"/>
                <a:gd name="T67" fmla="*/ 111 h 299"/>
                <a:gd name="T68" fmla="*/ 59 w 74"/>
                <a:gd name="T69" fmla="*/ 99 h 299"/>
                <a:gd name="T70" fmla="*/ 59 w 74"/>
                <a:gd name="T71" fmla="*/ 87 h 299"/>
                <a:gd name="T72" fmla="*/ 60 w 74"/>
                <a:gd name="T73" fmla="*/ 74 h 299"/>
                <a:gd name="T74" fmla="*/ 61 w 74"/>
                <a:gd name="T75" fmla="*/ 62 h 299"/>
                <a:gd name="T76" fmla="*/ 60 w 74"/>
                <a:gd name="T77" fmla="*/ 50 h 299"/>
                <a:gd name="T78" fmla="*/ 60 w 74"/>
                <a:gd name="T79" fmla="*/ 39 h 299"/>
                <a:gd name="T80" fmla="*/ 59 w 74"/>
                <a:gd name="T81" fmla="*/ 27 h 299"/>
                <a:gd name="T82" fmla="*/ 59 w 74"/>
                <a:gd name="T83" fmla="*/ 14 h 299"/>
                <a:gd name="T84" fmla="*/ 59 w 74"/>
                <a:gd name="T85" fmla="*/ 3 h 299"/>
                <a:gd name="T86" fmla="*/ 71 w 74"/>
                <a:gd name="T87" fmla="*/ 1 h 2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299"/>
                <a:gd name="T134" fmla="*/ 74 w 74"/>
                <a:gd name="T135" fmla="*/ 299 h 2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299">
                  <a:moveTo>
                    <a:pt x="71" y="1"/>
                  </a:moveTo>
                  <a:lnTo>
                    <a:pt x="71" y="4"/>
                  </a:lnTo>
                  <a:lnTo>
                    <a:pt x="71" y="8"/>
                  </a:lnTo>
                  <a:lnTo>
                    <a:pt x="71" y="11"/>
                  </a:lnTo>
                  <a:lnTo>
                    <a:pt x="72" y="15"/>
                  </a:lnTo>
                  <a:lnTo>
                    <a:pt x="72" y="19"/>
                  </a:lnTo>
                  <a:lnTo>
                    <a:pt x="72" y="23"/>
                  </a:lnTo>
                  <a:lnTo>
                    <a:pt x="72" y="28"/>
                  </a:lnTo>
                  <a:lnTo>
                    <a:pt x="74" y="31"/>
                  </a:lnTo>
                  <a:lnTo>
                    <a:pt x="74" y="36"/>
                  </a:lnTo>
                  <a:lnTo>
                    <a:pt x="74" y="39"/>
                  </a:lnTo>
                  <a:lnTo>
                    <a:pt x="74" y="43"/>
                  </a:lnTo>
                  <a:lnTo>
                    <a:pt x="74" y="47"/>
                  </a:lnTo>
                  <a:lnTo>
                    <a:pt x="74" y="51"/>
                  </a:lnTo>
                  <a:lnTo>
                    <a:pt x="74" y="54"/>
                  </a:lnTo>
                  <a:lnTo>
                    <a:pt x="74" y="59"/>
                  </a:lnTo>
                  <a:lnTo>
                    <a:pt x="74" y="62"/>
                  </a:lnTo>
                  <a:lnTo>
                    <a:pt x="74" y="67"/>
                  </a:lnTo>
                  <a:lnTo>
                    <a:pt x="74" y="71"/>
                  </a:lnTo>
                  <a:lnTo>
                    <a:pt x="72" y="74"/>
                  </a:lnTo>
                  <a:lnTo>
                    <a:pt x="72" y="79"/>
                  </a:lnTo>
                  <a:lnTo>
                    <a:pt x="71" y="82"/>
                  </a:lnTo>
                  <a:lnTo>
                    <a:pt x="71" y="87"/>
                  </a:lnTo>
                  <a:lnTo>
                    <a:pt x="71" y="91"/>
                  </a:lnTo>
                  <a:lnTo>
                    <a:pt x="71" y="96"/>
                  </a:lnTo>
                  <a:lnTo>
                    <a:pt x="71" y="100"/>
                  </a:lnTo>
                  <a:lnTo>
                    <a:pt x="70" y="103"/>
                  </a:lnTo>
                  <a:lnTo>
                    <a:pt x="70" y="108"/>
                  </a:lnTo>
                  <a:lnTo>
                    <a:pt x="70" y="112"/>
                  </a:lnTo>
                  <a:lnTo>
                    <a:pt x="69" y="116"/>
                  </a:lnTo>
                  <a:lnTo>
                    <a:pt x="69" y="120"/>
                  </a:lnTo>
                  <a:lnTo>
                    <a:pt x="68" y="125"/>
                  </a:lnTo>
                  <a:lnTo>
                    <a:pt x="68" y="129"/>
                  </a:lnTo>
                  <a:lnTo>
                    <a:pt x="67" y="135"/>
                  </a:lnTo>
                  <a:lnTo>
                    <a:pt x="66" y="140"/>
                  </a:lnTo>
                  <a:lnTo>
                    <a:pt x="64" y="147"/>
                  </a:lnTo>
                  <a:lnTo>
                    <a:pt x="62" y="152"/>
                  </a:lnTo>
                  <a:lnTo>
                    <a:pt x="60" y="158"/>
                  </a:lnTo>
                  <a:lnTo>
                    <a:pt x="59" y="164"/>
                  </a:lnTo>
                  <a:lnTo>
                    <a:pt x="58" y="170"/>
                  </a:lnTo>
                  <a:lnTo>
                    <a:pt x="57" y="176"/>
                  </a:lnTo>
                  <a:lnTo>
                    <a:pt x="55" y="181"/>
                  </a:lnTo>
                  <a:lnTo>
                    <a:pt x="52" y="187"/>
                  </a:lnTo>
                  <a:lnTo>
                    <a:pt x="51" y="194"/>
                  </a:lnTo>
                  <a:lnTo>
                    <a:pt x="49" y="199"/>
                  </a:lnTo>
                  <a:lnTo>
                    <a:pt x="47" y="205"/>
                  </a:lnTo>
                  <a:lnTo>
                    <a:pt x="45" y="210"/>
                  </a:lnTo>
                  <a:lnTo>
                    <a:pt x="42" y="216"/>
                  </a:lnTo>
                  <a:lnTo>
                    <a:pt x="41" y="221"/>
                  </a:lnTo>
                  <a:lnTo>
                    <a:pt x="38" y="226"/>
                  </a:lnTo>
                  <a:lnTo>
                    <a:pt x="36" y="231"/>
                  </a:lnTo>
                  <a:lnTo>
                    <a:pt x="33" y="237"/>
                  </a:lnTo>
                  <a:lnTo>
                    <a:pt x="31" y="243"/>
                  </a:lnTo>
                  <a:lnTo>
                    <a:pt x="28" y="247"/>
                  </a:lnTo>
                  <a:lnTo>
                    <a:pt x="27" y="253"/>
                  </a:lnTo>
                  <a:lnTo>
                    <a:pt x="23" y="257"/>
                  </a:lnTo>
                  <a:lnTo>
                    <a:pt x="22" y="263"/>
                  </a:lnTo>
                  <a:lnTo>
                    <a:pt x="19" y="267"/>
                  </a:lnTo>
                  <a:lnTo>
                    <a:pt x="16" y="271"/>
                  </a:lnTo>
                  <a:lnTo>
                    <a:pt x="13" y="277"/>
                  </a:lnTo>
                  <a:lnTo>
                    <a:pt x="11" y="282"/>
                  </a:lnTo>
                  <a:lnTo>
                    <a:pt x="8" y="286"/>
                  </a:lnTo>
                  <a:lnTo>
                    <a:pt x="6" y="290"/>
                  </a:lnTo>
                  <a:lnTo>
                    <a:pt x="2" y="295"/>
                  </a:lnTo>
                  <a:lnTo>
                    <a:pt x="1" y="299"/>
                  </a:lnTo>
                  <a:lnTo>
                    <a:pt x="0" y="285"/>
                  </a:lnTo>
                  <a:lnTo>
                    <a:pt x="2" y="280"/>
                  </a:lnTo>
                  <a:lnTo>
                    <a:pt x="5" y="276"/>
                  </a:lnTo>
                  <a:lnTo>
                    <a:pt x="6" y="271"/>
                  </a:lnTo>
                  <a:lnTo>
                    <a:pt x="9" y="267"/>
                  </a:lnTo>
                  <a:lnTo>
                    <a:pt x="11" y="263"/>
                  </a:lnTo>
                  <a:lnTo>
                    <a:pt x="12" y="257"/>
                  </a:lnTo>
                  <a:lnTo>
                    <a:pt x="15" y="253"/>
                  </a:lnTo>
                  <a:lnTo>
                    <a:pt x="17" y="249"/>
                  </a:lnTo>
                  <a:lnTo>
                    <a:pt x="19" y="244"/>
                  </a:lnTo>
                  <a:lnTo>
                    <a:pt x="21" y="239"/>
                  </a:lnTo>
                  <a:lnTo>
                    <a:pt x="23" y="234"/>
                  </a:lnTo>
                  <a:lnTo>
                    <a:pt x="26" y="229"/>
                  </a:lnTo>
                  <a:lnTo>
                    <a:pt x="27" y="224"/>
                  </a:lnTo>
                  <a:lnTo>
                    <a:pt x="29" y="219"/>
                  </a:lnTo>
                  <a:lnTo>
                    <a:pt x="31" y="215"/>
                  </a:lnTo>
                  <a:lnTo>
                    <a:pt x="33" y="210"/>
                  </a:lnTo>
                  <a:lnTo>
                    <a:pt x="35" y="205"/>
                  </a:lnTo>
                  <a:lnTo>
                    <a:pt x="37" y="199"/>
                  </a:lnTo>
                  <a:lnTo>
                    <a:pt x="38" y="195"/>
                  </a:lnTo>
                  <a:lnTo>
                    <a:pt x="40" y="190"/>
                  </a:lnTo>
                  <a:lnTo>
                    <a:pt x="41" y="185"/>
                  </a:lnTo>
                  <a:lnTo>
                    <a:pt x="44" y="179"/>
                  </a:lnTo>
                  <a:lnTo>
                    <a:pt x="45" y="174"/>
                  </a:lnTo>
                  <a:lnTo>
                    <a:pt x="47" y="169"/>
                  </a:lnTo>
                  <a:lnTo>
                    <a:pt x="48" y="164"/>
                  </a:lnTo>
                  <a:lnTo>
                    <a:pt x="49" y="159"/>
                  </a:lnTo>
                  <a:lnTo>
                    <a:pt x="50" y="152"/>
                  </a:lnTo>
                  <a:lnTo>
                    <a:pt x="51" y="148"/>
                  </a:lnTo>
                  <a:lnTo>
                    <a:pt x="52" y="143"/>
                  </a:lnTo>
                  <a:lnTo>
                    <a:pt x="54" y="138"/>
                  </a:lnTo>
                  <a:lnTo>
                    <a:pt x="55" y="132"/>
                  </a:lnTo>
                  <a:lnTo>
                    <a:pt x="56" y="128"/>
                  </a:lnTo>
                  <a:lnTo>
                    <a:pt x="56" y="123"/>
                  </a:lnTo>
                  <a:lnTo>
                    <a:pt x="57" y="119"/>
                  </a:lnTo>
                  <a:lnTo>
                    <a:pt x="57" y="116"/>
                  </a:lnTo>
                  <a:lnTo>
                    <a:pt x="57" y="111"/>
                  </a:lnTo>
                  <a:lnTo>
                    <a:pt x="57" y="107"/>
                  </a:lnTo>
                  <a:lnTo>
                    <a:pt x="58" y="102"/>
                  </a:lnTo>
                  <a:lnTo>
                    <a:pt x="59" y="99"/>
                  </a:lnTo>
                  <a:lnTo>
                    <a:pt x="59" y="95"/>
                  </a:lnTo>
                  <a:lnTo>
                    <a:pt x="59" y="90"/>
                  </a:lnTo>
                  <a:lnTo>
                    <a:pt x="59" y="87"/>
                  </a:lnTo>
                  <a:lnTo>
                    <a:pt x="59" y="82"/>
                  </a:lnTo>
                  <a:lnTo>
                    <a:pt x="60" y="79"/>
                  </a:lnTo>
                  <a:lnTo>
                    <a:pt x="60" y="74"/>
                  </a:lnTo>
                  <a:lnTo>
                    <a:pt x="60" y="71"/>
                  </a:lnTo>
                  <a:lnTo>
                    <a:pt x="60" y="67"/>
                  </a:lnTo>
                  <a:lnTo>
                    <a:pt x="61" y="62"/>
                  </a:lnTo>
                  <a:lnTo>
                    <a:pt x="60" y="58"/>
                  </a:lnTo>
                  <a:lnTo>
                    <a:pt x="60" y="54"/>
                  </a:lnTo>
                  <a:lnTo>
                    <a:pt x="60" y="50"/>
                  </a:lnTo>
                  <a:lnTo>
                    <a:pt x="60" y="47"/>
                  </a:lnTo>
                  <a:lnTo>
                    <a:pt x="60" y="42"/>
                  </a:lnTo>
                  <a:lnTo>
                    <a:pt x="60" y="39"/>
                  </a:lnTo>
                  <a:lnTo>
                    <a:pt x="60" y="34"/>
                  </a:lnTo>
                  <a:lnTo>
                    <a:pt x="60" y="30"/>
                  </a:lnTo>
                  <a:lnTo>
                    <a:pt x="59" y="27"/>
                  </a:lnTo>
                  <a:lnTo>
                    <a:pt x="59" y="22"/>
                  </a:lnTo>
                  <a:lnTo>
                    <a:pt x="59" y="19"/>
                  </a:lnTo>
                  <a:lnTo>
                    <a:pt x="59" y="14"/>
                  </a:lnTo>
                  <a:lnTo>
                    <a:pt x="59" y="11"/>
                  </a:lnTo>
                  <a:lnTo>
                    <a:pt x="59" y="8"/>
                  </a:lnTo>
                  <a:lnTo>
                    <a:pt x="59" y="3"/>
                  </a:lnTo>
                  <a:lnTo>
                    <a:pt x="59" y="0"/>
                  </a:lnTo>
                  <a:lnTo>
                    <a:pt x="71" y="1"/>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5" name="Freeform 42"/>
            <p:cNvSpPr>
              <a:spLocks/>
            </p:cNvSpPr>
            <p:nvPr/>
          </p:nvSpPr>
          <p:spPr bwMode="auto">
            <a:xfrm>
              <a:off x="1365" y="1985"/>
              <a:ext cx="74" cy="159"/>
            </a:xfrm>
            <a:custGeom>
              <a:avLst/>
              <a:gdLst>
                <a:gd name="T0" fmla="*/ 146 w 147"/>
                <a:gd name="T1" fmla="*/ 10 h 319"/>
                <a:gd name="T2" fmla="*/ 143 w 147"/>
                <a:gd name="T3" fmla="*/ 22 h 319"/>
                <a:gd name="T4" fmla="*/ 142 w 147"/>
                <a:gd name="T5" fmla="*/ 36 h 319"/>
                <a:gd name="T6" fmla="*/ 139 w 147"/>
                <a:gd name="T7" fmla="*/ 49 h 319"/>
                <a:gd name="T8" fmla="*/ 137 w 147"/>
                <a:gd name="T9" fmla="*/ 62 h 319"/>
                <a:gd name="T10" fmla="*/ 134 w 147"/>
                <a:gd name="T11" fmla="*/ 77 h 319"/>
                <a:gd name="T12" fmla="*/ 131 w 147"/>
                <a:gd name="T13" fmla="*/ 90 h 319"/>
                <a:gd name="T14" fmla="*/ 127 w 147"/>
                <a:gd name="T15" fmla="*/ 104 h 319"/>
                <a:gd name="T16" fmla="*/ 122 w 147"/>
                <a:gd name="T17" fmla="*/ 117 h 319"/>
                <a:gd name="T18" fmla="*/ 118 w 147"/>
                <a:gd name="T19" fmla="*/ 129 h 319"/>
                <a:gd name="T20" fmla="*/ 114 w 147"/>
                <a:gd name="T21" fmla="*/ 144 h 319"/>
                <a:gd name="T22" fmla="*/ 105 w 147"/>
                <a:gd name="T23" fmla="*/ 161 h 319"/>
                <a:gd name="T24" fmla="*/ 97 w 147"/>
                <a:gd name="T25" fmla="*/ 179 h 319"/>
                <a:gd name="T26" fmla="*/ 89 w 147"/>
                <a:gd name="T27" fmla="*/ 196 h 319"/>
                <a:gd name="T28" fmla="*/ 80 w 147"/>
                <a:gd name="T29" fmla="*/ 213 h 319"/>
                <a:gd name="T30" fmla="*/ 70 w 147"/>
                <a:gd name="T31" fmla="*/ 229 h 319"/>
                <a:gd name="T32" fmla="*/ 60 w 147"/>
                <a:gd name="T33" fmla="*/ 245 h 319"/>
                <a:gd name="T34" fmla="*/ 49 w 147"/>
                <a:gd name="T35" fmla="*/ 260 h 319"/>
                <a:gd name="T36" fmla="*/ 39 w 147"/>
                <a:gd name="T37" fmla="*/ 276 h 319"/>
                <a:gd name="T38" fmla="*/ 28 w 147"/>
                <a:gd name="T39" fmla="*/ 291 h 319"/>
                <a:gd name="T40" fmla="*/ 16 w 147"/>
                <a:gd name="T41" fmla="*/ 306 h 319"/>
                <a:gd name="T42" fmla="*/ 0 w 147"/>
                <a:gd name="T43" fmla="*/ 319 h 319"/>
                <a:gd name="T44" fmla="*/ 9 w 147"/>
                <a:gd name="T45" fmla="*/ 303 h 319"/>
                <a:gd name="T46" fmla="*/ 20 w 147"/>
                <a:gd name="T47" fmla="*/ 287 h 319"/>
                <a:gd name="T48" fmla="*/ 30 w 147"/>
                <a:gd name="T49" fmla="*/ 270 h 319"/>
                <a:gd name="T50" fmla="*/ 41 w 147"/>
                <a:gd name="T51" fmla="*/ 255 h 319"/>
                <a:gd name="T52" fmla="*/ 51 w 147"/>
                <a:gd name="T53" fmla="*/ 238 h 319"/>
                <a:gd name="T54" fmla="*/ 62 w 147"/>
                <a:gd name="T55" fmla="*/ 222 h 319"/>
                <a:gd name="T56" fmla="*/ 71 w 147"/>
                <a:gd name="T57" fmla="*/ 204 h 319"/>
                <a:gd name="T58" fmla="*/ 81 w 147"/>
                <a:gd name="T59" fmla="*/ 186 h 319"/>
                <a:gd name="T60" fmla="*/ 89 w 147"/>
                <a:gd name="T61" fmla="*/ 166 h 319"/>
                <a:gd name="T62" fmla="*/ 98 w 147"/>
                <a:gd name="T63" fmla="*/ 148 h 319"/>
                <a:gd name="T64" fmla="*/ 104 w 147"/>
                <a:gd name="T65" fmla="*/ 131 h 319"/>
                <a:gd name="T66" fmla="*/ 109 w 147"/>
                <a:gd name="T67" fmla="*/ 118 h 319"/>
                <a:gd name="T68" fmla="*/ 112 w 147"/>
                <a:gd name="T69" fmla="*/ 105 h 319"/>
                <a:gd name="T70" fmla="*/ 117 w 147"/>
                <a:gd name="T71" fmla="*/ 92 h 319"/>
                <a:gd name="T72" fmla="*/ 119 w 147"/>
                <a:gd name="T73" fmla="*/ 79 h 319"/>
                <a:gd name="T74" fmla="*/ 123 w 147"/>
                <a:gd name="T75" fmla="*/ 67 h 319"/>
                <a:gd name="T76" fmla="*/ 124 w 147"/>
                <a:gd name="T77" fmla="*/ 53 h 319"/>
                <a:gd name="T78" fmla="*/ 127 w 147"/>
                <a:gd name="T79" fmla="*/ 41 h 319"/>
                <a:gd name="T80" fmla="*/ 128 w 147"/>
                <a:gd name="T81" fmla="*/ 28 h 319"/>
                <a:gd name="T82" fmla="*/ 130 w 147"/>
                <a:gd name="T83" fmla="*/ 16 h 319"/>
                <a:gd name="T84" fmla="*/ 131 w 147"/>
                <a:gd name="T85" fmla="*/ 3 h 319"/>
                <a:gd name="T86" fmla="*/ 147 w 147"/>
                <a:gd name="T87" fmla="*/ 2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319"/>
                <a:gd name="T134" fmla="*/ 147 w 147"/>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319">
                  <a:moveTo>
                    <a:pt x="147" y="2"/>
                  </a:moveTo>
                  <a:lnTo>
                    <a:pt x="146" y="7"/>
                  </a:lnTo>
                  <a:lnTo>
                    <a:pt x="146" y="10"/>
                  </a:lnTo>
                  <a:lnTo>
                    <a:pt x="144" y="14"/>
                  </a:lnTo>
                  <a:lnTo>
                    <a:pt x="143" y="18"/>
                  </a:lnTo>
                  <a:lnTo>
                    <a:pt x="143" y="22"/>
                  </a:lnTo>
                  <a:lnTo>
                    <a:pt x="142" y="27"/>
                  </a:lnTo>
                  <a:lnTo>
                    <a:pt x="142" y="31"/>
                  </a:lnTo>
                  <a:lnTo>
                    <a:pt x="142" y="36"/>
                  </a:lnTo>
                  <a:lnTo>
                    <a:pt x="140" y="40"/>
                  </a:lnTo>
                  <a:lnTo>
                    <a:pt x="140" y="45"/>
                  </a:lnTo>
                  <a:lnTo>
                    <a:pt x="139" y="49"/>
                  </a:lnTo>
                  <a:lnTo>
                    <a:pt x="139" y="53"/>
                  </a:lnTo>
                  <a:lnTo>
                    <a:pt x="138" y="58"/>
                  </a:lnTo>
                  <a:lnTo>
                    <a:pt x="137" y="62"/>
                  </a:lnTo>
                  <a:lnTo>
                    <a:pt x="136" y="67"/>
                  </a:lnTo>
                  <a:lnTo>
                    <a:pt x="136" y="72"/>
                  </a:lnTo>
                  <a:lnTo>
                    <a:pt x="134" y="77"/>
                  </a:lnTo>
                  <a:lnTo>
                    <a:pt x="132" y="81"/>
                  </a:lnTo>
                  <a:lnTo>
                    <a:pt x="131" y="86"/>
                  </a:lnTo>
                  <a:lnTo>
                    <a:pt x="131" y="90"/>
                  </a:lnTo>
                  <a:lnTo>
                    <a:pt x="129" y="94"/>
                  </a:lnTo>
                  <a:lnTo>
                    <a:pt x="128" y="99"/>
                  </a:lnTo>
                  <a:lnTo>
                    <a:pt x="127" y="104"/>
                  </a:lnTo>
                  <a:lnTo>
                    <a:pt x="125" y="108"/>
                  </a:lnTo>
                  <a:lnTo>
                    <a:pt x="123" y="111"/>
                  </a:lnTo>
                  <a:lnTo>
                    <a:pt x="122" y="117"/>
                  </a:lnTo>
                  <a:lnTo>
                    <a:pt x="121" y="121"/>
                  </a:lnTo>
                  <a:lnTo>
                    <a:pt x="120" y="126"/>
                  </a:lnTo>
                  <a:lnTo>
                    <a:pt x="118" y="129"/>
                  </a:lnTo>
                  <a:lnTo>
                    <a:pt x="117" y="135"/>
                  </a:lnTo>
                  <a:lnTo>
                    <a:pt x="115" y="139"/>
                  </a:lnTo>
                  <a:lnTo>
                    <a:pt x="114" y="144"/>
                  </a:lnTo>
                  <a:lnTo>
                    <a:pt x="111" y="149"/>
                  </a:lnTo>
                  <a:lnTo>
                    <a:pt x="109" y="155"/>
                  </a:lnTo>
                  <a:lnTo>
                    <a:pt x="105" y="161"/>
                  </a:lnTo>
                  <a:lnTo>
                    <a:pt x="103" y="167"/>
                  </a:lnTo>
                  <a:lnTo>
                    <a:pt x="100" y="173"/>
                  </a:lnTo>
                  <a:lnTo>
                    <a:pt x="97" y="179"/>
                  </a:lnTo>
                  <a:lnTo>
                    <a:pt x="94" y="185"/>
                  </a:lnTo>
                  <a:lnTo>
                    <a:pt x="92" y="190"/>
                  </a:lnTo>
                  <a:lnTo>
                    <a:pt x="89" y="196"/>
                  </a:lnTo>
                  <a:lnTo>
                    <a:pt x="85" y="201"/>
                  </a:lnTo>
                  <a:lnTo>
                    <a:pt x="82" y="207"/>
                  </a:lnTo>
                  <a:lnTo>
                    <a:pt x="80" y="213"/>
                  </a:lnTo>
                  <a:lnTo>
                    <a:pt x="77" y="218"/>
                  </a:lnTo>
                  <a:lnTo>
                    <a:pt x="73" y="224"/>
                  </a:lnTo>
                  <a:lnTo>
                    <a:pt x="70" y="229"/>
                  </a:lnTo>
                  <a:lnTo>
                    <a:pt x="66" y="235"/>
                  </a:lnTo>
                  <a:lnTo>
                    <a:pt x="63" y="239"/>
                  </a:lnTo>
                  <a:lnTo>
                    <a:pt x="60" y="245"/>
                  </a:lnTo>
                  <a:lnTo>
                    <a:pt x="55" y="250"/>
                  </a:lnTo>
                  <a:lnTo>
                    <a:pt x="52" y="256"/>
                  </a:lnTo>
                  <a:lnTo>
                    <a:pt x="49" y="260"/>
                  </a:lnTo>
                  <a:lnTo>
                    <a:pt x="45" y="266"/>
                  </a:lnTo>
                  <a:lnTo>
                    <a:pt x="42" y="270"/>
                  </a:lnTo>
                  <a:lnTo>
                    <a:pt x="39" y="276"/>
                  </a:lnTo>
                  <a:lnTo>
                    <a:pt x="34" y="281"/>
                  </a:lnTo>
                  <a:lnTo>
                    <a:pt x="31" y="286"/>
                  </a:lnTo>
                  <a:lnTo>
                    <a:pt x="28" y="291"/>
                  </a:lnTo>
                  <a:lnTo>
                    <a:pt x="24" y="296"/>
                  </a:lnTo>
                  <a:lnTo>
                    <a:pt x="20" y="301"/>
                  </a:lnTo>
                  <a:lnTo>
                    <a:pt x="16" y="306"/>
                  </a:lnTo>
                  <a:lnTo>
                    <a:pt x="13" y="312"/>
                  </a:lnTo>
                  <a:lnTo>
                    <a:pt x="10" y="316"/>
                  </a:lnTo>
                  <a:lnTo>
                    <a:pt x="0" y="319"/>
                  </a:lnTo>
                  <a:lnTo>
                    <a:pt x="2" y="313"/>
                  </a:lnTo>
                  <a:lnTo>
                    <a:pt x="5" y="308"/>
                  </a:lnTo>
                  <a:lnTo>
                    <a:pt x="9" y="303"/>
                  </a:lnTo>
                  <a:lnTo>
                    <a:pt x="13" y="298"/>
                  </a:lnTo>
                  <a:lnTo>
                    <a:pt x="16" y="292"/>
                  </a:lnTo>
                  <a:lnTo>
                    <a:pt x="20" y="287"/>
                  </a:lnTo>
                  <a:lnTo>
                    <a:pt x="23" y="282"/>
                  </a:lnTo>
                  <a:lnTo>
                    <a:pt x="26" y="277"/>
                  </a:lnTo>
                  <a:lnTo>
                    <a:pt x="30" y="270"/>
                  </a:lnTo>
                  <a:lnTo>
                    <a:pt x="33" y="266"/>
                  </a:lnTo>
                  <a:lnTo>
                    <a:pt x="36" y="260"/>
                  </a:lnTo>
                  <a:lnTo>
                    <a:pt x="41" y="255"/>
                  </a:lnTo>
                  <a:lnTo>
                    <a:pt x="44" y="249"/>
                  </a:lnTo>
                  <a:lnTo>
                    <a:pt x="48" y="244"/>
                  </a:lnTo>
                  <a:lnTo>
                    <a:pt x="51" y="238"/>
                  </a:lnTo>
                  <a:lnTo>
                    <a:pt x="55" y="233"/>
                  </a:lnTo>
                  <a:lnTo>
                    <a:pt x="58" y="227"/>
                  </a:lnTo>
                  <a:lnTo>
                    <a:pt x="62" y="222"/>
                  </a:lnTo>
                  <a:lnTo>
                    <a:pt x="64" y="215"/>
                  </a:lnTo>
                  <a:lnTo>
                    <a:pt x="69" y="209"/>
                  </a:lnTo>
                  <a:lnTo>
                    <a:pt x="71" y="204"/>
                  </a:lnTo>
                  <a:lnTo>
                    <a:pt x="74" y="197"/>
                  </a:lnTo>
                  <a:lnTo>
                    <a:pt x="78" y="191"/>
                  </a:lnTo>
                  <a:lnTo>
                    <a:pt x="81" y="186"/>
                  </a:lnTo>
                  <a:lnTo>
                    <a:pt x="83" y="179"/>
                  </a:lnTo>
                  <a:lnTo>
                    <a:pt x="87" y="173"/>
                  </a:lnTo>
                  <a:lnTo>
                    <a:pt x="89" y="166"/>
                  </a:lnTo>
                  <a:lnTo>
                    <a:pt x="92" y="160"/>
                  </a:lnTo>
                  <a:lnTo>
                    <a:pt x="94" y="154"/>
                  </a:lnTo>
                  <a:lnTo>
                    <a:pt x="98" y="148"/>
                  </a:lnTo>
                  <a:lnTo>
                    <a:pt x="100" y="141"/>
                  </a:lnTo>
                  <a:lnTo>
                    <a:pt x="103" y="136"/>
                  </a:lnTo>
                  <a:lnTo>
                    <a:pt x="104" y="131"/>
                  </a:lnTo>
                  <a:lnTo>
                    <a:pt x="105" y="126"/>
                  </a:lnTo>
                  <a:lnTo>
                    <a:pt x="107" y="122"/>
                  </a:lnTo>
                  <a:lnTo>
                    <a:pt x="109" y="118"/>
                  </a:lnTo>
                  <a:lnTo>
                    <a:pt x="110" y="114"/>
                  </a:lnTo>
                  <a:lnTo>
                    <a:pt x="111" y="109"/>
                  </a:lnTo>
                  <a:lnTo>
                    <a:pt x="112" y="105"/>
                  </a:lnTo>
                  <a:lnTo>
                    <a:pt x="114" y="101"/>
                  </a:lnTo>
                  <a:lnTo>
                    <a:pt x="114" y="97"/>
                  </a:lnTo>
                  <a:lnTo>
                    <a:pt x="117" y="92"/>
                  </a:lnTo>
                  <a:lnTo>
                    <a:pt x="117" y="88"/>
                  </a:lnTo>
                  <a:lnTo>
                    <a:pt x="118" y="85"/>
                  </a:lnTo>
                  <a:lnTo>
                    <a:pt x="119" y="79"/>
                  </a:lnTo>
                  <a:lnTo>
                    <a:pt x="120" y="75"/>
                  </a:lnTo>
                  <a:lnTo>
                    <a:pt x="121" y="71"/>
                  </a:lnTo>
                  <a:lnTo>
                    <a:pt x="123" y="67"/>
                  </a:lnTo>
                  <a:lnTo>
                    <a:pt x="123" y="62"/>
                  </a:lnTo>
                  <a:lnTo>
                    <a:pt x="124" y="58"/>
                  </a:lnTo>
                  <a:lnTo>
                    <a:pt x="124" y="53"/>
                  </a:lnTo>
                  <a:lnTo>
                    <a:pt x="125" y="49"/>
                  </a:lnTo>
                  <a:lnTo>
                    <a:pt x="125" y="45"/>
                  </a:lnTo>
                  <a:lnTo>
                    <a:pt x="127" y="41"/>
                  </a:lnTo>
                  <a:lnTo>
                    <a:pt x="127" y="37"/>
                  </a:lnTo>
                  <a:lnTo>
                    <a:pt x="128" y="32"/>
                  </a:lnTo>
                  <a:lnTo>
                    <a:pt x="128" y="28"/>
                  </a:lnTo>
                  <a:lnTo>
                    <a:pt x="129" y="25"/>
                  </a:lnTo>
                  <a:lnTo>
                    <a:pt x="129" y="20"/>
                  </a:lnTo>
                  <a:lnTo>
                    <a:pt x="130" y="16"/>
                  </a:lnTo>
                  <a:lnTo>
                    <a:pt x="130" y="12"/>
                  </a:lnTo>
                  <a:lnTo>
                    <a:pt x="131" y="8"/>
                  </a:lnTo>
                  <a:lnTo>
                    <a:pt x="131" y="3"/>
                  </a:lnTo>
                  <a:lnTo>
                    <a:pt x="132" y="0"/>
                  </a:lnTo>
                  <a:lnTo>
                    <a:pt x="147" y="2"/>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6" name="Freeform 43"/>
            <p:cNvSpPr>
              <a:spLocks/>
            </p:cNvSpPr>
            <p:nvPr/>
          </p:nvSpPr>
          <p:spPr bwMode="auto">
            <a:xfrm>
              <a:off x="1233" y="1767"/>
              <a:ext cx="206" cy="219"/>
            </a:xfrm>
            <a:custGeom>
              <a:avLst/>
              <a:gdLst>
                <a:gd name="T0" fmla="*/ 397 w 413"/>
                <a:gd name="T1" fmla="*/ 425 h 436"/>
                <a:gd name="T2" fmla="*/ 397 w 413"/>
                <a:gd name="T3" fmla="*/ 414 h 436"/>
                <a:gd name="T4" fmla="*/ 397 w 413"/>
                <a:gd name="T5" fmla="*/ 402 h 436"/>
                <a:gd name="T6" fmla="*/ 397 w 413"/>
                <a:gd name="T7" fmla="*/ 390 h 436"/>
                <a:gd name="T8" fmla="*/ 397 w 413"/>
                <a:gd name="T9" fmla="*/ 378 h 436"/>
                <a:gd name="T10" fmla="*/ 396 w 413"/>
                <a:gd name="T11" fmla="*/ 364 h 436"/>
                <a:gd name="T12" fmla="*/ 392 w 413"/>
                <a:gd name="T13" fmla="*/ 342 h 436"/>
                <a:gd name="T14" fmla="*/ 385 w 413"/>
                <a:gd name="T15" fmla="*/ 318 h 436"/>
                <a:gd name="T16" fmla="*/ 378 w 413"/>
                <a:gd name="T17" fmla="*/ 296 h 436"/>
                <a:gd name="T18" fmla="*/ 368 w 413"/>
                <a:gd name="T19" fmla="*/ 274 h 436"/>
                <a:gd name="T20" fmla="*/ 358 w 413"/>
                <a:gd name="T21" fmla="*/ 253 h 436"/>
                <a:gd name="T22" fmla="*/ 345 w 413"/>
                <a:gd name="T23" fmla="*/ 230 h 436"/>
                <a:gd name="T24" fmla="*/ 330 w 413"/>
                <a:gd name="T25" fmla="*/ 209 h 436"/>
                <a:gd name="T26" fmla="*/ 315 w 413"/>
                <a:gd name="T27" fmla="*/ 189 h 436"/>
                <a:gd name="T28" fmla="*/ 298 w 413"/>
                <a:gd name="T29" fmla="*/ 170 h 436"/>
                <a:gd name="T30" fmla="*/ 280 w 413"/>
                <a:gd name="T31" fmla="*/ 151 h 436"/>
                <a:gd name="T32" fmla="*/ 260 w 413"/>
                <a:gd name="T33" fmla="*/ 132 h 436"/>
                <a:gd name="T34" fmla="*/ 239 w 413"/>
                <a:gd name="T35" fmla="*/ 115 h 436"/>
                <a:gd name="T36" fmla="*/ 217 w 413"/>
                <a:gd name="T37" fmla="*/ 98 h 436"/>
                <a:gd name="T38" fmla="*/ 193 w 413"/>
                <a:gd name="T39" fmla="*/ 82 h 436"/>
                <a:gd name="T40" fmla="*/ 168 w 413"/>
                <a:gd name="T41" fmla="*/ 67 h 436"/>
                <a:gd name="T42" fmla="*/ 142 w 413"/>
                <a:gd name="T43" fmla="*/ 53 h 436"/>
                <a:gd name="T44" fmla="*/ 116 w 413"/>
                <a:gd name="T45" fmla="*/ 40 h 436"/>
                <a:gd name="T46" fmla="*/ 88 w 413"/>
                <a:gd name="T47" fmla="*/ 29 h 436"/>
                <a:gd name="T48" fmla="*/ 59 w 413"/>
                <a:gd name="T49" fmla="*/ 18 h 436"/>
                <a:gd name="T50" fmla="*/ 30 w 413"/>
                <a:gd name="T51" fmla="*/ 8 h 436"/>
                <a:gd name="T52" fmla="*/ 0 w 413"/>
                <a:gd name="T53" fmla="*/ 1 h 436"/>
                <a:gd name="T54" fmla="*/ 33 w 413"/>
                <a:gd name="T55" fmla="*/ 3 h 436"/>
                <a:gd name="T56" fmla="*/ 60 w 413"/>
                <a:gd name="T57" fmla="*/ 10 h 436"/>
                <a:gd name="T58" fmla="*/ 87 w 413"/>
                <a:gd name="T59" fmla="*/ 19 h 436"/>
                <a:gd name="T60" fmla="*/ 111 w 413"/>
                <a:gd name="T61" fmla="*/ 27 h 436"/>
                <a:gd name="T62" fmla="*/ 136 w 413"/>
                <a:gd name="T63" fmla="*/ 39 h 436"/>
                <a:gd name="T64" fmla="*/ 161 w 413"/>
                <a:gd name="T65" fmla="*/ 50 h 436"/>
                <a:gd name="T66" fmla="*/ 185 w 413"/>
                <a:gd name="T67" fmla="*/ 62 h 436"/>
                <a:gd name="T68" fmla="*/ 208 w 413"/>
                <a:gd name="T69" fmla="*/ 76 h 436"/>
                <a:gd name="T70" fmla="*/ 230 w 413"/>
                <a:gd name="T71" fmla="*/ 91 h 436"/>
                <a:gd name="T72" fmla="*/ 251 w 413"/>
                <a:gd name="T73" fmla="*/ 107 h 436"/>
                <a:gd name="T74" fmla="*/ 272 w 413"/>
                <a:gd name="T75" fmla="*/ 125 h 436"/>
                <a:gd name="T76" fmla="*/ 290 w 413"/>
                <a:gd name="T77" fmla="*/ 141 h 436"/>
                <a:gd name="T78" fmla="*/ 309 w 413"/>
                <a:gd name="T79" fmla="*/ 161 h 436"/>
                <a:gd name="T80" fmla="*/ 326 w 413"/>
                <a:gd name="T81" fmla="*/ 180 h 436"/>
                <a:gd name="T82" fmla="*/ 342 w 413"/>
                <a:gd name="T83" fmla="*/ 203 h 436"/>
                <a:gd name="T84" fmla="*/ 356 w 413"/>
                <a:gd name="T85" fmla="*/ 224 h 436"/>
                <a:gd name="T86" fmla="*/ 369 w 413"/>
                <a:gd name="T87" fmla="*/ 247 h 436"/>
                <a:gd name="T88" fmla="*/ 380 w 413"/>
                <a:gd name="T89" fmla="*/ 270 h 436"/>
                <a:gd name="T90" fmla="*/ 392 w 413"/>
                <a:gd name="T91" fmla="*/ 296 h 436"/>
                <a:gd name="T92" fmla="*/ 399 w 413"/>
                <a:gd name="T93" fmla="*/ 320 h 436"/>
                <a:gd name="T94" fmla="*/ 406 w 413"/>
                <a:gd name="T95" fmla="*/ 347 h 436"/>
                <a:gd name="T96" fmla="*/ 411 w 413"/>
                <a:gd name="T97" fmla="*/ 371 h 436"/>
                <a:gd name="T98" fmla="*/ 412 w 413"/>
                <a:gd name="T99" fmla="*/ 382 h 436"/>
                <a:gd name="T100" fmla="*/ 412 w 413"/>
                <a:gd name="T101" fmla="*/ 394 h 436"/>
                <a:gd name="T102" fmla="*/ 412 w 413"/>
                <a:gd name="T103" fmla="*/ 407 h 436"/>
                <a:gd name="T104" fmla="*/ 412 w 413"/>
                <a:gd name="T105" fmla="*/ 422 h 436"/>
                <a:gd name="T106" fmla="*/ 412 w 413"/>
                <a:gd name="T107" fmla="*/ 436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3"/>
                <a:gd name="T163" fmla="*/ 0 h 436"/>
                <a:gd name="T164" fmla="*/ 413 w 413"/>
                <a:gd name="T165" fmla="*/ 436 h 4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3" h="436">
                  <a:moveTo>
                    <a:pt x="397" y="434"/>
                  </a:moveTo>
                  <a:lnTo>
                    <a:pt x="397" y="430"/>
                  </a:lnTo>
                  <a:lnTo>
                    <a:pt x="397" y="425"/>
                  </a:lnTo>
                  <a:lnTo>
                    <a:pt x="397" y="422"/>
                  </a:lnTo>
                  <a:lnTo>
                    <a:pt x="397" y="417"/>
                  </a:lnTo>
                  <a:lnTo>
                    <a:pt x="397" y="414"/>
                  </a:lnTo>
                  <a:lnTo>
                    <a:pt x="397" y="410"/>
                  </a:lnTo>
                  <a:lnTo>
                    <a:pt x="397" y="405"/>
                  </a:lnTo>
                  <a:lnTo>
                    <a:pt x="397" y="402"/>
                  </a:lnTo>
                  <a:lnTo>
                    <a:pt x="397" y="397"/>
                  </a:lnTo>
                  <a:lnTo>
                    <a:pt x="397" y="394"/>
                  </a:lnTo>
                  <a:lnTo>
                    <a:pt x="397" y="390"/>
                  </a:lnTo>
                  <a:lnTo>
                    <a:pt x="397" y="386"/>
                  </a:lnTo>
                  <a:lnTo>
                    <a:pt x="397" y="383"/>
                  </a:lnTo>
                  <a:lnTo>
                    <a:pt x="397" y="378"/>
                  </a:lnTo>
                  <a:lnTo>
                    <a:pt x="397" y="375"/>
                  </a:lnTo>
                  <a:lnTo>
                    <a:pt x="397" y="372"/>
                  </a:lnTo>
                  <a:lnTo>
                    <a:pt x="396" y="364"/>
                  </a:lnTo>
                  <a:lnTo>
                    <a:pt x="394" y="356"/>
                  </a:lnTo>
                  <a:lnTo>
                    <a:pt x="393" y="348"/>
                  </a:lnTo>
                  <a:lnTo>
                    <a:pt x="392" y="342"/>
                  </a:lnTo>
                  <a:lnTo>
                    <a:pt x="389" y="333"/>
                  </a:lnTo>
                  <a:lnTo>
                    <a:pt x="387" y="326"/>
                  </a:lnTo>
                  <a:lnTo>
                    <a:pt x="385" y="318"/>
                  </a:lnTo>
                  <a:lnTo>
                    <a:pt x="383" y="310"/>
                  </a:lnTo>
                  <a:lnTo>
                    <a:pt x="380" y="303"/>
                  </a:lnTo>
                  <a:lnTo>
                    <a:pt x="378" y="296"/>
                  </a:lnTo>
                  <a:lnTo>
                    <a:pt x="375" y="288"/>
                  </a:lnTo>
                  <a:lnTo>
                    <a:pt x="372" y="282"/>
                  </a:lnTo>
                  <a:lnTo>
                    <a:pt x="368" y="274"/>
                  </a:lnTo>
                  <a:lnTo>
                    <a:pt x="365" y="266"/>
                  </a:lnTo>
                  <a:lnTo>
                    <a:pt x="362" y="259"/>
                  </a:lnTo>
                  <a:lnTo>
                    <a:pt x="358" y="253"/>
                  </a:lnTo>
                  <a:lnTo>
                    <a:pt x="354" y="245"/>
                  </a:lnTo>
                  <a:lnTo>
                    <a:pt x="349" y="238"/>
                  </a:lnTo>
                  <a:lnTo>
                    <a:pt x="345" y="230"/>
                  </a:lnTo>
                  <a:lnTo>
                    <a:pt x="340" y="224"/>
                  </a:lnTo>
                  <a:lnTo>
                    <a:pt x="335" y="216"/>
                  </a:lnTo>
                  <a:lnTo>
                    <a:pt x="330" y="209"/>
                  </a:lnTo>
                  <a:lnTo>
                    <a:pt x="325" y="203"/>
                  </a:lnTo>
                  <a:lnTo>
                    <a:pt x="320" y="196"/>
                  </a:lnTo>
                  <a:lnTo>
                    <a:pt x="315" y="189"/>
                  </a:lnTo>
                  <a:lnTo>
                    <a:pt x="309" y="182"/>
                  </a:lnTo>
                  <a:lnTo>
                    <a:pt x="304" y="176"/>
                  </a:lnTo>
                  <a:lnTo>
                    <a:pt x="298" y="170"/>
                  </a:lnTo>
                  <a:lnTo>
                    <a:pt x="291" y="164"/>
                  </a:lnTo>
                  <a:lnTo>
                    <a:pt x="286" y="157"/>
                  </a:lnTo>
                  <a:lnTo>
                    <a:pt x="280" y="151"/>
                  </a:lnTo>
                  <a:lnTo>
                    <a:pt x="274" y="145"/>
                  </a:lnTo>
                  <a:lnTo>
                    <a:pt x="267" y="138"/>
                  </a:lnTo>
                  <a:lnTo>
                    <a:pt x="260" y="132"/>
                  </a:lnTo>
                  <a:lnTo>
                    <a:pt x="254" y="127"/>
                  </a:lnTo>
                  <a:lnTo>
                    <a:pt x="247" y="121"/>
                  </a:lnTo>
                  <a:lnTo>
                    <a:pt x="239" y="115"/>
                  </a:lnTo>
                  <a:lnTo>
                    <a:pt x="231" y="109"/>
                  </a:lnTo>
                  <a:lnTo>
                    <a:pt x="224" y="103"/>
                  </a:lnTo>
                  <a:lnTo>
                    <a:pt x="217" y="98"/>
                  </a:lnTo>
                  <a:lnTo>
                    <a:pt x="209" y="92"/>
                  </a:lnTo>
                  <a:lnTo>
                    <a:pt x="201" y="87"/>
                  </a:lnTo>
                  <a:lnTo>
                    <a:pt x="193" y="82"/>
                  </a:lnTo>
                  <a:lnTo>
                    <a:pt x="186" y="77"/>
                  </a:lnTo>
                  <a:lnTo>
                    <a:pt x="177" y="71"/>
                  </a:lnTo>
                  <a:lnTo>
                    <a:pt x="168" y="67"/>
                  </a:lnTo>
                  <a:lnTo>
                    <a:pt x="160" y="62"/>
                  </a:lnTo>
                  <a:lnTo>
                    <a:pt x="152" y="58"/>
                  </a:lnTo>
                  <a:lnTo>
                    <a:pt x="142" y="53"/>
                  </a:lnTo>
                  <a:lnTo>
                    <a:pt x="133" y="48"/>
                  </a:lnTo>
                  <a:lnTo>
                    <a:pt x="124" y="44"/>
                  </a:lnTo>
                  <a:lnTo>
                    <a:pt x="116" y="40"/>
                  </a:lnTo>
                  <a:lnTo>
                    <a:pt x="106" y="36"/>
                  </a:lnTo>
                  <a:lnTo>
                    <a:pt x="98" y="32"/>
                  </a:lnTo>
                  <a:lnTo>
                    <a:pt x="88" y="29"/>
                  </a:lnTo>
                  <a:lnTo>
                    <a:pt x="79" y="26"/>
                  </a:lnTo>
                  <a:lnTo>
                    <a:pt x="69" y="21"/>
                  </a:lnTo>
                  <a:lnTo>
                    <a:pt x="59" y="18"/>
                  </a:lnTo>
                  <a:lnTo>
                    <a:pt x="49" y="14"/>
                  </a:lnTo>
                  <a:lnTo>
                    <a:pt x="40" y="11"/>
                  </a:lnTo>
                  <a:lnTo>
                    <a:pt x="30" y="8"/>
                  </a:lnTo>
                  <a:lnTo>
                    <a:pt x="20" y="6"/>
                  </a:lnTo>
                  <a:lnTo>
                    <a:pt x="10" y="3"/>
                  </a:lnTo>
                  <a:lnTo>
                    <a:pt x="0" y="1"/>
                  </a:lnTo>
                  <a:lnTo>
                    <a:pt x="16" y="0"/>
                  </a:lnTo>
                  <a:lnTo>
                    <a:pt x="25" y="1"/>
                  </a:lnTo>
                  <a:lnTo>
                    <a:pt x="33" y="3"/>
                  </a:lnTo>
                  <a:lnTo>
                    <a:pt x="42" y="4"/>
                  </a:lnTo>
                  <a:lnTo>
                    <a:pt x="51" y="8"/>
                  </a:lnTo>
                  <a:lnTo>
                    <a:pt x="60" y="10"/>
                  </a:lnTo>
                  <a:lnTo>
                    <a:pt x="69" y="13"/>
                  </a:lnTo>
                  <a:lnTo>
                    <a:pt x="77" y="16"/>
                  </a:lnTo>
                  <a:lnTo>
                    <a:pt x="87" y="19"/>
                  </a:lnTo>
                  <a:lnTo>
                    <a:pt x="94" y="21"/>
                  </a:lnTo>
                  <a:lnTo>
                    <a:pt x="102" y="24"/>
                  </a:lnTo>
                  <a:lnTo>
                    <a:pt x="111" y="27"/>
                  </a:lnTo>
                  <a:lnTo>
                    <a:pt x="120" y="31"/>
                  </a:lnTo>
                  <a:lnTo>
                    <a:pt x="128" y="34"/>
                  </a:lnTo>
                  <a:lnTo>
                    <a:pt x="136" y="39"/>
                  </a:lnTo>
                  <a:lnTo>
                    <a:pt x="144" y="42"/>
                  </a:lnTo>
                  <a:lnTo>
                    <a:pt x="153" y="47"/>
                  </a:lnTo>
                  <a:lnTo>
                    <a:pt x="161" y="50"/>
                  </a:lnTo>
                  <a:lnTo>
                    <a:pt x="169" y="54"/>
                  </a:lnTo>
                  <a:lnTo>
                    <a:pt x="177" y="58"/>
                  </a:lnTo>
                  <a:lnTo>
                    <a:pt x="185" y="62"/>
                  </a:lnTo>
                  <a:lnTo>
                    <a:pt x="192" y="67"/>
                  </a:lnTo>
                  <a:lnTo>
                    <a:pt x="200" y="71"/>
                  </a:lnTo>
                  <a:lnTo>
                    <a:pt x="208" y="76"/>
                  </a:lnTo>
                  <a:lnTo>
                    <a:pt x="216" y="81"/>
                  </a:lnTo>
                  <a:lnTo>
                    <a:pt x="222" y="86"/>
                  </a:lnTo>
                  <a:lnTo>
                    <a:pt x="230" y="91"/>
                  </a:lnTo>
                  <a:lnTo>
                    <a:pt x="237" y="96"/>
                  </a:lnTo>
                  <a:lnTo>
                    <a:pt x="245" y="101"/>
                  </a:lnTo>
                  <a:lnTo>
                    <a:pt x="251" y="107"/>
                  </a:lnTo>
                  <a:lnTo>
                    <a:pt x="258" y="112"/>
                  </a:lnTo>
                  <a:lnTo>
                    <a:pt x="265" y="119"/>
                  </a:lnTo>
                  <a:lnTo>
                    <a:pt x="272" y="125"/>
                  </a:lnTo>
                  <a:lnTo>
                    <a:pt x="278" y="130"/>
                  </a:lnTo>
                  <a:lnTo>
                    <a:pt x="285" y="136"/>
                  </a:lnTo>
                  <a:lnTo>
                    <a:pt x="290" y="141"/>
                  </a:lnTo>
                  <a:lnTo>
                    <a:pt x="297" y="148"/>
                  </a:lnTo>
                  <a:lnTo>
                    <a:pt x="303" y="155"/>
                  </a:lnTo>
                  <a:lnTo>
                    <a:pt x="309" y="161"/>
                  </a:lnTo>
                  <a:lnTo>
                    <a:pt x="315" y="167"/>
                  </a:lnTo>
                  <a:lnTo>
                    <a:pt x="320" y="175"/>
                  </a:lnTo>
                  <a:lnTo>
                    <a:pt x="326" y="180"/>
                  </a:lnTo>
                  <a:lnTo>
                    <a:pt x="331" y="188"/>
                  </a:lnTo>
                  <a:lnTo>
                    <a:pt x="337" y="195"/>
                  </a:lnTo>
                  <a:lnTo>
                    <a:pt x="342" y="203"/>
                  </a:lnTo>
                  <a:lnTo>
                    <a:pt x="346" y="209"/>
                  </a:lnTo>
                  <a:lnTo>
                    <a:pt x="352" y="216"/>
                  </a:lnTo>
                  <a:lnTo>
                    <a:pt x="356" y="224"/>
                  </a:lnTo>
                  <a:lnTo>
                    <a:pt x="362" y="231"/>
                  </a:lnTo>
                  <a:lnTo>
                    <a:pt x="365" y="239"/>
                  </a:lnTo>
                  <a:lnTo>
                    <a:pt x="369" y="247"/>
                  </a:lnTo>
                  <a:lnTo>
                    <a:pt x="374" y="255"/>
                  </a:lnTo>
                  <a:lnTo>
                    <a:pt x="377" y="263"/>
                  </a:lnTo>
                  <a:lnTo>
                    <a:pt x="380" y="270"/>
                  </a:lnTo>
                  <a:lnTo>
                    <a:pt x="385" y="278"/>
                  </a:lnTo>
                  <a:lnTo>
                    <a:pt x="388" y="287"/>
                  </a:lnTo>
                  <a:lnTo>
                    <a:pt x="392" y="296"/>
                  </a:lnTo>
                  <a:lnTo>
                    <a:pt x="394" y="304"/>
                  </a:lnTo>
                  <a:lnTo>
                    <a:pt x="397" y="313"/>
                  </a:lnTo>
                  <a:lnTo>
                    <a:pt x="399" y="320"/>
                  </a:lnTo>
                  <a:lnTo>
                    <a:pt x="403" y="329"/>
                  </a:lnTo>
                  <a:lnTo>
                    <a:pt x="404" y="338"/>
                  </a:lnTo>
                  <a:lnTo>
                    <a:pt x="406" y="347"/>
                  </a:lnTo>
                  <a:lnTo>
                    <a:pt x="408" y="357"/>
                  </a:lnTo>
                  <a:lnTo>
                    <a:pt x="411" y="367"/>
                  </a:lnTo>
                  <a:lnTo>
                    <a:pt x="411" y="371"/>
                  </a:lnTo>
                  <a:lnTo>
                    <a:pt x="411" y="374"/>
                  </a:lnTo>
                  <a:lnTo>
                    <a:pt x="411" y="378"/>
                  </a:lnTo>
                  <a:lnTo>
                    <a:pt x="412" y="382"/>
                  </a:lnTo>
                  <a:lnTo>
                    <a:pt x="412" y="386"/>
                  </a:lnTo>
                  <a:lnTo>
                    <a:pt x="412" y="390"/>
                  </a:lnTo>
                  <a:lnTo>
                    <a:pt x="412" y="394"/>
                  </a:lnTo>
                  <a:lnTo>
                    <a:pt x="413" y="400"/>
                  </a:lnTo>
                  <a:lnTo>
                    <a:pt x="412" y="403"/>
                  </a:lnTo>
                  <a:lnTo>
                    <a:pt x="412" y="407"/>
                  </a:lnTo>
                  <a:lnTo>
                    <a:pt x="412" y="412"/>
                  </a:lnTo>
                  <a:lnTo>
                    <a:pt x="412" y="416"/>
                  </a:lnTo>
                  <a:lnTo>
                    <a:pt x="412" y="422"/>
                  </a:lnTo>
                  <a:lnTo>
                    <a:pt x="412" y="426"/>
                  </a:lnTo>
                  <a:lnTo>
                    <a:pt x="412" y="432"/>
                  </a:lnTo>
                  <a:lnTo>
                    <a:pt x="412" y="436"/>
                  </a:lnTo>
                  <a:lnTo>
                    <a:pt x="397" y="434"/>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7" name="Freeform 44"/>
            <p:cNvSpPr>
              <a:spLocks/>
            </p:cNvSpPr>
            <p:nvPr/>
          </p:nvSpPr>
          <p:spPr bwMode="auto">
            <a:xfrm>
              <a:off x="1223" y="1767"/>
              <a:ext cx="165" cy="218"/>
            </a:xfrm>
            <a:custGeom>
              <a:avLst/>
              <a:gdLst>
                <a:gd name="T0" fmla="*/ 316 w 330"/>
                <a:gd name="T1" fmla="*/ 425 h 434"/>
                <a:gd name="T2" fmla="*/ 315 w 330"/>
                <a:gd name="T3" fmla="*/ 413 h 434"/>
                <a:gd name="T4" fmla="*/ 314 w 330"/>
                <a:gd name="T5" fmla="*/ 402 h 434"/>
                <a:gd name="T6" fmla="*/ 311 w 330"/>
                <a:gd name="T7" fmla="*/ 390 h 434"/>
                <a:gd name="T8" fmla="*/ 310 w 330"/>
                <a:gd name="T9" fmla="*/ 372 h 434"/>
                <a:gd name="T10" fmla="*/ 306 w 330"/>
                <a:gd name="T11" fmla="*/ 351 h 434"/>
                <a:gd name="T12" fmla="*/ 300 w 330"/>
                <a:gd name="T13" fmla="*/ 329 h 434"/>
                <a:gd name="T14" fmla="*/ 294 w 330"/>
                <a:gd name="T15" fmla="*/ 307 h 434"/>
                <a:gd name="T16" fmla="*/ 286 w 330"/>
                <a:gd name="T17" fmla="*/ 286 h 434"/>
                <a:gd name="T18" fmla="*/ 276 w 330"/>
                <a:gd name="T19" fmla="*/ 264 h 434"/>
                <a:gd name="T20" fmla="*/ 266 w 330"/>
                <a:gd name="T21" fmla="*/ 241 h 434"/>
                <a:gd name="T22" fmla="*/ 254 w 330"/>
                <a:gd name="T23" fmla="*/ 220 h 434"/>
                <a:gd name="T24" fmla="*/ 241 w 330"/>
                <a:gd name="T25" fmla="*/ 199 h 434"/>
                <a:gd name="T26" fmla="*/ 226 w 330"/>
                <a:gd name="T27" fmla="*/ 178 h 434"/>
                <a:gd name="T28" fmla="*/ 210 w 330"/>
                <a:gd name="T29" fmla="*/ 158 h 434"/>
                <a:gd name="T30" fmla="*/ 195 w 330"/>
                <a:gd name="T31" fmla="*/ 138 h 434"/>
                <a:gd name="T32" fmla="*/ 178 w 330"/>
                <a:gd name="T33" fmla="*/ 119 h 434"/>
                <a:gd name="T34" fmla="*/ 160 w 330"/>
                <a:gd name="T35" fmla="*/ 101 h 434"/>
                <a:gd name="T36" fmla="*/ 142 w 330"/>
                <a:gd name="T37" fmla="*/ 83 h 434"/>
                <a:gd name="T38" fmla="*/ 123 w 330"/>
                <a:gd name="T39" fmla="*/ 68 h 434"/>
                <a:gd name="T40" fmla="*/ 104 w 330"/>
                <a:gd name="T41" fmla="*/ 54 h 434"/>
                <a:gd name="T42" fmla="*/ 84 w 330"/>
                <a:gd name="T43" fmla="*/ 40 h 434"/>
                <a:gd name="T44" fmla="*/ 65 w 330"/>
                <a:gd name="T45" fmla="*/ 29 h 434"/>
                <a:gd name="T46" fmla="*/ 45 w 330"/>
                <a:gd name="T47" fmla="*/ 18 h 434"/>
                <a:gd name="T48" fmla="*/ 25 w 330"/>
                <a:gd name="T49" fmla="*/ 10 h 434"/>
                <a:gd name="T50" fmla="*/ 6 w 330"/>
                <a:gd name="T51" fmla="*/ 3 h 434"/>
                <a:gd name="T52" fmla="*/ 22 w 330"/>
                <a:gd name="T53" fmla="*/ 2 h 434"/>
                <a:gd name="T54" fmla="*/ 40 w 330"/>
                <a:gd name="T55" fmla="*/ 9 h 434"/>
                <a:gd name="T56" fmla="*/ 59 w 330"/>
                <a:gd name="T57" fmla="*/ 17 h 434"/>
                <a:gd name="T58" fmla="*/ 78 w 330"/>
                <a:gd name="T59" fmla="*/ 27 h 434"/>
                <a:gd name="T60" fmla="*/ 95 w 330"/>
                <a:gd name="T61" fmla="*/ 38 h 434"/>
                <a:gd name="T62" fmla="*/ 114 w 330"/>
                <a:gd name="T63" fmla="*/ 50 h 434"/>
                <a:gd name="T64" fmla="*/ 132 w 330"/>
                <a:gd name="T65" fmla="*/ 62 h 434"/>
                <a:gd name="T66" fmla="*/ 150 w 330"/>
                <a:gd name="T67" fmla="*/ 77 h 434"/>
                <a:gd name="T68" fmla="*/ 167 w 330"/>
                <a:gd name="T69" fmla="*/ 92 h 434"/>
                <a:gd name="T70" fmla="*/ 185 w 330"/>
                <a:gd name="T71" fmla="*/ 109 h 434"/>
                <a:gd name="T72" fmla="*/ 201 w 330"/>
                <a:gd name="T73" fmla="*/ 127 h 434"/>
                <a:gd name="T74" fmla="*/ 217 w 330"/>
                <a:gd name="T75" fmla="*/ 145 h 434"/>
                <a:gd name="T76" fmla="*/ 231 w 330"/>
                <a:gd name="T77" fmla="*/ 164 h 434"/>
                <a:gd name="T78" fmla="*/ 246 w 330"/>
                <a:gd name="T79" fmla="*/ 184 h 434"/>
                <a:gd name="T80" fmla="*/ 259 w 330"/>
                <a:gd name="T81" fmla="*/ 205 h 434"/>
                <a:gd name="T82" fmla="*/ 271 w 330"/>
                <a:gd name="T83" fmla="*/ 225 h 434"/>
                <a:gd name="T84" fmla="*/ 282 w 330"/>
                <a:gd name="T85" fmla="*/ 247 h 434"/>
                <a:gd name="T86" fmla="*/ 292 w 330"/>
                <a:gd name="T87" fmla="*/ 269 h 434"/>
                <a:gd name="T88" fmla="*/ 301 w 330"/>
                <a:gd name="T89" fmla="*/ 293 h 434"/>
                <a:gd name="T90" fmla="*/ 309 w 330"/>
                <a:gd name="T91" fmla="*/ 316 h 434"/>
                <a:gd name="T92" fmla="*/ 315 w 330"/>
                <a:gd name="T93" fmla="*/ 339 h 434"/>
                <a:gd name="T94" fmla="*/ 321 w 330"/>
                <a:gd name="T95" fmla="*/ 364 h 434"/>
                <a:gd name="T96" fmla="*/ 323 w 330"/>
                <a:gd name="T97" fmla="*/ 375 h 434"/>
                <a:gd name="T98" fmla="*/ 325 w 330"/>
                <a:gd name="T99" fmla="*/ 387 h 434"/>
                <a:gd name="T100" fmla="*/ 326 w 330"/>
                <a:gd name="T101" fmla="*/ 401 h 434"/>
                <a:gd name="T102" fmla="*/ 328 w 330"/>
                <a:gd name="T103" fmla="*/ 414 h 434"/>
                <a:gd name="T104" fmla="*/ 329 w 330"/>
                <a:gd name="T105" fmla="*/ 428 h 434"/>
                <a:gd name="T106" fmla="*/ 318 w 330"/>
                <a:gd name="T107" fmla="*/ 433 h 4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0"/>
                <a:gd name="T163" fmla="*/ 0 h 434"/>
                <a:gd name="T164" fmla="*/ 330 w 330"/>
                <a:gd name="T165" fmla="*/ 434 h 4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0" h="434">
                  <a:moveTo>
                    <a:pt x="318" y="433"/>
                  </a:moveTo>
                  <a:lnTo>
                    <a:pt x="317" y="428"/>
                  </a:lnTo>
                  <a:lnTo>
                    <a:pt x="316" y="425"/>
                  </a:lnTo>
                  <a:lnTo>
                    <a:pt x="316" y="421"/>
                  </a:lnTo>
                  <a:lnTo>
                    <a:pt x="316" y="416"/>
                  </a:lnTo>
                  <a:lnTo>
                    <a:pt x="315" y="413"/>
                  </a:lnTo>
                  <a:lnTo>
                    <a:pt x="315" y="408"/>
                  </a:lnTo>
                  <a:lnTo>
                    <a:pt x="314" y="405"/>
                  </a:lnTo>
                  <a:lnTo>
                    <a:pt x="314" y="402"/>
                  </a:lnTo>
                  <a:lnTo>
                    <a:pt x="314" y="397"/>
                  </a:lnTo>
                  <a:lnTo>
                    <a:pt x="313" y="394"/>
                  </a:lnTo>
                  <a:lnTo>
                    <a:pt x="311" y="390"/>
                  </a:lnTo>
                  <a:lnTo>
                    <a:pt x="311" y="386"/>
                  </a:lnTo>
                  <a:lnTo>
                    <a:pt x="311" y="378"/>
                  </a:lnTo>
                  <a:lnTo>
                    <a:pt x="310" y="372"/>
                  </a:lnTo>
                  <a:lnTo>
                    <a:pt x="309" y="365"/>
                  </a:lnTo>
                  <a:lnTo>
                    <a:pt x="308" y="357"/>
                  </a:lnTo>
                  <a:lnTo>
                    <a:pt x="306" y="351"/>
                  </a:lnTo>
                  <a:lnTo>
                    <a:pt x="305" y="344"/>
                  </a:lnTo>
                  <a:lnTo>
                    <a:pt x="303" y="336"/>
                  </a:lnTo>
                  <a:lnTo>
                    <a:pt x="300" y="329"/>
                  </a:lnTo>
                  <a:lnTo>
                    <a:pt x="299" y="322"/>
                  </a:lnTo>
                  <a:lnTo>
                    <a:pt x="297" y="315"/>
                  </a:lnTo>
                  <a:lnTo>
                    <a:pt x="294" y="307"/>
                  </a:lnTo>
                  <a:lnTo>
                    <a:pt x="291" y="299"/>
                  </a:lnTo>
                  <a:lnTo>
                    <a:pt x="289" y="293"/>
                  </a:lnTo>
                  <a:lnTo>
                    <a:pt x="286" y="286"/>
                  </a:lnTo>
                  <a:lnTo>
                    <a:pt x="282" y="278"/>
                  </a:lnTo>
                  <a:lnTo>
                    <a:pt x="279" y="270"/>
                  </a:lnTo>
                  <a:lnTo>
                    <a:pt x="276" y="264"/>
                  </a:lnTo>
                  <a:lnTo>
                    <a:pt x="274" y="257"/>
                  </a:lnTo>
                  <a:lnTo>
                    <a:pt x="270" y="249"/>
                  </a:lnTo>
                  <a:lnTo>
                    <a:pt x="266" y="241"/>
                  </a:lnTo>
                  <a:lnTo>
                    <a:pt x="261" y="235"/>
                  </a:lnTo>
                  <a:lnTo>
                    <a:pt x="258" y="227"/>
                  </a:lnTo>
                  <a:lnTo>
                    <a:pt x="254" y="220"/>
                  </a:lnTo>
                  <a:lnTo>
                    <a:pt x="249" y="213"/>
                  </a:lnTo>
                  <a:lnTo>
                    <a:pt x="245" y="206"/>
                  </a:lnTo>
                  <a:lnTo>
                    <a:pt x="241" y="199"/>
                  </a:lnTo>
                  <a:lnTo>
                    <a:pt x="236" y="191"/>
                  </a:lnTo>
                  <a:lnTo>
                    <a:pt x="231" y="185"/>
                  </a:lnTo>
                  <a:lnTo>
                    <a:pt x="226" y="178"/>
                  </a:lnTo>
                  <a:lnTo>
                    <a:pt x="221" y="171"/>
                  </a:lnTo>
                  <a:lnTo>
                    <a:pt x="216" y="165"/>
                  </a:lnTo>
                  <a:lnTo>
                    <a:pt x="210" y="158"/>
                  </a:lnTo>
                  <a:lnTo>
                    <a:pt x="206" y="151"/>
                  </a:lnTo>
                  <a:lnTo>
                    <a:pt x="201" y="146"/>
                  </a:lnTo>
                  <a:lnTo>
                    <a:pt x="195" y="138"/>
                  </a:lnTo>
                  <a:lnTo>
                    <a:pt x="189" y="132"/>
                  </a:lnTo>
                  <a:lnTo>
                    <a:pt x="183" y="126"/>
                  </a:lnTo>
                  <a:lnTo>
                    <a:pt x="178" y="119"/>
                  </a:lnTo>
                  <a:lnTo>
                    <a:pt x="172" y="113"/>
                  </a:lnTo>
                  <a:lnTo>
                    <a:pt x="166" y="108"/>
                  </a:lnTo>
                  <a:lnTo>
                    <a:pt x="160" y="101"/>
                  </a:lnTo>
                  <a:lnTo>
                    <a:pt x="154" y="96"/>
                  </a:lnTo>
                  <a:lnTo>
                    <a:pt x="148" y="90"/>
                  </a:lnTo>
                  <a:lnTo>
                    <a:pt x="142" y="83"/>
                  </a:lnTo>
                  <a:lnTo>
                    <a:pt x="136" y="79"/>
                  </a:lnTo>
                  <a:lnTo>
                    <a:pt x="130" y="75"/>
                  </a:lnTo>
                  <a:lnTo>
                    <a:pt x="123" y="68"/>
                  </a:lnTo>
                  <a:lnTo>
                    <a:pt x="118" y="63"/>
                  </a:lnTo>
                  <a:lnTo>
                    <a:pt x="111" y="58"/>
                  </a:lnTo>
                  <a:lnTo>
                    <a:pt x="104" y="54"/>
                  </a:lnTo>
                  <a:lnTo>
                    <a:pt x="98" y="49"/>
                  </a:lnTo>
                  <a:lnTo>
                    <a:pt x="91" y="44"/>
                  </a:lnTo>
                  <a:lnTo>
                    <a:pt x="84" y="40"/>
                  </a:lnTo>
                  <a:lnTo>
                    <a:pt x="79" y="37"/>
                  </a:lnTo>
                  <a:lnTo>
                    <a:pt x="71" y="32"/>
                  </a:lnTo>
                  <a:lnTo>
                    <a:pt x="65" y="29"/>
                  </a:lnTo>
                  <a:lnTo>
                    <a:pt x="58" y="24"/>
                  </a:lnTo>
                  <a:lnTo>
                    <a:pt x="52" y="22"/>
                  </a:lnTo>
                  <a:lnTo>
                    <a:pt x="45" y="18"/>
                  </a:lnTo>
                  <a:lnTo>
                    <a:pt x="39" y="16"/>
                  </a:lnTo>
                  <a:lnTo>
                    <a:pt x="32" y="12"/>
                  </a:lnTo>
                  <a:lnTo>
                    <a:pt x="25" y="10"/>
                  </a:lnTo>
                  <a:lnTo>
                    <a:pt x="20" y="7"/>
                  </a:lnTo>
                  <a:lnTo>
                    <a:pt x="13" y="4"/>
                  </a:lnTo>
                  <a:lnTo>
                    <a:pt x="6" y="3"/>
                  </a:lnTo>
                  <a:lnTo>
                    <a:pt x="0" y="1"/>
                  </a:lnTo>
                  <a:lnTo>
                    <a:pt x="16" y="0"/>
                  </a:lnTo>
                  <a:lnTo>
                    <a:pt x="22" y="2"/>
                  </a:lnTo>
                  <a:lnTo>
                    <a:pt x="28" y="4"/>
                  </a:lnTo>
                  <a:lnTo>
                    <a:pt x="34" y="7"/>
                  </a:lnTo>
                  <a:lnTo>
                    <a:pt x="40" y="9"/>
                  </a:lnTo>
                  <a:lnTo>
                    <a:pt x="46" y="11"/>
                  </a:lnTo>
                  <a:lnTo>
                    <a:pt x="53" y="14"/>
                  </a:lnTo>
                  <a:lnTo>
                    <a:pt x="59" y="17"/>
                  </a:lnTo>
                  <a:lnTo>
                    <a:pt x="65" y="21"/>
                  </a:lnTo>
                  <a:lnTo>
                    <a:pt x="71" y="23"/>
                  </a:lnTo>
                  <a:lnTo>
                    <a:pt x="78" y="27"/>
                  </a:lnTo>
                  <a:lnTo>
                    <a:pt x="83" y="30"/>
                  </a:lnTo>
                  <a:lnTo>
                    <a:pt x="90" y="34"/>
                  </a:lnTo>
                  <a:lnTo>
                    <a:pt x="95" y="38"/>
                  </a:lnTo>
                  <a:lnTo>
                    <a:pt x="102" y="42"/>
                  </a:lnTo>
                  <a:lnTo>
                    <a:pt x="108" y="46"/>
                  </a:lnTo>
                  <a:lnTo>
                    <a:pt x="114" y="50"/>
                  </a:lnTo>
                  <a:lnTo>
                    <a:pt x="121" y="54"/>
                  </a:lnTo>
                  <a:lnTo>
                    <a:pt x="127" y="58"/>
                  </a:lnTo>
                  <a:lnTo>
                    <a:pt x="132" y="62"/>
                  </a:lnTo>
                  <a:lnTo>
                    <a:pt x="138" y="68"/>
                  </a:lnTo>
                  <a:lnTo>
                    <a:pt x="144" y="72"/>
                  </a:lnTo>
                  <a:lnTo>
                    <a:pt x="150" y="77"/>
                  </a:lnTo>
                  <a:lnTo>
                    <a:pt x="156" y="82"/>
                  </a:lnTo>
                  <a:lnTo>
                    <a:pt x="162" y="88"/>
                  </a:lnTo>
                  <a:lnTo>
                    <a:pt x="167" y="92"/>
                  </a:lnTo>
                  <a:lnTo>
                    <a:pt x="173" y="98"/>
                  </a:lnTo>
                  <a:lnTo>
                    <a:pt x="178" y="103"/>
                  </a:lnTo>
                  <a:lnTo>
                    <a:pt x="185" y="109"/>
                  </a:lnTo>
                  <a:lnTo>
                    <a:pt x="189" y="115"/>
                  </a:lnTo>
                  <a:lnTo>
                    <a:pt x="196" y="121"/>
                  </a:lnTo>
                  <a:lnTo>
                    <a:pt x="201" y="127"/>
                  </a:lnTo>
                  <a:lnTo>
                    <a:pt x="207" y="134"/>
                  </a:lnTo>
                  <a:lnTo>
                    <a:pt x="211" y="139"/>
                  </a:lnTo>
                  <a:lnTo>
                    <a:pt x="217" y="145"/>
                  </a:lnTo>
                  <a:lnTo>
                    <a:pt x="221" y="151"/>
                  </a:lnTo>
                  <a:lnTo>
                    <a:pt x="227" y="158"/>
                  </a:lnTo>
                  <a:lnTo>
                    <a:pt x="231" y="164"/>
                  </a:lnTo>
                  <a:lnTo>
                    <a:pt x="236" y="170"/>
                  </a:lnTo>
                  <a:lnTo>
                    <a:pt x="241" y="177"/>
                  </a:lnTo>
                  <a:lnTo>
                    <a:pt x="246" y="184"/>
                  </a:lnTo>
                  <a:lnTo>
                    <a:pt x="250" y="190"/>
                  </a:lnTo>
                  <a:lnTo>
                    <a:pt x="255" y="198"/>
                  </a:lnTo>
                  <a:lnTo>
                    <a:pt x="259" y="205"/>
                  </a:lnTo>
                  <a:lnTo>
                    <a:pt x="264" y="211"/>
                  </a:lnTo>
                  <a:lnTo>
                    <a:pt x="268" y="218"/>
                  </a:lnTo>
                  <a:lnTo>
                    <a:pt x="271" y="225"/>
                  </a:lnTo>
                  <a:lnTo>
                    <a:pt x="276" y="233"/>
                  </a:lnTo>
                  <a:lnTo>
                    <a:pt x="279" y="240"/>
                  </a:lnTo>
                  <a:lnTo>
                    <a:pt x="282" y="247"/>
                  </a:lnTo>
                  <a:lnTo>
                    <a:pt x="286" y="255"/>
                  </a:lnTo>
                  <a:lnTo>
                    <a:pt x="289" y="262"/>
                  </a:lnTo>
                  <a:lnTo>
                    <a:pt x="292" y="269"/>
                  </a:lnTo>
                  <a:lnTo>
                    <a:pt x="296" y="277"/>
                  </a:lnTo>
                  <a:lnTo>
                    <a:pt x="299" y="285"/>
                  </a:lnTo>
                  <a:lnTo>
                    <a:pt x="301" y="293"/>
                  </a:lnTo>
                  <a:lnTo>
                    <a:pt x="305" y="300"/>
                  </a:lnTo>
                  <a:lnTo>
                    <a:pt x="307" y="307"/>
                  </a:lnTo>
                  <a:lnTo>
                    <a:pt x="309" y="316"/>
                  </a:lnTo>
                  <a:lnTo>
                    <a:pt x="311" y="324"/>
                  </a:lnTo>
                  <a:lnTo>
                    <a:pt x="314" y="332"/>
                  </a:lnTo>
                  <a:lnTo>
                    <a:pt x="315" y="339"/>
                  </a:lnTo>
                  <a:lnTo>
                    <a:pt x="317" y="347"/>
                  </a:lnTo>
                  <a:lnTo>
                    <a:pt x="319" y="355"/>
                  </a:lnTo>
                  <a:lnTo>
                    <a:pt x="321" y="364"/>
                  </a:lnTo>
                  <a:lnTo>
                    <a:pt x="321" y="367"/>
                  </a:lnTo>
                  <a:lnTo>
                    <a:pt x="321" y="371"/>
                  </a:lnTo>
                  <a:lnTo>
                    <a:pt x="323" y="375"/>
                  </a:lnTo>
                  <a:lnTo>
                    <a:pt x="324" y="378"/>
                  </a:lnTo>
                  <a:lnTo>
                    <a:pt x="324" y="383"/>
                  </a:lnTo>
                  <a:lnTo>
                    <a:pt x="325" y="387"/>
                  </a:lnTo>
                  <a:lnTo>
                    <a:pt x="325" y="392"/>
                  </a:lnTo>
                  <a:lnTo>
                    <a:pt x="326" y="396"/>
                  </a:lnTo>
                  <a:lnTo>
                    <a:pt x="326" y="401"/>
                  </a:lnTo>
                  <a:lnTo>
                    <a:pt x="327" y="405"/>
                  </a:lnTo>
                  <a:lnTo>
                    <a:pt x="328" y="410"/>
                  </a:lnTo>
                  <a:lnTo>
                    <a:pt x="328" y="414"/>
                  </a:lnTo>
                  <a:lnTo>
                    <a:pt x="328" y="418"/>
                  </a:lnTo>
                  <a:lnTo>
                    <a:pt x="329" y="424"/>
                  </a:lnTo>
                  <a:lnTo>
                    <a:pt x="329" y="428"/>
                  </a:lnTo>
                  <a:lnTo>
                    <a:pt x="330" y="434"/>
                  </a:lnTo>
                  <a:lnTo>
                    <a:pt x="318" y="433"/>
                  </a:lnTo>
                  <a:close/>
                </a:path>
              </a:pathLst>
            </a:custGeom>
            <a:solidFill>
              <a:srgbClr val="6B9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8" name="Freeform 45"/>
            <p:cNvSpPr>
              <a:spLocks/>
            </p:cNvSpPr>
            <p:nvPr/>
          </p:nvSpPr>
          <p:spPr bwMode="auto">
            <a:xfrm>
              <a:off x="1026" y="1763"/>
              <a:ext cx="431" cy="432"/>
            </a:xfrm>
            <a:custGeom>
              <a:avLst/>
              <a:gdLst>
                <a:gd name="T0" fmla="*/ 288 w 860"/>
                <a:gd name="T1" fmla="*/ 847 h 865"/>
                <a:gd name="T2" fmla="*/ 229 w 860"/>
                <a:gd name="T3" fmla="*/ 821 h 865"/>
                <a:gd name="T4" fmla="*/ 177 w 860"/>
                <a:gd name="T5" fmla="*/ 787 h 865"/>
                <a:gd name="T6" fmla="*/ 128 w 860"/>
                <a:gd name="T7" fmla="*/ 745 h 865"/>
                <a:gd name="T8" fmla="*/ 87 w 860"/>
                <a:gd name="T9" fmla="*/ 697 h 865"/>
                <a:gd name="T10" fmla="*/ 52 w 860"/>
                <a:gd name="T11" fmla="*/ 642 h 865"/>
                <a:gd name="T12" fmla="*/ 25 w 860"/>
                <a:gd name="T13" fmla="*/ 584 h 865"/>
                <a:gd name="T14" fmla="*/ 8 w 860"/>
                <a:gd name="T15" fmla="*/ 521 h 865"/>
                <a:gd name="T16" fmla="*/ 0 w 860"/>
                <a:gd name="T17" fmla="*/ 455 h 865"/>
                <a:gd name="T18" fmla="*/ 3 w 860"/>
                <a:gd name="T19" fmla="*/ 378 h 865"/>
                <a:gd name="T20" fmla="*/ 19 w 860"/>
                <a:gd name="T21" fmla="*/ 305 h 865"/>
                <a:gd name="T22" fmla="*/ 45 w 860"/>
                <a:gd name="T23" fmla="*/ 235 h 865"/>
                <a:gd name="T24" fmla="*/ 83 w 860"/>
                <a:gd name="T25" fmla="*/ 173 h 865"/>
                <a:gd name="T26" fmla="*/ 131 w 860"/>
                <a:gd name="T27" fmla="*/ 118 h 865"/>
                <a:gd name="T28" fmla="*/ 188 w 860"/>
                <a:gd name="T29" fmla="*/ 73 h 865"/>
                <a:gd name="T30" fmla="*/ 250 w 860"/>
                <a:gd name="T31" fmla="*/ 38 h 865"/>
                <a:gd name="T32" fmla="*/ 319 w 860"/>
                <a:gd name="T33" fmla="*/ 12 h 865"/>
                <a:gd name="T34" fmla="*/ 394 w 860"/>
                <a:gd name="T35" fmla="*/ 1 h 865"/>
                <a:gd name="T36" fmla="*/ 471 w 860"/>
                <a:gd name="T37" fmla="*/ 2 h 865"/>
                <a:gd name="T38" fmla="*/ 541 w 860"/>
                <a:gd name="T39" fmla="*/ 15 h 865"/>
                <a:gd name="T40" fmla="*/ 609 w 860"/>
                <a:gd name="T41" fmla="*/ 40 h 865"/>
                <a:gd name="T42" fmla="*/ 670 w 860"/>
                <a:gd name="T43" fmla="*/ 77 h 865"/>
                <a:gd name="T44" fmla="*/ 726 w 860"/>
                <a:gd name="T45" fmla="*/ 122 h 865"/>
                <a:gd name="T46" fmla="*/ 772 w 860"/>
                <a:gd name="T47" fmla="*/ 175 h 865"/>
                <a:gd name="T48" fmla="*/ 810 w 860"/>
                <a:gd name="T49" fmla="*/ 236 h 865"/>
                <a:gd name="T50" fmla="*/ 838 w 860"/>
                <a:gd name="T51" fmla="*/ 304 h 865"/>
                <a:gd name="T52" fmla="*/ 856 w 860"/>
                <a:gd name="T53" fmla="*/ 375 h 865"/>
                <a:gd name="T54" fmla="*/ 850 w 860"/>
                <a:gd name="T55" fmla="*/ 416 h 865"/>
                <a:gd name="T56" fmla="*/ 838 w 860"/>
                <a:gd name="T57" fmla="*/ 354 h 865"/>
                <a:gd name="T58" fmla="*/ 818 w 860"/>
                <a:gd name="T59" fmla="*/ 286 h 865"/>
                <a:gd name="T60" fmla="*/ 788 w 860"/>
                <a:gd name="T61" fmla="*/ 223 h 865"/>
                <a:gd name="T62" fmla="*/ 748 w 860"/>
                <a:gd name="T63" fmla="*/ 164 h 865"/>
                <a:gd name="T64" fmla="*/ 700 w 860"/>
                <a:gd name="T65" fmla="*/ 114 h 865"/>
                <a:gd name="T66" fmla="*/ 645 w 860"/>
                <a:gd name="T67" fmla="*/ 71 h 865"/>
                <a:gd name="T68" fmla="*/ 584 w 860"/>
                <a:gd name="T69" fmla="*/ 39 h 865"/>
                <a:gd name="T70" fmla="*/ 517 w 860"/>
                <a:gd name="T71" fmla="*/ 17 h 865"/>
                <a:gd name="T72" fmla="*/ 447 w 860"/>
                <a:gd name="T73" fmla="*/ 8 h 865"/>
                <a:gd name="T74" fmla="*/ 375 w 860"/>
                <a:gd name="T75" fmla="*/ 10 h 865"/>
                <a:gd name="T76" fmla="*/ 305 w 860"/>
                <a:gd name="T77" fmla="*/ 26 h 865"/>
                <a:gd name="T78" fmla="*/ 239 w 860"/>
                <a:gd name="T79" fmla="*/ 53 h 865"/>
                <a:gd name="T80" fmla="*/ 180 w 860"/>
                <a:gd name="T81" fmla="*/ 92 h 865"/>
                <a:gd name="T82" fmla="*/ 128 w 860"/>
                <a:gd name="T83" fmla="*/ 141 h 865"/>
                <a:gd name="T84" fmla="*/ 84 w 860"/>
                <a:gd name="T85" fmla="*/ 197 h 865"/>
                <a:gd name="T86" fmla="*/ 50 w 860"/>
                <a:gd name="T87" fmla="*/ 260 h 865"/>
                <a:gd name="T88" fmla="*/ 25 w 860"/>
                <a:gd name="T89" fmla="*/ 328 h 865"/>
                <a:gd name="T90" fmla="*/ 14 w 860"/>
                <a:gd name="T91" fmla="*/ 402 h 865"/>
                <a:gd name="T92" fmla="*/ 14 w 860"/>
                <a:gd name="T93" fmla="*/ 475 h 865"/>
                <a:gd name="T94" fmla="*/ 25 w 860"/>
                <a:gd name="T95" fmla="*/ 542 h 865"/>
                <a:gd name="T96" fmla="*/ 48 w 860"/>
                <a:gd name="T97" fmla="*/ 608 h 865"/>
                <a:gd name="T98" fmla="*/ 79 w 860"/>
                <a:gd name="T99" fmla="*/ 667 h 865"/>
                <a:gd name="T100" fmla="*/ 119 w 860"/>
                <a:gd name="T101" fmla="*/ 722 h 865"/>
                <a:gd name="T102" fmla="*/ 163 w 860"/>
                <a:gd name="T103" fmla="*/ 767 h 865"/>
                <a:gd name="T104" fmla="*/ 217 w 860"/>
                <a:gd name="T105" fmla="*/ 806 h 865"/>
                <a:gd name="T106" fmla="*/ 276 w 860"/>
                <a:gd name="T107" fmla="*/ 834 h 865"/>
                <a:gd name="T108" fmla="*/ 340 w 860"/>
                <a:gd name="T109" fmla="*/ 850 h 8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0"/>
                <a:gd name="T166" fmla="*/ 0 h 865"/>
                <a:gd name="T167" fmla="*/ 860 w 860"/>
                <a:gd name="T168" fmla="*/ 865 h 8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0" h="865">
                  <a:moveTo>
                    <a:pt x="342" y="865"/>
                  </a:moveTo>
                  <a:lnTo>
                    <a:pt x="332" y="862"/>
                  </a:lnTo>
                  <a:lnTo>
                    <a:pt x="324" y="859"/>
                  </a:lnTo>
                  <a:lnTo>
                    <a:pt x="315" y="857"/>
                  </a:lnTo>
                  <a:lnTo>
                    <a:pt x="306" y="854"/>
                  </a:lnTo>
                  <a:lnTo>
                    <a:pt x="297" y="850"/>
                  </a:lnTo>
                  <a:lnTo>
                    <a:pt x="288" y="847"/>
                  </a:lnTo>
                  <a:lnTo>
                    <a:pt x="279" y="845"/>
                  </a:lnTo>
                  <a:lnTo>
                    <a:pt x="271" y="841"/>
                  </a:lnTo>
                  <a:lnTo>
                    <a:pt x="262" y="838"/>
                  </a:lnTo>
                  <a:lnTo>
                    <a:pt x="254" y="834"/>
                  </a:lnTo>
                  <a:lnTo>
                    <a:pt x="246" y="830"/>
                  </a:lnTo>
                  <a:lnTo>
                    <a:pt x="237" y="826"/>
                  </a:lnTo>
                  <a:lnTo>
                    <a:pt x="229" y="821"/>
                  </a:lnTo>
                  <a:lnTo>
                    <a:pt x="221" y="817"/>
                  </a:lnTo>
                  <a:lnTo>
                    <a:pt x="214" y="813"/>
                  </a:lnTo>
                  <a:lnTo>
                    <a:pt x="207" y="808"/>
                  </a:lnTo>
                  <a:lnTo>
                    <a:pt x="199" y="803"/>
                  </a:lnTo>
                  <a:lnTo>
                    <a:pt x="191" y="798"/>
                  </a:lnTo>
                  <a:lnTo>
                    <a:pt x="183" y="793"/>
                  </a:lnTo>
                  <a:lnTo>
                    <a:pt x="177" y="787"/>
                  </a:lnTo>
                  <a:lnTo>
                    <a:pt x="169" y="781"/>
                  </a:lnTo>
                  <a:lnTo>
                    <a:pt x="162" y="775"/>
                  </a:lnTo>
                  <a:lnTo>
                    <a:pt x="155" y="769"/>
                  </a:lnTo>
                  <a:lnTo>
                    <a:pt x="149" y="764"/>
                  </a:lnTo>
                  <a:lnTo>
                    <a:pt x="141" y="757"/>
                  </a:lnTo>
                  <a:lnTo>
                    <a:pt x="134" y="751"/>
                  </a:lnTo>
                  <a:lnTo>
                    <a:pt x="128" y="745"/>
                  </a:lnTo>
                  <a:lnTo>
                    <a:pt x="122" y="739"/>
                  </a:lnTo>
                  <a:lnTo>
                    <a:pt x="116" y="731"/>
                  </a:lnTo>
                  <a:lnTo>
                    <a:pt x="110" y="726"/>
                  </a:lnTo>
                  <a:lnTo>
                    <a:pt x="104" y="719"/>
                  </a:lnTo>
                  <a:lnTo>
                    <a:pt x="99" y="712"/>
                  </a:lnTo>
                  <a:lnTo>
                    <a:pt x="93" y="705"/>
                  </a:lnTo>
                  <a:lnTo>
                    <a:pt x="87" y="697"/>
                  </a:lnTo>
                  <a:lnTo>
                    <a:pt x="81" y="690"/>
                  </a:lnTo>
                  <a:lnTo>
                    <a:pt x="77" y="682"/>
                  </a:lnTo>
                  <a:lnTo>
                    <a:pt x="71" y="675"/>
                  </a:lnTo>
                  <a:lnTo>
                    <a:pt x="65" y="667"/>
                  </a:lnTo>
                  <a:lnTo>
                    <a:pt x="61" y="659"/>
                  </a:lnTo>
                  <a:lnTo>
                    <a:pt x="57" y="651"/>
                  </a:lnTo>
                  <a:lnTo>
                    <a:pt x="52" y="642"/>
                  </a:lnTo>
                  <a:lnTo>
                    <a:pt x="48" y="634"/>
                  </a:lnTo>
                  <a:lnTo>
                    <a:pt x="43" y="626"/>
                  </a:lnTo>
                  <a:lnTo>
                    <a:pt x="40" y="618"/>
                  </a:lnTo>
                  <a:lnTo>
                    <a:pt x="35" y="609"/>
                  </a:lnTo>
                  <a:lnTo>
                    <a:pt x="32" y="601"/>
                  </a:lnTo>
                  <a:lnTo>
                    <a:pt x="29" y="592"/>
                  </a:lnTo>
                  <a:lnTo>
                    <a:pt x="25" y="584"/>
                  </a:lnTo>
                  <a:lnTo>
                    <a:pt x="22" y="575"/>
                  </a:lnTo>
                  <a:lnTo>
                    <a:pt x="19" y="565"/>
                  </a:lnTo>
                  <a:lnTo>
                    <a:pt x="16" y="557"/>
                  </a:lnTo>
                  <a:lnTo>
                    <a:pt x="14" y="548"/>
                  </a:lnTo>
                  <a:lnTo>
                    <a:pt x="12" y="539"/>
                  </a:lnTo>
                  <a:lnTo>
                    <a:pt x="10" y="530"/>
                  </a:lnTo>
                  <a:lnTo>
                    <a:pt x="8" y="521"/>
                  </a:lnTo>
                  <a:lnTo>
                    <a:pt x="6" y="512"/>
                  </a:lnTo>
                  <a:lnTo>
                    <a:pt x="5" y="502"/>
                  </a:lnTo>
                  <a:lnTo>
                    <a:pt x="3" y="493"/>
                  </a:lnTo>
                  <a:lnTo>
                    <a:pt x="2" y="483"/>
                  </a:lnTo>
                  <a:lnTo>
                    <a:pt x="2" y="474"/>
                  </a:lnTo>
                  <a:lnTo>
                    <a:pt x="0" y="464"/>
                  </a:lnTo>
                  <a:lnTo>
                    <a:pt x="0" y="455"/>
                  </a:lnTo>
                  <a:lnTo>
                    <a:pt x="0" y="445"/>
                  </a:lnTo>
                  <a:lnTo>
                    <a:pt x="0" y="435"/>
                  </a:lnTo>
                  <a:lnTo>
                    <a:pt x="0" y="424"/>
                  </a:lnTo>
                  <a:lnTo>
                    <a:pt x="0" y="412"/>
                  </a:lnTo>
                  <a:lnTo>
                    <a:pt x="1" y="401"/>
                  </a:lnTo>
                  <a:lnTo>
                    <a:pt x="2" y="391"/>
                  </a:lnTo>
                  <a:lnTo>
                    <a:pt x="3" y="378"/>
                  </a:lnTo>
                  <a:lnTo>
                    <a:pt x="4" y="367"/>
                  </a:lnTo>
                  <a:lnTo>
                    <a:pt x="6" y="356"/>
                  </a:lnTo>
                  <a:lnTo>
                    <a:pt x="9" y="347"/>
                  </a:lnTo>
                  <a:lnTo>
                    <a:pt x="11" y="336"/>
                  </a:lnTo>
                  <a:lnTo>
                    <a:pt x="13" y="325"/>
                  </a:lnTo>
                  <a:lnTo>
                    <a:pt x="15" y="315"/>
                  </a:lnTo>
                  <a:lnTo>
                    <a:pt x="19" y="305"/>
                  </a:lnTo>
                  <a:lnTo>
                    <a:pt x="21" y="294"/>
                  </a:lnTo>
                  <a:lnTo>
                    <a:pt x="25" y="284"/>
                  </a:lnTo>
                  <a:lnTo>
                    <a:pt x="29" y="275"/>
                  </a:lnTo>
                  <a:lnTo>
                    <a:pt x="33" y="265"/>
                  </a:lnTo>
                  <a:lnTo>
                    <a:pt x="37" y="255"/>
                  </a:lnTo>
                  <a:lnTo>
                    <a:pt x="41" y="245"/>
                  </a:lnTo>
                  <a:lnTo>
                    <a:pt x="45" y="235"/>
                  </a:lnTo>
                  <a:lnTo>
                    <a:pt x="50" y="226"/>
                  </a:lnTo>
                  <a:lnTo>
                    <a:pt x="54" y="217"/>
                  </a:lnTo>
                  <a:lnTo>
                    <a:pt x="60" y="208"/>
                  </a:lnTo>
                  <a:lnTo>
                    <a:pt x="65" y="199"/>
                  </a:lnTo>
                  <a:lnTo>
                    <a:pt x="72" y="190"/>
                  </a:lnTo>
                  <a:lnTo>
                    <a:pt x="78" y="181"/>
                  </a:lnTo>
                  <a:lnTo>
                    <a:pt x="83" y="173"/>
                  </a:lnTo>
                  <a:lnTo>
                    <a:pt x="90" y="165"/>
                  </a:lnTo>
                  <a:lnTo>
                    <a:pt x="97" y="157"/>
                  </a:lnTo>
                  <a:lnTo>
                    <a:pt x="102" y="149"/>
                  </a:lnTo>
                  <a:lnTo>
                    <a:pt x="110" y="141"/>
                  </a:lnTo>
                  <a:lnTo>
                    <a:pt x="117" y="134"/>
                  </a:lnTo>
                  <a:lnTo>
                    <a:pt x="124" y="127"/>
                  </a:lnTo>
                  <a:lnTo>
                    <a:pt x="131" y="118"/>
                  </a:lnTo>
                  <a:lnTo>
                    <a:pt x="138" y="111"/>
                  </a:lnTo>
                  <a:lnTo>
                    <a:pt x="146" y="104"/>
                  </a:lnTo>
                  <a:lnTo>
                    <a:pt x="155" y="98"/>
                  </a:lnTo>
                  <a:lnTo>
                    <a:pt x="162" y="91"/>
                  </a:lnTo>
                  <a:lnTo>
                    <a:pt x="170" y="85"/>
                  </a:lnTo>
                  <a:lnTo>
                    <a:pt x="178" y="79"/>
                  </a:lnTo>
                  <a:lnTo>
                    <a:pt x="188" y="73"/>
                  </a:lnTo>
                  <a:lnTo>
                    <a:pt x="196" y="67"/>
                  </a:lnTo>
                  <a:lnTo>
                    <a:pt x="205" y="61"/>
                  </a:lnTo>
                  <a:lnTo>
                    <a:pt x="214" y="56"/>
                  </a:lnTo>
                  <a:lnTo>
                    <a:pt x="222" y="51"/>
                  </a:lnTo>
                  <a:lnTo>
                    <a:pt x="231" y="46"/>
                  </a:lnTo>
                  <a:lnTo>
                    <a:pt x="240" y="41"/>
                  </a:lnTo>
                  <a:lnTo>
                    <a:pt x="250" y="38"/>
                  </a:lnTo>
                  <a:lnTo>
                    <a:pt x="260" y="33"/>
                  </a:lnTo>
                  <a:lnTo>
                    <a:pt x="269" y="29"/>
                  </a:lnTo>
                  <a:lnTo>
                    <a:pt x="279" y="25"/>
                  </a:lnTo>
                  <a:lnTo>
                    <a:pt x="289" y="22"/>
                  </a:lnTo>
                  <a:lnTo>
                    <a:pt x="299" y="19"/>
                  </a:lnTo>
                  <a:lnTo>
                    <a:pt x="309" y="16"/>
                  </a:lnTo>
                  <a:lnTo>
                    <a:pt x="319" y="12"/>
                  </a:lnTo>
                  <a:lnTo>
                    <a:pt x="330" y="10"/>
                  </a:lnTo>
                  <a:lnTo>
                    <a:pt x="340" y="9"/>
                  </a:lnTo>
                  <a:lnTo>
                    <a:pt x="350" y="6"/>
                  </a:lnTo>
                  <a:lnTo>
                    <a:pt x="362" y="4"/>
                  </a:lnTo>
                  <a:lnTo>
                    <a:pt x="373" y="2"/>
                  </a:lnTo>
                  <a:lnTo>
                    <a:pt x="384" y="2"/>
                  </a:lnTo>
                  <a:lnTo>
                    <a:pt x="394" y="1"/>
                  </a:lnTo>
                  <a:lnTo>
                    <a:pt x="405" y="0"/>
                  </a:lnTo>
                  <a:lnTo>
                    <a:pt x="416" y="0"/>
                  </a:lnTo>
                  <a:lnTo>
                    <a:pt x="428" y="0"/>
                  </a:lnTo>
                  <a:lnTo>
                    <a:pt x="438" y="0"/>
                  </a:lnTo>
                  <a:lnTo>
                    <a:pt x="450" y="0"/>
                  </a:lnTo>
                  <a:lnTo>
                    <a:pt x="460" y="1"/>
                  </a:lnTo>
                  <a:lnTo>
                    <a:pt x="471" y="2"/>
                  </a:lnTo>
                  <a:lnTo>
                    <a:pt x="480" y="2"/>
                  </a:lnTo>
                  <a:lnTo>
                    <a:pt x="491" y="4"/>
                  </a:lnTo>
                  <a:lnTo>
                    <a:pt x="501" y="6"/>
                  </a:lnTo>
                  <a:lnTo>
                    <a:pt x="512" y="8"/>
                  </a:lnTo>
                  <a:lnTo>
                    <a:pt x="522" y="10"/>
                  </a:lnTo>
                  <a:lnTo>
                    <a:pt x="531" y="12"/>
                  </a:lnTo>
                  <a:lnTo>
                    <a:pt x="541" y="15"/>
                  </a:lnTo>
                  <a:lnTo>
                    <a:pt x="551" y="18"/>
                  </a:lnTo>
                  <a:lnTo>
                    <a:pt x="561" y="20"/>
                  </a:lnTo>
                  <a:lnTo>
                    <a:pt x="571" y="25"/>
                  </a:lnTo>
                  <a:lnTo>
                    <a:pt x="581" y="28"/>
                  </a:lnTo>
                  <a:lnTo>
                    <a:pt x="591" y="32"/>
                  </a:lnTo>
                  <a:lnTo>
                    <a:pt x="599" y="36"/>
                  </a:lnTo>
                  <a:lnTo>
                    <a:pt x="609" y="40"/>
                  </a:lnTo>
                  <a:lnTo>
                    <a:pt x="618" y="45"/>
                  </a:lnTo>
                  <a:lnTo>
                    <a:pt x="626" y="49"/>
                  </a:lnTo>
                  <a:lnTo>
                    <a:pt x="635" y="55"/>
                  </a:lnTo>
                  <a:lnTo>
                    <a:pt x="644" y="59"/>
                  </a:lnTo>
                  <a:lnTo>
                    <a:pt x="653" y="66"/>
                  </a:lnTo>
                  <a:lnTo>
                    <a:pt x="662" y="71"/>
                  </a:lnTo>
                  <a:lnTo>
                    <a:pt x="670" y="77"/>
                  </a:lnTo>
                  <a:lnTo>
                    <a:pt x="679" y="82"/>
                  </a:lnTo>
                  <a:lnTo>
                    <a:pt x="687" y="88"/>
                  </a:lnTo>
                  <a:lnTo>
                    <a:pt x="694" y="95"/>
                  </a:lnTo>
                  <a:lnTo>
                    <a:pt x="702" y="100"/>
                  </a:lnTo>
                  <a:lnTo>
                    <a:pt x="710" y="108"/>
                  </a:lnTo>
                  <a:lnTo>
                    <a:pt x="718" y="115"/>
                  </a:lnTo>
                  <a:lnTo>
                    <a:pt x="726" y="122"/>
                  </a:lnTo>
                  <a:lnTo>
                    <a:pt x="732" y="129"/>
                  </a:lnTo>
                  <a:lnTo>
                    <a:pt x="739" y="136"/>
                  </a:lnTo>
                  <a:lnTo>
                    <a:pt x="746" y="144"/>
                  </a:lnTo>
                  <a:lnTo>
                    <a:pt x="752" y="151"/>
                  </a:lnTo>
                  <a:lnTo>
                    <a:pt x="759" y="159"/>
                  </a:lnTo>
                  <a:lnTo>
                    <a:pt x="766" y="167"/>
                  </a:lnTo>
                  <a:lnTo>
                    <a:pt x="772" y="175"/>
                  </a:lnTo>
                  <a:lnTo>
                    <a:pt x="778" y="184"/>
                  </a:lnTo>
                  <a:lnTo>
                    <a:pt x="783" y="191"/>
                  </a:lnTo>
                  <a:lnTo>
                    <a:pt x="789" y="200"/>
                  </a:lnTo>
                  <a:lnTo>
                    <a:pt x="795" y="208"/>
                  </a:lnTo>
                  <a:lnTo>
                    <a:pt x="800" y="218"/>
                  </a:lnTo>
                  <a:lnTo>
                    <a:pt x="805" y="227"/>
                  </a:lnTo>
                  <a:lnTo>
                    <a:pt x="810" y="236"/>
                  </a:lnTo>
                  <a:lnTo>
                    <a:pt x="815" y="246"/>
                  </a:lnTo>
                  <a:lnTo>
                    <a:pt x="820" y="255"/>
                  </a:lnTo>
                  <a:lnTo>
                    <a:pt x="824" y="265"/>
                  </a:lnTo>
                  <a:lnTo>
                    <a:pt x="827" y="274"/>
                  </a:lnTo>
                  <a:lnTo>
                    <a:pt x="831" y="284"/>
                  </a:lnTo>
                  <a:lnTo>
                    <a:pt x="835" y="294"/>
                  </a:lnTo>
                  <a:lnTo>
                    <a:pt x="838" y="304"/>
                  </a:lnTo>
                  <a:lnTo>
                    <a:pt x="841" y="313"/>
                  </a:lnTo>
                  <a:lnTo>
                    <a:pt x="845" y="323"/>
                  </a:lnTo>
                  <a:lnTo>
                    <a:pt x="847" y="334"/>
                  </a:lnTo>
                  <a:lnTo>
                    <a:pt x="849" y="344"/>
                  </a:lnTo>
                  <a:lnTo>
                    <a:pt x="851" y="354"/>
                  </a:lnTo>
                  <a:lnTo>
                    <a:pt x="854" y="365"/>
                  </a:lnTo>
                  <a:lnTo>
                    <a:pt x="856" y="375"/>
                  </a:lnTo>
                  <a:lnTo>
                    <a:pt x="857" y="385"/>
                  </a:lnTo>
                  <a:lnTo>
                    <a:pt x="858" y="397"/>
                  </a:lnTo>
                  <a:lnTo>
                    <a:pt x="859" y="407"/>
                  </a:lnTo>
                  <a:lnTo>
                    <a:pt x="860" y="420"/>
                  </a:lnTo>
                  <a:lnTo>
                    <a:pt x="856" y="419"/>
                  </a:lnTo>
                  <a:lnTo>
                    <a:pt x="854" y="417"/>
                  </a:lnTo>
                  <a:lnTo>
                    <a:pt x="850" y="416"/>
                  </a:lnTo>
                  <a:lnTo>
                    <a:pt x="847" y="416"/>
                  </a:lnTo>
                  <a:lnTo>
                    <a:pt x="846" y="405"/>
                  </a:lnTo>
                  <a:lnTo>
                    <a:pt x="845" y="395"/>
                  </a:lnTo>
                  <a:lnTo>
                    <a:pt x="842" y="384"/>
                  </a:lnTo>
                  <a:lnTo>
                    <a:pt x="842" y="374"/>
                  </a:lnTo>
                  <a:lnTo>
                    <a:pt x="839" y="364"/>
                  </a:lnTo>
                  <a:lnTo>
                    <a:pt x="838" y="354"/>
                  </a:lnTo>
                  <a:lnTo>
                    <a:pt x="836" y="344"/>
                  </a:lnTo>
                  <a:lnTo>
                    <a:pt x="834" y="334"/>
                  </a:lnTo>
                  <a:lnTo>
                    <a:pt x="830" y="325"/>
                  </a:lnTo>
                  <a:lnTo>
                    <a:pt x="828" y="315"/>
                  </a:lnTo>
                  <a:lnTo>
                    <a:pt x="825" y="305"/>
                  </a:lnTo>
                  <a:lnTo>
                    <a:pt x="821" y="295"/>
                  </a:lnTo>
                  <a:lnTo>
                    <a:pt x="818" y="286"/>
                  </a:lnTo>
                  <a:lnTo>
                    <a:pt x="814" y="276"/>
                  </a:lnTo>
                  <a:lnTo>
                    <a:pt x="810" y="267"/>
                  </a:lnTo>
                  <a:lnTo>
                    <a:pt x="807" y="258"/>
                  </a:lnTo>
                  <a:lnTo>
                    <a:pt x="802" y="249"/>
                  </a:lnTo>
                  <a:lnTo>
                    <a:pt x="798" y="239"/>
                  </a:lnTo>
                  <a:lnTo>
                    <a:pt x="792" y="230"/>
                  </a:lnTo>
                  <a:lnTo>
                    <a:pt x="788" y="223"/>
                  </a:lnTo>
                  <a:lnTo>
                    <a:pt x="782" y="214"/>
                  </a:lnTo>
                  <a:lnTo>
                    <a:pt x="777" y="205"/>
                  </a:lnTo>
                  <a:lnTo>
                    <a:pt x="772" y="196"/>
                  </a:lnTo>
                  <a:lnTo>
                    <a:pt x="767" y="188"/>
                  </a:lnTo>
                  <a:lnTo>
                    <a:pt x="760" y="179"/>
                  </a:lnTo>
                  <a:lnTo>
                    <a:pt x="755" y="171"/>
                  </a:lnTo>
                  <a:lnTo>
                    <a:pt x="748" y="164"/>
                  </a:lnTo>
                  <a:lnTo>
                    <a:pt x="741" y="157"/>
                  </a:lnTo>
                  <a:lnTo>
                    <a:pt x="734" y="149"/>
                  </a:lnTo>
                  <a:lnTo>
                    <a:pt x="729" y="143"/>
                  </a:lnTo>
                  <a:lnTo>
                    <a:pt x="722" y="135"/>
                  </a:lnTo>
                  <a:lnTo>
                    <a:pt x="716" y="128"/>
                  </a:lnTo>
                  <a:lnTo>
                    <a:pt x="708" y="120"/>
                  </a:lnTo>
                  <a:lnTo>
                    <a:pt x="700" y="114"/>
                  </a:lnTo>
                  <a:lnTo>
                    <a:pt x="692" y="107"/>
                  </a:lnTo>
                  <a:lnTo>
                    <a:pt x="685" y="100"/>
                  </a:lnTo>
                  <a:lnTo>
                    <a:pt x="678" y="95"/>
                  </a:lnTo>
                  <a:lnTo>
                    <a:pt x="669" y="89"/>
                  </a:lnTo>
                  <a:lnTo>
                    <a:pt x="661" y="84"/>
                  </a:lnTo>
                  <a:lnTo>
                    <a:pt x="653" y="78"/>
                  </a:lnTo>
                  <a:lnTo>
                    <a:pt x="645" y="71"/>
                  </a:lnTo>
                  <a:lnTo>
                    <a:pt x="637" y="67"/>
                  </a:lnTo>
                  <a:lnTo>
                    <a:pt x="628" y="61"/>
                  </a:lnTo>
                  <a:lnTo>
                    <a:pt x="620" y="57"/>
                  </a:lnTo>
                  <a:lnTo>
                    <a:pt x="611" y="51"/>
                  </a:lnTo>
                  <a:lnTo>
                    <a:pt x="602" y="48"/>
                  </a:lnTo>
                  <a:lnTo>
                    <a:pt x="593" y="43"/>
                  </a:lnTo>
                  <a:lnTo>
                    <a:pt x="584" y="39"/>
                  </a:lnTo>
                  <a:lnTo>
                    <a:pt x="574" y="36"/>
                  </a:lnTo>
                  <a:lnTo>
                    <a:pt x="565" y="31"/>
                  </a:lnTo>
                  <a:lnTo>
                    <a:pt x="556" y="28"/>
                  </a:lnTo>
                  <a:lnTo>
                    <a:pt x="547" y="25"/>
                  </a:lnTo>
                  <a:lnTo>
                    <a:pt x="537" y="22"/>
                  </a:lnTo>
                  <a:lnTo>
                    <a:pt x="527" y="19"/>
                  </a:lnTo>
                  <a:lnTo>
                    <a:pt x="517" y="17"/>
                  </a:lnTo>
                  <a:lnTo>
                    <a:pt x="509" y="16"/>
                  </a:lnTo>
                  <a:lnTo>
                    <a:pt x="497" y="13"/>
                  </a:lnTo>
                  <a:lnTo>
                    <a:pt x="487" y="11"/>
                  </a:lnTo>
                  <a:lnTo>
                    <a:pt x="478" y="10"/>
                  </a:lnTo>
                  <a:lnTo>
                    <a:pt x="468" y="9"/>
                  </a:lnTo>
                  <a:lnTo>
                    <a:pt x="457" y="8"/>
                  </a:lnTo>
                  <a:lnTo>
                    <a:pt x="447" y="8"/>
                  </a:lnTo>
                  <a:lnTo>
                    <a:pt x="438" y="8"/>
                  </a:lnTo>
                  <a:lnTo>
                    <a:pt x="428" y="8"/>
                  </a:lnTo>
                  <a:lnTo>
                    <a:pt x="417" y="8"/>
                  </a:lnTo>
                  <a:lnTo>
                    <a:pt x="406" y="8"/>
                  </a:lnTo>
                  <a:lnTo>
                    <a:pt x="396" y="8"/>
                  </a:lnTo>
                  <a:lnTo>
                    <a:pt x="385" y="9"/>
                  </a:lnTo>
                  <a:lnTo>
                    <a:pt x="375" y="10"/>
                  </a:lnTo>
                  <a:lnTo>
                    <a:pt x="364" y="11"/>
                  </a:lnTo>
                  <a:lnTo>
                    <a:pt x="355" y="13"/>
                  </a:lnTo>
                  <a:lnTo>
                    <a:pt x="345" y="16"/>
                  </a:lnTo>
                  <a:lnTo>
                    <a:pt x="335" y="18"/>
                  </a:lnTo>
                  <a:lnTo>
                    <a:pt x="325" y="20"/>
                  </a:lnTo>
                  <a:lnTo>
                    <a:pt x="315" y="22"/>
                  </a:lnTo>
                  <a:lnTo>
                    <a:pt x="305" y="26"/>
                  </a:lnTo>
                  <a:lnTo>
                    <a:pt x="295" y="29"/>
                  </a:lnTo>
                  <a:lnTo>
                    <a:pt x="286" y="32"/>
                  </a:lnTo>
                  <a:lnTo>
                    <a:pt x="276" y="36"/>
                  </a:lnTo>
                  <a:lnTo>
                    <a:pt x="268" y="41"/>
                  </a:lnTo>
                  <a:lnTo>
                    <a:pt x="258" y="45"/>
                  </a:lnTo>
                  <a:lnTo>
                    <a:pt x="249" y="49"/>
                  </a:lnTo>
                  <a:lnTo>
                    <a:pt x="239" y="53"/>
                  </a:lnTo>
                  <a:lnTo>
                    <a:pt x="231" y="59"/>
                  </a:lnTo>
                  <a:lnTo>
                    <a:pt x="221" y="63"/>
                  </a:lnTo>
                  <a:lnTo>
                    <a:pt x="214" y="69"/>
                  </a:lnTo>
                  <a:lnTo>
                    <a:pt x="205" y="75"/>
                  </a:lnTo>
                  <a:lnTo>
                    <a:pt x="197" y="81"/>
                  </a:lnTo>
                  <a:lnTo>
                    <a:pt x="188" y="87"/>
                  </a:lnTo>
                  <a:lnTo>
                    <a:pt x="180" y="92"/>
                  </a:lnTo>
                  <a:lnTo>
                    <a:pt x="171" y="99"/>
                  </a:lnTo>
                  <a:lnTo>
                    <a:pt x="165" y="106"/>
                  </a:lnTo>
                  <a:lnTo>
                    <a:pt x="157" y="112"/>
                  </a:lnTo>
                  <a:lnTo>
                    <a:pt x="149" y="119"/>
                  </a:lnTo>
                  <a:lnTo>
                    <a:pt x="142" y="127"/>
                  </a:lnTo>
                  <a:lnTo>
                    <a:pt x="136" y="135"/>
                  </a:lnTo>
                  <a:lnTo>
                    <a:pt x="128" y="141"/>
                  </a:lnTo>
                  <a:lnTo>
                    <a:pt x="121" y="148"/>
                  </a:lnTo>
                  <a:lnTo>
                    <a:pt x="114" y="156"/>
                  </a:lnTo>
                  <a:lnTo>
                    <a:pt x="108" y="164"/>
                  </a:lnTo>
                  <a:lnTo>
                    <a:pt x="101" y="171"/>
                  </a:lnTo>
                  <a:lnTo>
                    <a:pt x="96" y="179"/>
                  </a:lnTo>
                  <a:lnTo>
                    <a:pt x="90" y="188"/>
                  </a:lnTo>
                  <a:lnTo>
                    <a:pt x="84" y="197"/>
                  </a:lnTo>
                  <a:lnTo>
                    <a:pt x="79" y="205"/>
                  </a:lnTo>
                  <a:lnTo>
                    <a:pt x="72" y="214"/>
                  </a:lnTo>
                  <a:lnTo>
                    <a:pt x="68" y="223"/>
                  </a:lnTo>
                  <a:lnTo>
                    <a:pt x="62" y="233"/>
                  </a:lnTo>
                  <a:lnTo>
                    <a:pt x="58" y="240"/>
                  </a:lnTo>
                  <a:lnTo>
                    <a:pt x="53" y="250"/>
                  </a:lnTo>
                  <a:lnTo>
                    <a:pt x="50" y="260"/>
                  </a:lnTo>
                  <a:lnTo>
                    <a:pt x="45" y="269"/>
                  </a:lnTo>
                  <a:lnTo>
                    <a:pt x="42" y="279"/>
                  </a:lnTo>
                  <a:lnTo>
                    <a:pt x="38" y="289"/>
                  </a:lnTo>
                  <a:lnTo>
                    <a:pt x="33" y="298"/>
                  </a:lnTo>
                  <a:lnTo>
                    <a:pt x="31" y="308"/>
                  </a:lnTo>
                  <a:lnTo>
                    <a:pt x="28" y="318"/>
                  </a:lnTo>
                  <a:lnTo>
                    <a:pt x="25" y="328"/>
                  </a:lnTo>
                  <a:lnTo>
                    <a:pt x="23" y="338"/>
                  </a:lnTo>
                  <a:lnTo>
                    <a:pt x="21" y="350"/>
                  </a:lnTo>
                  <a:lnTo>
                    <a:pt x="19" y="360"/>
                  </a:lnTo>
                  <a:lnTo>
                    <a:pt x="18" y="371"/>
                  </a:lnTo>
                  <a:lnTo>
                    <a:pt x="16" y="381"/>
                  </a:lnTo>
                  <a:lnTo>
                    <a:pt x="15" y="392"/>
                  </a:lnTo>
                  <a:lnTo>
                    <a:pt x="14" y="402"/>
                  </a:lnTo>
                  <a:lnTo>
                    <a:pt x="13" y="413"/>
                  </a:lnTo>
                  <a:lnTo>
                    <a:pt x="13" y="424"/>
                  </a:lnTo>
                  <a:lnTo>
                    <a:pt x="13" y="435"/>
                  </a:lnTo>
                  <a:lnTo>
                    <a:pt x="13" y="445"/>
                  </a:lnTo>
                  <a:lnTo>
                    <a:pt x="13" y="455"/>
                  </a:lnTo>
                  <a:lnTo>
                    <a:pt x="13" y="465"/>
                  </a:lnTo>
                  <a:lnTo>
                    <a:pt x="14" y="475"/>
                  </a:lnTo>
                  <a:lnTo>
                    <a:pt x="15" y="485"/>
                  </a:lnTo>
                  <a:lnTo>
                    <a:pt x="16" y="495"/>
                  </a:lnTo>
                  <a:lnTo>
                    <a:pt x="18" y="504"/>
                  </a:lnTo>
                  <a:lnTo>
                    <a:pt x="20" y="514"/>
                  </a:lnTo>
                  <a:lnTo>
                    <a:pt x="22" y="524"/>
                  </a:lnTo>
                  <a:lnTo>
                    <a:pt x="24" y="533"/>
                  </a:lnTo>
                  <a:lnTo>
                    <a:pt x="25" y="542"/>
                  </a:lnTo>
                  <a:lnTo>
                    <a:pt x="29" y="552"/>
                  </a:lnTo>
                  <a:lnTo>
                    <a:pt x="31" y="561"/>
                  </a:lnTo>
                  <a:lnTo>
                    <a:pt x="34" y="571"/>
                  </a:lnTo>
                  <a:lnTo>
                    <a:pt x="37" y="580"/>
                  </a:lnTo>
                  <a:lnTo>
                    <a:pt x="41" y="590"/>
                  </a:lnTo>
                  <a:lnTo>
                    <a:pt x="44" y="598"/>
                  </a:lnTo>
                  <a:lnTo>
                    <a:pt x="48" y="608"/>
                  </a:lnTo>
                  <a:lnTo>
                    <a:pt x="51" y="616"/>
                  </a:lnTo>
                  <a:lnTo>
                    <a:pt x="57" y="626"/>
                  </a:lnTo>
                  <a:lnTo>
                    <a:pt x="60" y="633"/>
                  </a:lnTo>
                  <a:lnTo>
                    <a:pt x="64" y="642"/>
                  </a:lnTo>
                  <a:lnTo>
                    <a:pt x="69" y="650"/>
                  </a:lnTo>
                  <a:lnTo>
                    <a:pt x="73" y="659"/>
                  </a:lnTo>
                  <a:lnTo>
                    <a:pt x="79" y="667"/>
                  </a:lnTo>
                  <a:lnTo>
                    <a:pt x="83" y="676"/>
                  </a:lnTo>
                  <a:lnTo>
                    <a:pt x="89" y="683"/>
                  </a:lnTo>
                  <a:lnTo>
                    <a:pt x="94" y="691"/>
                  </a:lnTo>
                  <a:lnTo>
                    <a:pt x="100" y="698"/>
                  </a:lnTo>
                  <a:lnTo>
                    <a:pt x="106" y="706"/>
                  </a:lnTo>
                  <a:lnTo>
                    <a:pt x="112" y="713"/>
                  </a:lnTo>
                  <a:lnTo>
                    <a:pt x="119" y="722"/>
                  </a:lnTo>
                  <a:lnTo>
                    <a:pt x="124" y="728"/>
                  </a:lnTo>
                  <a:lnTo>
                    <a:pt x="130" y="735"/>
                  </a:lnTo>
                  <a:lnTo>
                    <a:pt x="137" y="741"/>
                  </a:lnTo>
                  <a:lnTo>
                    <a:pt x="144" y="749"/>
                  </a:lnTo>
                  <a:lnTo>
                    <a:pt x="150" y="755"/>
                  </a:lnTo>
                  <a:lnTo>
                    <a:pt x="157" y="761"/>
                  </a:lnTo>
                  <a:lnTo>
                    <a:pt x="163" y="767"/>
                  </a:lnTo>
                  <a:lnTo>
                    <a:pt x="171" y="774"/>
                  </a:lnTo>
                  <a:lnTo>
                    <a:pt x="179" y="779"/>
                  </a:lnTo>
                  <a:lnTo>
                    <a:pt x="186" y="785"/>
                  </a:lnTo>
                  <a:lnTo>
                    <a:pt x="195" y="790"/>
                  </a:lnTo>
                  <a:lnTo>
                    <a:pt x="202" y="796"/>
                  </a:lnTo>
                  <a:lnTo>
                    <a:pt x="209" y="800"/>
                  </a:lnTo>
                  <a:lnTo>
                    <a:pt x="217" y="806"/>
                  </a:lnTo>
                  <a:lnTo>
                    <a:pt x="226" y="810"/>
                  </a:lnTo>
                  <a:lnTo>
                    <a:pt x="235" y="815"/>
                  </a:lnTo>
                  <a:lnTo>
                    <a:pt x="242" y="818"/>
                  </a:lnTo>
                  <a:lnTo>
                    <a:pt x="250" y="823"/>
                  </a:lnTo>
                  <a:lnTo>
                    <a:pt x="258" y="827"/>
                  </a:lnTo>
                  <a:lnTo>
                    <a:pt x="268" y="830"/>
                  </a:lnTo>
                  <a:lnTo>
                    <a:pt x="276" y="834"/>
                  </a:lnTo>
                  <a:lnTo>
                    <a:pt x="285" y="836"/>
                  </a:lnTo>
                  <a:lnTo>
                    <a:pt x="294" y="839"/>
                  </a:lnTo>
                  <a:lnTo>
                    <a:pt x="304" y="843"/>
                  </a:lnTo>
                  <a:lnTo>
                    <a:pt x="311" y="845"/>
                  </a:lnTo>
                  <a:lnTo>
                    <a:pt x="320" y="847"/>
                  </a:lnTo>
                  <a:lnTo>
                    <a:pt x="330" y="849"/>
                  </a:lnTo>
                  <a:lnTo>
                    <a:pt x="340" y="850"/>
                  </a:lnTo>
                  <a:lnTo>
                    <a:pt x="349" y="853"/>
                  </a:lnTo>
                  <a:lnTo>
                    <a:pt x="358" y="854"/>
                  </a:lnTo>
                  <a:lnTo>
                    <a:pt x="368" y="855"/>
                  </a:lnTo>
                  <a:lnTo>
                    <a:pt x="378" y="856"/>
                  </a:lnTo>
                  <a:lnTo>
                    <a:pt x="342" y="8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89" name="Freeform 46"/>
            <p:cNvSpPr>
              <a:spLocks/>
            </p:cNvSpPr>
            <p:nvPr/>
          </p:nvSpPr>
          <p:spPr bwMode="auto">
            <a:xfrm>
              <a:off x="1197" y="1966"/>
              <a:ext cx="260" cy="233"/>
            </a:xfrm>
            <a:custGeom>
              <a:avLst/>
              <a:gdLst>
                <a:gd name="T0" fmla="*/ 521 w 521"/>
                <a:gd name="T1" fmla="*/ 8 h 468"/>
                <a:gd name="T2" fmla="*/ 521 w 521"/>
                <a:gd name="T3" fmla="*/ 26 h 468"/>
                <a:gd name="T4" fmla="*/ 521 w 521"/>
                <a:gd name="T5" fmla="*/ 41 h 468"/>
                <a:gd name="T6" fmla="*/ 520 w 521"/>
                <a:gd name="T7" fmla="*/ 60 h 468"/>
                <a:gd name="T8" fmla="*/ 519 w 521"/>
                <a:gd name="T9" fmla="*/ 81 h 468"/>
                <a:gd name="T10" fmla="*/ 516 w 521"/>
                <a:gd name="T11" fmla="*/ 106 h 468"/>
                <a:gd name="T12" fmla="*/ 510 w 521"/>
                <a:gd name="T13" fmla="*/ 132 h 468"/>
                <a:gd name="T14" fmla="*/ 502 w 521"/>
                <a:gd name="T15" fmla="*/ 159 h 468"/>
                <a:gd name="T16" fmla="*/ 492 w 521"/>
                <a:gd name="T17" fmla="*/ 188 h 468"/>
                <a:gd name="T18" fmla="*/ 481 w 521"/>
                <a:gd name="T19" fmla="*/ 217 h 468"/>
                <a:gd name="T20" fmla="*/ 467 w 521"/>
                <a:gd name="T21" fmla="*/ 248 h 468"/>
                <a:gd name="T22" fmla="*/ 449 w 521"/>
                <a:gd name="T23" fmla="*/ 278 h 468"/>
                <a:gd name="T24" fmla="*/ 428 w 521"/>
                <a:gd name="T25" fmla="*/ 307 h 468"/>
                <a:gd name="T26" fmla="*/ 403 w 521"/>
                <a:gd name="T27" fmla="*/ 336 h 468"/>
                <a:gd name="T28" fmla="*/ 381 w 521"/>
                <a:gd name="T29" fmla="*/ 359 h 468"/>
                <a:gd name="T30" fmla="*/ 366 w 521"/>
                <a:gd name="T31" fmla="*/ 373 h 468"/>
                <a:gd name="T32" fmla="*/ 349 w 521"/>
                <a:gd name="T33" fmla="*/ 386 h 468"/>
                <a:gd name="T34" fmla="*/ 332 w 521"/>
                <a:gd name="T35" fmla="*/ 399 h 468"/>
                <a:gd name="T36" fmla="*/ 314 w 521"/>
                <a:gd name="T37" fmla="*/ 411 h 468"/>
                <a:gd name="T38" fmla="*/ 295 w 521"/>
                <a:gd name="T39" fmla="*/ 422 h 468"/>
                <a:gd name="T40" fmla="*/ 274 w 521"/>
                <a:gd name="T41" fmla="*/ 433 h 468"/>
                <a:gd name="T42" fmla="*/ 254 w 521"/>
                <a:gd name="T43" fmla="*/ 442 h 468"/>
                <a:gd name="T44" fmla="*/ 231 w 521"/>
                <a:gd name="T45" fmla="*/ 451 h 468"/>
                <a:gd name="T46" fmla="*/ 206 w 521"/>
                <a:gd name="T47" fmla="*/ 457 h 468"/>
                <a:gd name="T48" fmla="*/ 180 w 521"/>
                <a:gd name="T49" fmla="*/ 462 h 468"/>
                <a:gd name="T50" fmla="*/ 152 w 521"/>
                <a:gd name="T51" fmla="*/ 465 h 468"/>
                <a:gd name="T52" fmla="*/ 122 w 521"/>
                <a:gd name="T53" fmla="*/ 468 h 468"/>
                <a:gd name="T54" fmla="*/ 89 w 521"/>
                <a:gd name="T55" fmla="*/ 468 h 468"/>
                <a:gd name="T56" fmla="*/ 56 w 521"/>
                <a:gd name="T57" fmla="*/ 467 h 468"/>
                <a:gd name="T58" fmla="*/ 19 w 521"/>
                <a:gd name="T59" fmla="*/ 464 h 468"/>
                <a:gd name="T60" fmla="*/ 5 w 521"/>
                <a:gd name="T61" fmla="*/ 449 h 468"/>
                <a:gd name="T62" fmla="*/ 25 w 521"/>
                <a:gd name="T63" fmla="*/ 452 h 468"/>
                <a:gd name="T64" fmla="*/ 42 w 521"/>
                <a:gd name="T65" fmla="*/ 454 h 468"/>
                <a:gd name="T66" fmla="*/ 62 w 521"/>
                <a:gd name="T67" fmla="*/ 454 h 468"/>
                <a:gd name="T68" fmla="*/ 85 w 521"/>
                <a:gd name="T69" fmla="*/ 455 h 468"/>
                <a:gd name="T70" fmla="*/ 111 w 521"/>
                <a:gd name="T71" fmla="*/ 455 h 468"/>
                <a:gd name="T72" fmla="*/ 138 w 521"/>
                <a:gd name="T73" fmla="*/ 454 h 468"/>
                <a:gd name="T74" fmla="*/ 167 w 521"/>
                <a:gd name="T75" fmla="*/ 450 h 468"/>
                <a:gd name="T76" fmla="*/ 199 w 521"/>
                <a:gd name="T77" fmla="*/ 444 h 468"/>
                <a:gd name="T78" fmla="*/ 230 w 521"/>
                <a:gd name="T79" fmla="*/ 434 h 468"/>
                <a:gd name="T80" fmla="*/ 262 w 521"/>
                <a:gd name="T81" fmla="*/ 424 h 468"/>
                <a:gd name="T82" fmla="*/ 292 w 521"/>
                <a:gd name="T83" fmla="*/ 409 h 468"/>
                <a:gd name="T84" fmla="*/ 324 w 521"/>
                <a:gd name="T85" fmla="*/ 391 h 468"/>
                <a:gd name="T86" fmla="*/ 353 w 521"/>
                <a:gd name="T87" fmla="*/ 369 h 468"/>
                <a:gd name="T88" fmla="*/ 382 w 521"/>
                <a:gd name="T89" fmla="*/ 343 h 468"/>
                <a:gd name="T90" fmla="*/ 408 w 521"/>
                <a:gd name="T91" fmla="*/ 312 h 468"/>
                <a:gd name="T92" fmla="*/ 429 w 521"/>
                <a:gd name="T93" fmla="*/ 283 h 468"/>
                <a:gd name="T94" fmla="*/ 447 w 521"/>
                <a:gd name="T95" fmla="*/ 253 h 468"/>
                <a:gd name="T96" fmla="*/ 462 w 521"/>
                <a:gd name="T97" fmla="*/ 224 h 468"/>
                <a:gd name="T98" fmla="*/ 475 w 521"/>
                <a:gd name="T99" fmla="*/ 195 h 468"/>
                <a:gd name="T100" fmla="*/ 485 w 521"/>
                <a:gd name="T101" fmla="*/ 167 h 468"/>
                <a:gd name="T102" fmla="*/ 492 w 521"/>
                <a:gd name="T103" fmla="*/ 140 h 468"/>
                <a:gd name="T104" fmla="*/ 499 w 521"/>
                <a:gd name="T105" fmla="*/ 116 h 468"/>
                <a:gd name="T106" fmla="*/ 502 w 521"/>
                <a:gd name="T107" fmla="*/ 93 h 468"/>
                <a:gd name="T108" fmla="*/ 505 w 521"/>
                <a:gd name="T109" fmla="*/ 71 h 468"/>
                <a:gd name="T110" fmla="*/ 506 w 521"/>
                <a:gd name="T111" fmla="*/ 52 h 468"/>
                <a:gd name="T112" fmla="*/ 507 w 521"/>
                <a:gd name="T113" fmla="*/ 37 h 468"/>
                <a:gd name="T114" fmla="*/ 507 w 521"/>
                <a:gd name="T115" fmla="*/ 24 h 468"/>
                <a:gd name="T116" fmla="*/ 507 w 521"/>
                <a:gd name="T117" fmla="*/ 9 h 4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1"/>
                <a:gd name="T178" fmla="*/ 0 h 468"/>
                <a:gd name="T179" fmla="*/ 521 w 521"/>
                <a:gd name="T180" fmla="*/ 468 h 4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1" h="468">
                  <a:moveTo>
                    <a:pt x="521" y="0"/>
                  </a:moveTo>
                  <a:lnTo>
                    <a:pt x="521" y="1"/>
                  </a:lnTo>
                  <a:lnTo>
                    <a:pt x="521" y="4"/>
                  </a:lnTo>
                  <a:lnTo>
                    <a:pt x="521" y="8"/>
                  </a:lnTo>
                  <a:lnTo>
                    <a:pt x="521" y="12"/>
                  </a:lnTo>
                  <a:lnTo>
                    <a:pt x="521" y="19"/>
                  </a:lnTo>
                  <a:lnTo>
                    <a:pt x="521" y="21"/>
                  </a:lnTo>
                  <a:lnTo>
                    <a:pt x="521" y="26"/>
                  </a:lnTo>
                  <a:lnTo>
                    <a:pt x="521" y="29"/>
                  </a:lnTo>
                  <a:lnTo>
                    <a:pt x="521" y="34"/>
                  </a:lnTo>
                  <a:lnTo>
                    <a:pt x="521" y="37"/>
                  </a:lnTo>
                  <a:lnTo>
                    <a:pt x="521" y="41"/>
                  </a:lnTo>
                  <a:lnTo>
                    <a:pt x="521" y="46"/>
                  </a:lnTo>
                  <a:lnTo>
                    <a:pt x="521" y="50"/>
                  </a:lnTo>
                  <a:lnTo>
                    <a:pt x="520" y="55"/>
                  </a:lnTo>
                  <a:lnTo>
                    <a:pt x="520" y="60"/>
                  </a:lnTo>
                  <a:lnTo>
                    <a:pt x="520" y="66"/>
                  </a:lnTo>
                  <a:lnTo>
                    <a:pt x="520" y="71"/>
                  </a:lnTo>
                  <a:lnTo>
                    <a:pt x="519" y="77"/>
                  </a:lnTo>
                  <a:lnTo>
                    <a:pt x="519" y="81"/>
                  </a:lnTo>
                  <a:lnTo>
                    <a:pt x="517" y="88"/>
                  </a:lnTo>
                  <a:lnTo>
                    <a:pt x="517" y="94"/>
                  </a:lnTo>
                  <a:lnTo>
                    <a:pt x="516" y="99"/>
                  </a:lnTo>
                  <a:lnTo>
                    <a:pt x="516" y="106"/>
                  </a:lnTo>
                  <a:lnTo>
                    <a:pt x="514" y="113"/>
                  </a:lnTo>
                  <a:lnTo>
                    <a:pt x="514" y="119"/>
                  </a:lnTo>
                  <a:lnTo>
                    <a:pt x="511" y="126"/>
                  </a:lnTo>
                  <a:lnTo>
                    <a:pt x="510" y="132"/>
                  </a:lnTo>
                  <a:lnTo>
                    <a:pt x="508" y="138"/>
                  </a:lnTo>
                  <a:lnTo>
                    <a:pt x="507" y="146"/>
                  </a:lnTo>
                  <a:lnTo>
                    <a:pt x="505" y="153"/>
                  </a:lnTo>
                  <a:lnTo>
                    <a:pt x="502" y="159"/>
                  </a:lnTo>
                  <a:lnTo>
                    <a:pt x="500" y="166"/>
                  </a:lnTo>
                  <a:lnTo>
                    <a:pt x="498" y="174"/>
                  </a:lnTo>
                  <a:lnTo>
                    <a:pt x="496" y="180"/>
                  </a:lnTo>
                  <a:lnTo>
                    <a:pt x="492" y="188"/>
                  </a:lnTo>
                  <a:lnTo>
                    <a:pt x="490" y="195"/>
                  </a:lnTo>
                  <a:lnTo>
                    <a:pt x="488" y="203"/>
                  </a:lnTo>
                  <a:lnTo>
                    <a:pt x="485" y="211"/>
                  </a:lnTo>
                  <a:lnTo>
                    <a:pt x="481" y="217"/>
                  </a:lnTo>
                  <a:lnTo>
                    <a:pt x="478" y="225"/>
                  </a:lnTo>
                  <a:lnTo>
                    <a:pt x="476" y="234"/>
                  </a:lnTo>
                  <a:lnTo>
                    <a:pt x="470" y="241"/>
                  </a:lnTo>
                  <a:lnTo>
                    <a:pt x="467" y="248"/>
                  </a:lnTo>
                  <a:lnTo>
                    <a:pt x="462" y="255"/>
                  </a:lnTo>
                  <a:lnTo>
                    <a:pt x="459" y="263"/>
                  </a:lnTo>
                  <a:lnTo>
                    <a:pt x="453" y="271"/>
                  </a:lnTo>
                  <a:lnTo>
                    <a:pt x="449" y="278"/>
                  </a:lnTo>
                  <a:lnTo>
                    <a:pt x="443" y="285"/>
                  </a:lnTo>
                  <a:lnTo>
                    <a:pt x="439" y="293"/>
                  </a:lnTo>
                  <a:lnTo>
                    <a:pt x="433" y="301"/>
                  </a:lnTo>
                  <a:lnTo>
                    <a:pt x="428" y="307"/>
                  </a:lnTo>
                  <a:lnTo>
                    <a:pt x="422" y="315"/>
                  </a:lnTo>
                  <a:lnTo>
                    <a:pt x="416" y="322"/>
                  </a:lnTo>
                  <a:lnTo>
                    <a:pt x="410" y="330"/>
                  </a:lnTo>
                  <a:lnTo>
                    <a:pt x="403" y="336"/>
                  </a:lnTo>
                  <a:lnTo>
                    <a:pt x="397" y="344"/>
                  </a:lnTo>
                  <a:lnTo>
                    <a:pt x="390" y="352"/>
                  </a:lnTo>
                  <a:lnTo>
                    <a:pt x="386" y="355"/>
                  </a:lnTo>
                  <a:lnTo>
                    <a:pt x="381" y="359"/>
                  </a:lnTo>
                  <a:lnTo>
                    <a:pt x="378" y="362"/>
                  </a:lnTo>
                  <a:lnTo>
                    <a:pt x="373" y="365"/>
                  </a:lnTo>
                  <a:lnTo>
                    <a:pt x="369" y="369"/>
                  </a:lnTo>
                  <a:lnTo>
                    <a:pt x="366" y="373"/>
                  </a:lnTo>
                  <a:lnTo>
                    <a:pt x="361" y="376"/>
                  </a:lnTo>
                  <a:lnTo>
                    <a:pt x="358" y="380"/>
                  </a:lnTo>
                  <a:lnTo>
                    <a:pt x="353" y="383"/>
                  </a:lnTo>
                  <a:lnTo>
                    <a:pt x="349" y="386"/>
                  </a:lnTo>
                  <a:lnTo>
                    <a:pt x="344" y="390"/>
                  </a:lnTo>
                  <a:lnTo>
                    <a:pt x="340" y="393"/>
                  </a:lnTo>
                  <a:lnTo>
                    <a:pt x="335" y="395"/>
                  </a:lnTo>
                  <a:lnTo>
                    <a:pt x="332" y="399"/>
                  </a:lnTo>
                  <a:lnTo>
                    <a:pt x="328" y="402"/>
                  </a:lnTo>
                  <a:lnTo>
                    <a:pt x="323" y="405"/>
                  </a:lnTo>
                  <a:lnTo>
                    <a:pt x="318" y="409"/>
                  </a:lnTo>
                  <a:lnTo>
                    <a:pt x="314" y="411"/>
                  </a:lnTo>
                  <a:lnTo>
                    <a:pt x="309" y="413"/>
                  </a:lnTo>
                  <a:lnTo>
                    <a:pt x="305" y="416"/>
                  </a:lnTo>
                  <a:lnTo>
                    <a:pt x="300" y="420"/>
                  </a:lnTo>
                  <a:lnTo>
                    <a:pt x="295" y="422"/>
                  </a:lnTo>
                  <a:lnTo>
                    <a:pt x="290" y="425"/>
                  </a:lnTo>
                  <a:lnTo>
                    <a:pt x="285" y="429"/>
                  </a:lnTo>
                  <a:lnTo>
                    <a:pt x="280" y="430"/>
                  </a:lnTo>
                  <a:lnTo>
                    <a:pt x="274" y="433"/>
                  </a:lnTo>
                  <a:lnTo>
                    <a:pt x="270" y="435"/>
                  </a:lnTo>
                  <a:lnTo>
                    <a:pt x="265" y="438"/>
                  </a:lnTo>
                  <a:lnTo>
                    <a:pt x="259" y="440"/>
                  </a:lnTo>
                  <a:lnTo>
                    <a:pt x="254" y="442"/>
                  </a:lnTo>
                  <a:lnTo>
                    <a:pt x="249" y="444"/>
                  </a:lnTo>
                  <a:lnTo>
                    <a:pt x="243" y="448"/>
                  </a:lnTo>
                  <a:lnTo>
                    <a:pt x="236" y="449"/>
                  </a:lnTo>
                  <a:lnTo>
                    <a:pt x="231" y="451"/>
                  </a:lnTo>
                  <a:lnTo>
                    <a:pt x="225" y="452"/>
                  </a:lnTo>
                  <a:lnTo>
                    <a:pt x="219" y="454"/>
                  </a:lnTo>
                  <a:lnTo>
                    <a:pt x="212" y="455"/>
                  </a:lnTo>
                  <a:lnTo>
                    <a:pt x="206" y="457"/>
                  </a:lnTo>
                  <a:lnTo>
                    <a:pt x="200" y="459"/>
                  </a:lnTo>
                  <a:lnTo>
                    <a:pt x="194" y="460"/>
                  </a:lnTo>
                  <a:lnTo>
                    <a:pt x="186" y="461"/>
                  </a:lnTo>
                  <a:lnTo>
                    <a:pt x="180" y="462"/>
                  </a:lnTo>
                  <a:lnTo>
                    <a:pt x="173" y="463"/>
                  </a:lnTo>
                  <a:lnTo>
                    <a:pt x="166" y="464"/>
                  </a:lnTo>
                  <a:lnTo>
                    <a:pt x="160" y="465"/>
                  </a:lnTo>
                  <a:lnTo>
                    <a:pt x="152" y="465"/>
                  </a:lnTo>
                  <a:lnTo>
                    <a:pt x="144" y="467"/>
                  </a:lnTo>
                  <a:lnTo>
                    <a:pt x="138" y="468"/>
                  </a:lnTo>
                  <a:lnTo>
                    <a:pt x="131" y="468"/>
                  </a:lnTo>
                  <a:lnTo>
                    <a:pt x="122" y="468"/>
                  </a:lnTo>
                  <a:lnTo>
                    <a:pt x="114" y="468"/>
                  </a:lnTo>
                  <a:lnTo>
                    <a:pt x="106" y="468"/>
                  </a:lnTo>
                  <a:lnTo>
                    <a:pt x="98" y="468"/>
                  </a:lnTo>
                  <a:lnTo>
                    <a:pt x="89" y="468"/>
                  </a:lnTo>
                  <a:lnTo>
                    <a:pt x="82" y="468"/>
                  </a:lnTo>
                  <a:lnTo>
                    <a:pt x="74" y="468"/>
                  </a:lnTo>
                  <a:lnTo>
                    <a:pt x="65" y="468"/>
                  </a:lnTo>
                  <a:lnTo>
                    <a:pt x="56" y="467"/>
                  </a:lnTo>
                  <a:lnTo>
                    <a:pt x="47" y="467"/>
                  </a:lnTo>
                  <a:lnTo>
                    <a:pt x="38" y="467"/>
                  </a:lnTo>
                  <a:lnTo>
                    <a:pt x="28" y="465"/>
                  </a:lnTo>
                  <a:lnTo>
                    <a:pt x="19" y="464"/>
                  </a:lnTo>
                  <a:lnTo>
                    <a:pt x="10" y="463"/>
                  </a:lnTo>
                  <a:lnTo>
                    <a:pt x="0" y="462"/>
                  </a:lnTo>
                  <a:lnTo>
                    <a:pt x="4" y="449"/>
                  </a:lnTo>
                  <a:lnTo>
                    <a:pt x="5" y="449"/>
                  </a:lnTo>
                  <a:lnTo>
                    <a:pt x="8" y="450"/>
                  </a:lnTo>
                  <a:lnTo>
                    <a:pt x="13" y="451"/>
                  </a:lnTo>
                  <a:lnTo>
                    <a:pt x="18" y="451"/>
                  </a:lnTo>
                  <a:lnTo>
                    <a:pt x="25" y="452"/>
                  </a:lnTo>
                  <a:lnTo>
                    <a:pt x="29" y="452"/>
                  </a:lnTo>
                  <a:lnTo>
                    <a:pt x="33" y="452"/>
                  </a:lnTo>
                  <a:lnTo>
                    <a:pt x="37" y="453"/>
                  </a:lnTo>
                  <a:lnTo>
                    <a:pt x="42" y="454"/>
                  </a:lnTo>
                  <a:lnTo>
                    <a:pt x="46" y="454"/>
                  </a:lnTo>
                  <a:lnTo>
                    <a:pt x="52" y="454"/>
                  </a:lnTo>
                  <a:lnTo>
                    <a:pt x="56" y="454"/>
                  </a:lnTo>
                  <a:lnTo>
                    <a:pt x="62" y="454"/>
                  </a:lnTo>
                  <a:lnTo>
                    <a:pt x="66" y="454"/>
                  </a:lnTo>
                  <a:lnTo>
                    <a:pt x="73" y="455"/>
                  </a:lnTo>
                  <a:lnTo>
                    <a:pt x="78" y="455"/>
                  </a:lnTo>
                  <a:lnTo>
                    <a:pt x="85" y="455"/>
                  </a:lnTo>
                  <a:lnTo>
                    <a:pt x="91" y="455"/>
                  </a:lnTo>
                  <a:lnTo>
                    <a:pt x="96" y="455"/>
                  </a:lnTo>
                  <a:lnTo>
                    <a:pt x="103" y="455"/>
                  </a:lnTo>
                  <a:lnTo>
                    <a:pt x="111" y="455"/>
                  </a:lnTo>
                  <a:lnTo>
                    <a:pt x="116" y="454"/>
                  </a:lnTo>
                  <a:lnTo>
                    <a:pt x="124" y="454"/>
                  </a:lnTo>
                  <a:lnTo>
                    <a:pt x="131" y="454"/>
                  </a:lnTo>
                  <a:lnTo>
                    <a:pt x="138" y="454"/>
                  </a:lnTo>
                  <a:lnTo>
                    <a:pt x="145" y="452"/>
                  </a:lnTo>
                  <a:lnTo>
                    <a:pt x="153" y="452"/>
                  </a:lnTo>
                  <a:lnTo>
                    <a:pt x="160" y="451"/>
                  </a:lnTo>
                  <a:lnTo>
                    <a:pt x="167" y="450"/>
                  </a:lnTo>
                  <a:lnTo>
                    <a:pt x="175" y="448"/>
                  </a:lnTo>
                  <a:lnTo>
                    <a:pt x="183" y="447"/>
                  </a:lnTo>
                  <a:lnTo>
                    <a:pt x="191" y="445"/>
                  </a:lnTo>
                  <a:lnTo>
                    <a:pt x="199" y="444"/>
                  </a:lnTo>
                  <a:lnTo>
                    <a:pt x="205" y="441"/>
                  </a:lnTo>
                  <a:lnTo>
                    <a:pt x="214" y="440"/>
                  </a:lnTo>
                  <a:lnTo>
                    <a:pt x="222" y="436"/>
                  </a:lnTo>
                  <a:lnTo>
                    <a:pt x="230" y="434"/>
                  </a:lnTo>
                  <a:lnTo>
                    <a:pt x="238" y="432"/>
                  </a:lnTo>
                  <a:lnTo>
                    <a:pt x="245" y="430"/>
                  </a:lnTo>
                  <a:lnTo>
                    <a:pt x="253" y="426"/>
                  </a:lnTo>
                  <a:lnTo>
                    <a:pt x="262" y="424"/>
                  </a:lnTo>
                  <a:lnTo>
                    <a:pt x="269" y="420"/>
                  </a:lnTo>
                  <a:lnTo>
                    <a:pt x="276" y="416"/>
                  </a:lnTo>
                  <a:lnTo>
                    <a:pt x="284" y="413"/>
                  </a:lnTo>
                  <a:lnTo>
                    <a:pt x="292" y="409"/>
                  </a:lnTo>
                  <a:lnTo>
                    <a:pt x="300" y="404"/>
                  </a:lnTo>
                  <a:lnTo>
                    <a:pt x="309" y="401"/>
                  </a:lnTo>
                  <a:lnTo>
                    <a:pt x="317" y="395"/>
                  </a:lnTo>
                  <a:lnTo>
                    <a:pt x="324" y="391"/>
                  </a:lnTo>
                  <a:lnTo>
                    <a:pt x="331" y="385"/>
                  </a:lnTo>
                  <a:lnTo>
                    <a:pt x="339" y="380"/>
                  </a:lnTo>
                  <a:lnTo>
                    <a:pt x="345" y="374"/>
                  </a:lnTo>
                  <a:lnTo>
                    <a:pt x="353" y="369"/>
                  </a:lnTo>
                  <a:lnTo>
                    <a:pt x="361" y="362"/>
                  </a:lnTo>
                  <a:lnTo>
                    <a:pt x="368" y="355"/>
                  </a:lnTo>
                  <a:lnTo>
                    <a:pt x="376" y="350"/>
                  </a:lnTo>
                  <a:lnTo>
                    <a:pt x="382" y="343"/>
                  </a:lnTo>
                  <a:lnTo>
                    <a:pt x="389" y="334"/>
                  </a:lnTo>
                  <a:lnTo>
                    <a:pt x="394" y="327"/>
                  </a:lnTo>
                  <a:lnTo>
                    <a:pt x="401" y="320"/>
                  </a:lnTo>
                  <a:lnTo>
                    <a:pt x="408" y="312"/>
                  </a:lnTo>
                  <a:lnTo>
                    <a:pt x="412" y="304"/>
                  </a:lnTo>
                  <a:lnTo>
                    <a:pt x="419" y="297"/>
                  </a:lnTo>
                  <a:lnTo>
                    <a:pt x="423" y="290"/>
                  </a:lnTo>
                  <a:lnTo>
                    <a:pt x="429" y="283"/>
                  </a:lnTo>
                  <a:lnTo>
                    <a:pt x="433" y="275"/>
                  </a:lnTo>
                  <a:lnTo>
                    <a:pt x="438" y="267"/>
                  </a:lnTo>
                  <a:lnTo>
                    <a:pt x="442" y="261"/>
                  </a:lnTo>
                  <a:lnTo>
                    <a:pt x="447" y="253"/>
                  </a:lnTo>
                  <a:lnTo>
                    <a:pt x="451" y="245"/>
                  </a:lnTo>
                  <a:lnTo>
                    <a:pt x="455" y="238"/>
                  </a:lnTo>
                  <a:lnTo>
                    <a:pt x="459" y="231"/>
                  </a:lnTo>
                  <a:lnTo>
                    <a:pt x="462" y="224"/>
                  </a:lnTo>
                  <a:lnTo>
                    <a:pt x="466" y="216"/>
                  </a:lnTo>
                  <a:lnTo>
                    <a:pt x="469" y="209"/>
                  </a:lnTo>
                  <a:lnTo>
                    <a:pt x="471" y="202"/>
                  </a:lnTo>
                  <a:lnTo>
                    <a:pt x="475" y="195"/>
                  </a:lnTo>
                  <a:lnTo>
                    <a:pt x="477" y="187"/>
                  </a:lnTo>
                  <a:lnTo>
                    <a:pt x="480" y="180"/>
                  </a:lnTo>
                  <a:lnTo>
                    <a:pt x="482" y="174"/>
                  </a:lnTo>
                  <a:lnTo>
                    <a:pt x="485" y="167"/>
                  </a:lnTo>
                  <a:lnTo>
                    <a:pt x="487" y="160"/>
                  </a:lnTo>
                  <a:lnTo>
                    <a:pt x="489" y="154"/>
                  </a:lnTo>
                  <a:lnTo>
                    <a:pt x="491" y="146"/>
                  </a:lnTo>
                  <a:lnTo>
                    <a:pt x="492" y="140"/>
                  </a:lnTo>
                  <a:lnTo>
                    <a:pt x="495" y="134"/>
                  </a:lnTo>
                  <a:lnTo>
                    <a:pt x="496" y="128"/>
                  </a:lnTo>
                  <a:lnTo>
                    <a:pt x="497" y="123"/>
                  </a:lnTo>
                  <a:lnTo>
                    <a:pt x="499" y="116"/>
                  </a:lnTo>
                  <a:lnTo>
                    <a:pt x="499" y="109"/>
                  </a:lnTo>
                  <a:lnTo>
                    <a:pt x="500" y="104"/>
                  </a:lnTo>
                  <a:lnTo>
                    <a:pt x="501" y="98"/>
                  </a:lnTo>
                  <a:lnTo>
                    <a:pt x="502" y="93"/>
                  </a:lnTo>
                  <a:lnTo>
                    <a:pt x="502" y="87"/>
                  </a:lnTo>
                  <a:lnTo>
                    <a:pt x="504" y="81"/>
                  </a:lnTo>
                  <a:lnTo>
                    <a:pt x="504" y="76"/>
                  </a:lnTo>
                  <a:lnTo>
                    <a:pt x="505" y="71"/>
                  </a:lnTo>
                  <a:lnTo>
                    <a:pt x="505" y="66"/>
                  </a:lnTo>
                  <a:lnTo>
                    <a:pt x="506" y="61"/>
                  </a:lnTo>
                  <a:lnTo>
                    <a:pt x="506" y="56"/>
                  </a:lnTo>
                  <a:lnTo>
                    <a:pt x="506" y="52"/>
                  </a:lnTo>
                  <a:lnTo>
                    <a:pt x="506" y="48"/>
                  </a:lnTo>
                  <a:lnTo>
                    <a:pt x="507" y="45"/>
                  </a:lnTo>
                  <a:lnTo>
                    <a:pt x="507" y="40"/>
                  </a:lnTo>
                  <a:lnTo>
                    <a:pt x="507" y="37"/>
                  </a:lnTo>
                  <a:lnTo>
                    <a:pt x="507" y="34"/>
                  </a:lnTo>
                  <a:lnTo>
                    <a:pt x="507" y="30"/>
                  </a:lnTo>
                  <a:lnTo>
                    <a:pt x="507" y="27"/>
                  </a:lnTo>
                  <a:lnTo>
                    <a:pt x="507" y="24"/>
                  </a:lnTo>
                  <a:lnTo>
                    <a:pt x="507" y="19"/>
                  </a:lnTo>
                  <a:lnTo>
                    <a:pt x="507" y="15"/>
                  </a:lnTo>
                  <a:lnTo>
                    <a:pt x="507" y="11"/>
                  </a:lnTo>
                  <a:lnTo>
                    <a:pt x="507" y="9"/>
                  </a:lnTo>
                  <a:lnTo>
                    <a:pt x="507" y="7"/>
                  </a:lnTo>
                  <a:lnTo>
                    <a:pt x="5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0" name="Freeform 47"/>
            <p:cNvSpPr>
              <a:spLocks/>
            </p:cNvSpPr>
            <p:nvPr/>
          </p:nvSpPr>
          <p:spPr bwMode="auto">
            <a:xfrm>
              <a:off x="1222" y="1982"/>
              <a:ext cx="255" cy="238"/>
            </a:xfrm>
            <a:custGeom>
              <a:avLst/>
              <a:gdLst>
                <a:gd name="T0" fmla="*/ 17 w 508"/>
                <a:gd name="T1" fmla="*/ 463 h 478"/>
                <a:gd name="T2" fmla="*/ 79 w 508"/>
                <a:gd name="T3" fmla="*/ 29 h 478"/>
                <a:gd name="T4" fmla="*/ 508 w 508"/>
                <a:gd name="T5" fmla="*/ 79 h 478"/>
                <a:gd name="T6" fmla="*/ 505 w 508"/>
                <a:gd name="T7" fmla="*/ 47 h 478"/>
                <a:gd name="T8" fmla="*/ 56 w 508"/>
                <a:gd name="T9" fmla="*/ 0 h 478"/>
                <a:gd name="T10" fmla="*/ 0 w 508"/>
                <a:gd name="T11" fmla="*/ 478 h 478"/>
                <a:gd name="T12" fmla="*/ 17 w 508"/>
                <a:gd name="T13" fmla="*/ 463 h 478"/>
                <a:gd name="T14" fmla="*/ 17 w 508"/>
                <a:gd name="T15" fmla="*/ 463 h 478"/>
                <a:gd name="T16" fmla="*/ 0 60000 65536"/>
                <a:gd name="T17" fmla="*/ 0 60000 65536"/>
                <a:gd name="T18" fmla="*/ 0 60000 65536"/>
                <a:gd name="T19" fmla="*/ 0 60000 65536"/>
                <a:gd name="T20" fmla="*/ 0 60000 65536"/>
                <a:gd name="T21" fmla="*/ 0 60000 65536"/>
                <a:gd name="T22" fmla="*/ 0 60000 65536"/>
                <a:gd name="T23" fmla="*/ 0 60000 65536"/>
                <a:gd name="T24" fmla="*/ 0 w 508"/>
                <a:gd name="T25" fmla="*/ 0 h 478"/>
                <a:gd name="T26" fmla="*/ 508 w 508"/>
                <a:gd name="T27" fmla="*/ 478 h 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8" h="478">
                  <a:moveTo>
                    <a:pt x="17" y="463"/>
                  </a:moveTo>
                  <a:lnTo>
                    <a:pt x="79" y="29"/>
                  </a:lnTo>
                  <a:lnTo>
                    <a:pt x="508" y="79"/>
                  </a:lnTo>
                  <a:lnTo>
                    <a:pt x="505" y="47"/>
                  </a:lnTo>
                  <a:lnTo>
                    <a:pt x="56" y="0"/>
                  </a:lnTo>
                  <a:lnTo>
                    <a:pt x="0" y="478"/>
                  </a:lnTo>
                  <a:lnTo>
                    <a:pt x="17" y="463"/>
                  </a:lnTo>
                  <a:close/>
                </a:path>
              </a:pathLst>
            </a:custGeom>
            <a:solidFill>
              <a:srgbClr val="B3B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1" name="Freeform 48"/>
            <p:cNvSpPr>
              <a:spLocks/>
            </p:cNvSpPr>
            <p:nvPr/>
          </p:nvSpPr>
          <p:spPr bwMode="auto">
            <a:xfrm>
              <a:off x="1192" y="1952"/>
              <a:ext cx="308" cy="371"/>
            </a:xfrm>
            <a:custGeom>
              <a:avLst/>
              <a:gdLst>
                <a:gd name="T0" fmla="*/ 561 w 615"/>
                <a:gd name="T1" fmla="*/ 116 h 743"/>
                <a:gd name="T2" fmla="*/ 128 w 615"/>
                <a:gd name="T3" fmla="*/ 73 h 743"/>
                <a:gd name="T4" fmla="*/ 71 w 615"/>
                <a:gd name="T5" fmla="*/ 519 h 743"/>
                <a:gd name="T6" fmla="*/ 270 w 615"/>
                <a:gd name="T7" fmla="*/ 549 h 743"/>
                <a:gd name="T8" fmla="*/ 0 w 615"/>
                <a:gd name="T9" fmla="*/ 624 h 743"/>
                <a:gd name="T10" fmla="*/ 65 w 615"/>
                <a:gd name="T11" fmla="*/ 0 h 743"/>
                <a:gd name="T12" fmla="*/ 615 w 615"/>
                <a:gd name="T13" fmla="*/ 64 h 743"/>
                <a:gd name="T14" fmla="*/ 525 w 615"/>
                <a:gd name="T15" fmla="*/ 743 h 743"/>
                <a:gd name="T16" fmla="*/ 446 w 615"/>
                <a:gd name="T17" fmla="*/ 720 h 743"/>
                <a:gd name="T18" fmla="*/ 561 w 615"/>
                <a:gd name="T19" fmla="*/ 116 h 743"/>
                <a:gd name="T20" fmla="*/ 561 w 615"/>
                <a:gd name="T21" fmla="*/ 116 h 7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5"/>
                <a:gd name="T34" fmla="*/ 0 h 743"/>
                <a:gd name="T35" fmla="*/ 615 w 615"/>
                <a:gd name="T36" fmla="*/ 743 h 7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5" h="743">
                  <a:moveTo>
                    <a:pt x="561" y="116"/>
                  </a:moveTo>
                  <a:lnTo>
                    <a:pt x="128" y="73"/>
                  </a:lnTo>
                  <a:lnTo>
                    <a:pt x="71" y="519"/>
                  </a:lnTo>
                  <a:lnTo>
                    <a:pt x="270" y="549"/>
                  </a:lnTo>
                  <a:lnTo>
                    <a:pt x="0" y="624"/>
                  </a:lnTo>
                  <a:lnTo>
                    <a:pt x="65" y="0"/>
                  </a:lnTo>
                  <a:lnTo>
                    <a:pt x="615" y="64"/>
                  </a:lnTo>
                  <a:lnTo>
                    <a:pt x="525" y="743"/>
                  </a:lnTo>
                  <a:lnTo>
                    <a:pt x="446" y="720"/>
                  </a:lnTo>
                  <a:lnTo>
                    <a:pt x="561" y="116"/>
                  </a:lnTo>
                  <a:close/>
                </a:path>
              </a:pathLst>
            </a:custGeom>
            <a:solidFill>
              <a:srgbClr val="E6E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2" name="Freeform 49"/>
            <p:cNvSpPr>
              <a:spLocks/>
            </p:cNvSpPr>
            <p:nvPr/>
          </p:nvSpPr>
          <p:spPr bwMode="auto">
            <a:xfrm>
              <a:off x="1309" y="2010"/>
              <a:ext cx="60" cy="50"/>
            </a:xfrm>
            <a:custGeom>
              <a:avLst/>
              <a:gdLst>
                <a:gd name="T0" fmla="*/ 48 w 120"/>
                <a:gd name="T1" fmla="*/ 0 h 100"/>
                <a:gd name="T2" fmla="*/ 0 w 120"/>
                <a:gd name="T3" fmla="*/ 82 h 100"/>
                <a:gd name="T4" fmla="*/ 92 w 120"/>
                <a:gd name="T5" fmla="*/ 100 h 100"/>
                <a:gd name="T6" fmla="*/ 120 w 120"/>
                <a:gd name="T7" fmla="*/ 12 h 100"/>
                <a:gd name="T8" fmla="*/ 48 w 120"/>
                <a:gd name="T9" fmla="*/ 0 h 100"/>
                <a:gd name="T10" fmla="*/ 48 w 120"/>
                <a:gd name="T11" fmla="*/ 0 h 100"/>
                <a:gd name="T12" fmla="*/ 0 60000 65536"/>
                <a:gd name="T13" fmla="*/ 0 60000 65536"/>
                <a:gd name="T14" fmla="*/ 0 60000 65536"/>
                <a:gd name="T15" fmla="*/ 0 60000 65536"/>
                <a:gd name="T16" fmla="*/ 0 60000 65536"/>
                <a:gd name="T17" fmla="*/ 0 60000 65536"/>
                <a:gd name="T18" fmla="*/ 0 w 120"/>
                <a:gd name="T19" fmla="*/ 0 h 100"/>
                <a:gd name="T20" fmla="*/ 120 w 120"/>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20" h="100">
                  <a:moveTo>
                    <a:pt x="48" y="0"/>
                  </a:moveTo>
                  <a:lnTo>
                    <a:pt x="0" y="82"/>
                  </a:lnTo>
                  <a:lnTo>
                    <a:pt x="92" y="100"/>
                  </a:lnTo>
                  <a:lnTo>
                    <a:pt x="120" y="12"/>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3" name="Freeform 50"/>
            <p:cNvSpPr>
              <a:spLocks/>
            </p:cNvSpPr>
            <p:nvPr/>
          </p:nvSpPr>
          <p:spPr bwMode="auto">
            <a:xfrm>
              <a:off x="1322" y="2035"/>
              <a:ext cx="96" cy="93"/>
            </a:xfrm>
            <a:custGeom>
              <a:avLst/>
              <a:gdLst>
                <a:gd name="T0" fmla="*/ 58 w 191"/>
                <a:gd name="T1" fmla="*/ 0 h 186"/>
                <a:gd name="T2" fmla="*/ 0 w 191"/>
                <a:gd name="T3" fmla="*/ 137 h 186"/>
                <a:gd name="T4" fmla="*/ 153 w 191"/>
                <a:gd name="T5" fmla="*/ 186 h 186"/>
                <a:gd name="T6" fmla="*/ 191 w 191"/>
                <a:gd name="T7" fmla="*/ 26 h 186"/>
                <a:gd name="T8" fmla="*/ 58 w 191"/>
                <a:gd name="T9" fmla="*/ 0 h 186"/>
                <a:gd name="T10" fmla="*/ 58 w 191"/>
                <a:gd name="T11" fmla="*/ 0 h 186"/>
                <a:gd name="T12" fmla="*/ 0 60000 65536"/>
                <a:gd name="T13" fmla="*/ 0 60000 65536"/>
                <a:gd name="T14" fmla="*/ 0 60000 65536"/>
                <a:gd name="T15" fmla="*/ 0 60000 65536"/>
                <a:gd name="T16" fmla="*/ 0 60000 65536"/>
                <a:gd name="T17" fmla="*/ 0 60000 65536"/>
                <a:gd name="T18" fmla="*/ 0 w 191"/>
                <a:gd name="T19" fmla="*/ 0 h 186"/>
                <a:gd name="T20" fmla="*/ 191 w 191"/>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91" h="186">
                  <a:moveTo>
                    <a:pt x="58" y="0"/>
                  </a:moveTo>
                  <a:lnTo>
                    <a:pt x="0" y="137"/>
                  </a:lnTo>
                  <a:lnTo>
                    <a:pt x="153" y="186"/>
                  </a:lnTo>
                  <a:lnTo>
                    <a:pt x="191" y="26"/>
                  </a:lnTo>
                  <a:lnTo>
                    <a:pt x="58" y="0"/>
                  </a:lnTo>
                  <a:close/>
                </a:path>
              </a:pathLst>
            </a:custGeom>
            <a:solidFill>
              <a:srgbClr val="FAFA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4" name="Freeform 51"/>
            <p:cNvSpPr>
              <a:spLocks/>
            </p:cNvSpPr>
            <p:nvPr/>
          </p:nvSpPr>
          <p:spPr bwMode="auto">
            <a:xfrm>
              <a:off x="1324" y="2079"/>
              <a:ext cx="118" cy="114"/>
            </a:xfrm>
            <a:custGeom>
              <a:avLst/>
              <a:gdLst>
                <a:gd name="T0" fmla="*/ 73 w 237"/>
                <a:gd name="T1" fmla="*/ 0 h 229"/>
                <a:gd name="T2" fmla="*/ 0 w 237"/>
                <a:gd name="T3" fmla="*/ 168 h 229"/>
                <a:gd name="T4" fmla="*/ 191 w 237"/>
                <a:gd name="T5" fmla="*/ 229 h 229"/>
                <a:gd name="T6" fmla="*/ 237 w 237"/>
                <a:gd name="T7" fmla="*/ 31 h 229"/>
                <a:gd name="T8" fmla="*/ 73 w 237"/>
                <a:gd name="T9" fmla="*/ 0 h 229"/>
                <a:gd name="T10" fmla="*/ 73 w 237"/>
                <a:gd name="T11" fmla="*/ 0 h 229"/>
                <a:gd name="T12" fmla="*/ 0 60000 65536"/>
                <a:gd name="T13" fmla="*/ 0 60000 65536"/>
                <a:gd name="T14" fmla="*/ 0 60000 65536"/>
                <a:gd name="T15" fmla="*/ 0 60000 65536"/>
                <a:gd name="T16" fmla="*/ 0 60000 65536"/>
                <a:gd name="T17" fmla="*/ 0 60000 65536"/>
                <a:gd name="T18" fmla="*/ 0 w 237"/>
                <a:gd name="T19" fmla="*/ 0 h 229"/>
                <a:gd name="T20" fmla="*/ 237 w 237"/>
                <a:gd name="T21" fmla="*/ 229 h 229"/>
              </a:gdLst>
              <a:ahLst/>
              <a:cxnLst>
                <a:cxn ang="T12">
                  <a:pos x="T0" y="T1"/>
                </a:cxn>
                <a:cxn ang="T13">
                  <a:pos x="T2" y="T3"/>
                </a:cxn>
                <a:cxn ang="T14">
                  <a:pos x="T4" y="T5"/>
                </a:cxn>
                <a:cxn ang="T15">
                  <a:pos x="T6" y="T7"/>
                </a:cxn>
                <a:cxn ang="T16">
                  <a:pos x="T8" y="T9"/>
                </a:cxn>
                <a:cxn ang="T17">
                  <a:pos x="T10" y="T11"/>
                </a:cxn>
              </a:cxnLst>
              <a:rect l="T18" t="T19" r="T20" b="T21"/>
              <a:pathLst>
                <a:path w="237" h="229">
                  <a:moveTo>
                    <a:pt x="73" y="0"/>
                  </a:moveTo>
                  <a:lnTo>
                    <a:pt x="0" y="168"/>
                  </a:lnTo>
                  <a:lnTo>
                    <a:pt x="191" y="229"/>
                  </a:lnTo>
                  <a:lnTo>
                    <a:pt x="237" y="31"/>
                  </a:lnTo>
                  <a:lnTo>
                    <a:pt x="73"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5" name="Freeform 52"/>
            <p:cNvSpPr>
              <a:spLocks/>
            </p:cNvSpPr>
            <p:nvPr/>
          </p:nvSpPr>
          <p:spPr bwMode="auto">
            <a:xfrm>
              <a:off x="1293" y="2124"/>
              <a:ext cx="205" cy="236"/>
            </a:xfrm>
            <a:custGeom>
              <a:avLst/>
              <a:gdLst>
                <a:gd name="T0" fmla="*/ 125 w 410"/>
                <a:gd name="T1" fmla="*/ 0 h 473"/>
                <a:gd name="T2" fmla="*/ 0 w 410"/>
                <a:gd name="T3" fmla="*/ 348 h 473"/>
                <a:gd name="T4" fmla="*/ 329 w 410"/>
                <a:gd name="T5" fmla="*/ 473 h 473"/>
                <a:gd name="T6" fmla="*/ 410 w 410"/>
                <a:gd name="T7" fmla="*/ 66 h 473"/>
                <a:gd name="T8" fmla="*/ 125 w 410"/>
                <a:gd name="T9" fmla="*/ 0 h 473"/>
                <a:gd name="T10" fmla="*/ 125 w 410"/>
                <a:gd name="T11" fmla="*/ 0 h 473"/>
                <a:gd name="T12" fmla="*/ 0 60000 65536"/>
                <a:gd name="T13" fmla="*/ 0 60000 65536"/>
                <a:gd name="T14" fmla="*/ 0 60000 65536"/>
                <a:gd name="T15" fmla="*/ 0 60000 65536"/>
                <a:gd name="T16" fmla="*/ 0 60000 65536"/>
                <a:gd name="T17" fmla="*/ 0 60000 65536"/>
                <a:gd name="T18" fmla="*/ 0 w 410"/>
                <a:gd name="T19" fmla="*/ 0 h 473"/>
                <a:gd name="T20" fmla="*/ 410 w 410"/>
                <a:gd name="T21" fmla="*/ 473 h 473"/>
              </a:gdLst>
              <a:ahLst/>
              <a:cxnLst>
                <a:cxn ang="T12">
                  <a:pos x="T0" y="T1"/>
                </a:cxn>
                <a:cxn ang="T13">
                  <a:pos x="T2" y="T3"/>
                </a:cxn>
                <a:cxn ang="T14">
                  <a:pos x="T4" y="T5"/>
                </a:cxn>
                <a:cxn ang="T15">
                  <a:pos x="T6" y="T7"/>
                </a:cxn>
                <a:cxn ang="T16">
                  <a:pos x="T8" y="T9"/>
                </a:cxn>
                <a:cxn ang="T17">
                  <a:pos x="T10" y="T11"/>
                </a:cxn>
              </a:cxnLst>
              <a:rect l="T18" t="T19" r="T20" b="T21"/>
              <a:pathLst>
                <a:path w="410" h="473">
                  <a:moveTo>
                    <a:pt x="125" y="0"/>
                  </a:moveTo>
                  <a:lnTo>
                    <a:pt x="0" y="348"/>
                  </a:lnTo>
                  <a:lnTo>
                    <a:pt x="329" y="473"/>
                  </a:lnTo>
                  <a:lnTo>
                    <a:pt x="410" y="66"/>
                  </a:lnTo>
                  <a:lnTo>
                    <a:pt x="125"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6" name="Freeform 53"/>
            <p:cNvSpPr>
              <a:spLocks/>
            </p:cNvSpPr>
            <p:nvPr/>
          </p:nvSpPr>
          <p:spPr bwMode="auto">
            <a:xfrm>
              <a:off x="1160" y="2172"/>
              <a:ext cx="291" cy="282"/>
            </a:xfrm>
            <a:custGeom>
              <a:avLst/>
              <a:gdLst>
                <a:gd name="T0" fmla="*/ 578 w 581"/>
                <a:gd name="T1" fmla="*/ 135 h 564"/>
                <a:gd name="T2" fmla="*/ 570 w 581"/>
                <a:gd name="T3" fmla="*/ 159 h 564"/>
                <a:gd name="T4" fmla="*/ 562 w 581"/>
                <a:gd name="T5" fmla="*/ 184 h 564"/>
                <a:gd name="T6" fmla="*/ 554 w 581"/>
                <a:gd name="T7" fmla="*/ 207 h 564"/>
                <a:gd name="T8" fmla="*/ 548 w 581"/>
                <a:gd name="T9" fmla="*/ 230 h 564"/>
                <a:gd name="T10" fmla="*/ 540 w 581"/>
                <a:gd name="T11" fmla="*/ 253 h 564"/>
                <a:gd name="T12" fmla="*/ 532 w 581"/>
                <a:gd name="T13" fmla="*/ 274 h 564"/>
                <a:gd name="T14" fmla="*/ 525 w 581"/>
                <a:gd name="T15" fmla="*/ 295 h 564"/>
                <a:gd name="T16" fmla="*/ 519 w 581"/>
                <a:gd name="T17" fmla="*/ 315 h 564"/>
                <a:gd name="T18" fmla="*/ 511 w 581"/>
                <a:gd name="T19" fmla="*/ 336 h 564"/>
                <a:gd name="T20" fmla="*/ 503 w 581"/>
                <a:gd name="T21" fmla="*/ 356 h 564"/>
                <a:gd name="T22" fmla="*/ 495 w 581"/>
                <a:gd name="T23" fmla="*/ 375 h 564"/>
                <a:gd name="T24" fmla="*/ 488 w 581"/>
                <a:gd name="T25" fmla="*/ 394 h 564"/>
                <a:gd name="T26" fmla="*/ 480 w 581"/>
                <a:gd name="T27" fmla="*/ 414 h 564"/>
                <a:gd name="T28" fmla="*/ 471 w 581"/>
                <a:gd name="T29" fmla="*/ 432 h 564"/>
                <a:gd name="T30" fmla="*/ 462 w 581"/>
                <a:gd name="T31" fmla="*/ 451 h 564"/>
                <a:gd name="T32" fmla="*/ 452 w 581"/>
                <a:gd name="T33" fmla="*/ 470 h 564"/>
                <a:gd name="T34" fmla="*/ 442 w 581"/>
                <a:gd name="T35" fmla="*/ 489 h 564"/>
                <a:gd name="T36" fmla="*/ 432 w 581"/>
                <a:gd name="T37" fmla="*/ 506 h 564"/>
                <a:gd name="T38" fmla="*/ 421 w 581"/>
                <a:gd name="T39" fmla="*/ 525 h 564"/>
                <a:gd name="T40" fmla="*/ 408 w 581"/>
                <a:gd name="T41" fmla="*/ 544 h 564"/>
                <a:gd name="T42" fmla="*/ 397 w 581"/>
                <a:gd name="T43" fmla="*/ 564 h 564"/>
                <a:gd name="T44" fmla="*/ 9 w 581"/>
                <a:gd name="T45" fmla="*/ 351 h 564"/>
                <a:gd name="T46" fmla="*/ 22 w 581"/>
                <a:gd name="T47" fmla="*/ 332 h 564"/>
                <a:gd name="T48" fmla="*/ 37 w 581"/>
                <a:gd name="T49" fmla="*/ 312 h 564"/>
                <a:gd name="T50" fmla="*/ 48 w 581"/>
                <a:gd name="T51" fmla="*/ 294 h 564"/>
                <a:gd name="T52" fmla="*/ 60 w 581"/>
                <a:gd name="T53" fmla="*/ 276 h 564"/>
                <a:gd name="T54" fmla="*/ 71 w 581"/>
                <a:gd name="T55" fmla="*/ 258 h 564"/>
                <a:gd name="T56" fmla="*/ 81 w 581"/>
                <a:gd name="T57" fmla="*/ 240 h 564"/>
                <a:gd name="T58" fmla="*/ 91 w 581"/>
                <a:gd name="T59" fmla="*/ 224 h 564"/>
                <a:gd name="T60" fmla="*/ 100 w 581"/>
                <a:gd name="T61" fmla="*/ 208 h 564"/>
                <a:gd name="T62" fmla="*/ 108 w 581"/>
                <a:gd name="T63" fmla="*/ 191 h 564"/>
                <a:gd name="T64" fmla="*/ 117 w 581"/>
                <a:gd name="T65" fmla="*/ 176 h 564"/>
                <a:gd name="T66" fmla="*/ 125 w 581"/>
                <a:gd name="T67" fmla="*/ 159 h 564"/>
                <a:gd name="T68" fmla="*/ 131 w 581"/>
                <a:gd name="T69" fmla="*/ 144 h 564"/>
                <a:gd name="T70" fmla="*/ 139 w 581"/>
                <a:gd name="T71" fmla="*/ 127 h 564"/>
                <a:gd name="T72" fmla="*/ 146 w 581"/>
                <a:gd name="T73" fmla="*/ 111 h 564"/>
                <a:gd name="T74" fmla="*/ 151 w 581"/>
                <a:gd name="T75" fmla="*/ 95 h 564"/>
                <a:gd name="T76" fmla="*/ 158 w 581"/>
                <a:gd name="T77" fmla="*/ 79 h 564"/>
                <a:gd name="T78" fmla="*/ 165 w 581"/>
                <a:gd name="T79" fmla="*/ 62 h 564"/>
                <a:gd name="T80" fmla="*/ 171 w 581"/>
                <a:gd name="T81" fmla="*/ 46 h 564"/>
                <a:gd name="T82" fmla="*/ 177 w 581"/>
                <a:gd name="T83" fmla="*/ 28 h 564"/>
                <a:gd name="T84" fmla="*/ 183 w 581"/>
                <a:gd name="T85" fmla="*/ 11 h 564"/>
                <a:gd name="T86" fmla="*/ 187 w 581"/>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1"/>
                <a:gd name="T133" fmla="*/ 0 h 564"/>
                <a:gd name="T134" fmla="*/ 581 w 581"/>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1" h="564">
                  <a:moveTo>
                    <a:pt x="187" y="0"/>
                  </a:moveTo>
                  <a:lnTo>
                    <a:pt x="581" y="127"/>
                  </a:lnTo>
                  <a:lnTo>
                    <a:pt x="578" y="135"/>
                  </a:lnTo>
                  <a:lnTo>
                    <a:pt x="575" y="144"/>
                  </a:lnTo>
                  <a:lnTo>
                    <a:pt x="572" y="151"/>
                  </a:lnTo>
                  <a:lnTo>
                    <a:pt x="570" y="159"/>
                  </a:lnTo>
                  <a:lnTo>
                    <a:pt x="568" y="167"/>
                  </a:lnTo>
                  <a:lnTo>
                    <a:pt x="564" y="176"/>
                  </a:lnTo>
                  <a:lnTo>
                    <a:pt x="562" y="184"/>
                  </a:lnTo>
                  <a:lnTo>
                    <a:pt x="560" y="191"/>
                  </a:lnTo>
                  <a:lnTo>
                    <a:pt x="558" y="199"/>
                  </a:lnTo>
                  <a:lnTo>
                    <a:pt x="554" y="207"/>
                  </a:lnTo>
                  <a:lnTo>
                    <a:pt x="552" y="215"/>
                  </a:lnTo>
                  <a:lnTo>
                    <a:pt x="550" y="223"/>
                  </a:lnTo>
                  <a:lnTo>
                    <a:pt x="548" y="230"/>
                  </a:lnTo>
                  <a:lnTo>
                    <a:pt x="545" y="238"/>
                  </a:lnTo>
                  <a:lnTo>
                    <a:pt x="542" y="245"/>
                  </a:lnTo>
                  <a:lnTo>
                    <a:pt x="540" y="253"/>
                  </a:lnTo>
                  <a:lnTo>
                    <a:pt x="538" y="259"/>
                  </a:lnTo>
                  <a:lnTo>
                    <a:pt x="535" y="267"/>
                  </a:lnTo>
                  <a:lnTo>
                    <a:pt x="532" y="274"/>
                  </a:lnTo>
                  <a:lnTo>
                    <a:pt x="531" y="282"/>
                  </a:lnTo>
                  <a:lnTo>
                    <a:pt x="528" y="288"/>
                  </a:lnTo>
                  <a:lnTo>
                    <a:pt x="525" y="295"/>
                  </a:lnTo>
                  <a:lnTo>
                    <a:pt x="523" y="302"/>
                  </a:lnTo>
                  <a:lnTo>
                    <a:pt x="521" y="309"/>
                  </a:lnTo>
                  <a:lnTo>
                    <a:pt x="519" y="315"/>
                  </a:lnTo>
                  <a:lnTo>
                    <a:pt x="516" y="322"/>
                  </a:lnTo>
                  <a:lnTo>
                    <a:pt x="513" y="328"/>
                  </a:lnTo>
                  <a:lnTo>
                    <a:pt x="511" y="336"/>
                  </a:lnTo>
                  <a:lnTo>
                    <a:pt x="509" y="343"/>
                  </a:lnTo>
                  <a:lnTo>
                    <a:pt x="506" y="350"/>
                  </a:lnTo>
                  <a:lnTo>
                    <a:pt x="503" y="356"/>
                  </a:lnTo>
                  <a:lnTo>
                    <a:pt x="502" y="363"/>
                  </a:lnTo>
                  <a:lnTo>
                    <a:pt x="499" y="368"/>
                  </a:lnTo>
                  <a:lnTo>
                    <a:pt x="495" y="375"/>
                  </a:lnTo>
                  <a:lnTo>
                    <a:pt x="493" y="382"/>
                  </a:lnTo>
                  <a:lnTo>
                    <a:pt x="491" y="387"/>
                  </a:lnTo>
                  <a:lnTo>
                    <a:pt x="488" y="394"/>
                  </a:lnTo>
                  <a:lnTo>
                    <a:pt x="485" y="401"/>
                  </a:lnTo>
                  <a:lnTo>
                    <a:pt x="482" y="407"/>
                  </a:lnTo>
                  <a:lnTo>
                    <a:pt x="480" y="414"/>
                  </a:lnTo>
                  <a:lnTo>
                    <a:pt x="476" y="420"/>
                  </a:lnTo>
                  <a:lnTo>
                    <a:pt x="474" y="426"/>
                  </a:lnTo>
                  <a:lnTo>
                    <a:pt x="471" y="432"/>
                  </a:lnTo>
                  <a:lnTo>
                    <a:pt x="467" y="439"/>
                  </a:lnTo>
                  <a:lnTo>
                    <a:pt x="465" y="444"/>
                  </a:lnTo>
                  <a:lnTo>
                    <a:pt x="462" y="451"/>
                  </a:lnTo>
                  <a:lnTo>
                    <a:pt x="459" y="457"/>
                  </a:lnTo>
                  <a:lnTo>
                    <a:pt x="456" y="464"/>
                  </a:lnTo>
                  <a:lnTo>
                    <a:pt x="452" y="470"/>
                  </a:lnTo>
                  <a:lnTo>
                    <a:pt x="449" y="476"/>
                  </a:lnTo>
                  <a:lnTo>
                    <a:pt x="445" y="482"/>
                  </a:lnTo>
                  <a:lnTo>
                    <a:pt x="442" y="489"/>
                  </a:lnTo>
                  <a:lnTo>
                    <a:pt x="439" y="494"/>
                  </a:lnTo>
                  <a:lnTo>
                    <a:pt x="435" y="501"/>
                  </a:lnTo>
                  <a:lnTo>
                    <a:pt x="432" y="506"/>
                  </a:lnTo>
                  <a:lnTo>
                    <a:pt x="429" y="513"/>
                  </a:lnTo>
                  <a:lnTo>
                    <a:pt x="425" y="520"/>
                  </a:lnTo>
                  <a:lnTo>
                    <a:pt x="421" y="525"/>
                  </a:lnTo>
                  <a:lnTo>
                    <a:pt x="416" y="532"/>
                  </a:lnTo>
                  <a:lnTo>
                    <a:pt x="413" y="539"/>
                  </a:lnTo>
                  <a:lnTo>
                    <a:pt x="408" y="544"/>
                  </a:lnTo>
                  <a:lnTo>
                    <a:pt x="405" y="551"/>
                  </a:lnTo>
                  <a:lnTo>
                    <a:pt x="401" y="558"/>
                  </a:lnTo>
                  <a:lnTo>
                    <a:pt x="397" y="564"/>
                  </a:lnTo>
                  <a:lnTo>
                    <a:pt x="0" y="365"/>
                  </a:lnTo>
                  <a:lnTo>
                    <a:pt x="4" y="357"/>
                  </a:lnTo>
                  <a:lnTo>
                    <a:pt x="9" y="351"/>
                  </a:lnTo>
                  <a:lnTo>
                    <a:pt x="13" y="344"/>
                  </a:lnTo>
                  <a:lnTo>
                    <a:pt x="19" y="338"/>
                  </a:lnTo>
                  <a:lnTo>
                    <a:pt x="22" y="332"/>
                  </a:lnTo>
                  <a:lnTo>
                    <a:pt x="27" y="325"/>
                  </a:lnTo>
                  <a:lnTo>
                    <a:pt x="31" y="318"/>
                  </a:lnTo>
                  <a:lnTo>
                    <a:pt x="37" y="312"/>
                  </a:lnTo>
                  <a:lnTo>
                    <a:pt x="40" y="306"/>
                  </a:lnTo>
                  <a:lnTo>
                    <a:pt x="44" y="299"/>
                  </a:lnTo>
                  <a:lnTo>
                    <a:pt x="48" y="294"/>
                  </a:lnTo>
                  <a:lnTo>
                    <a:pt x="52" y="288"/>
                  </a:lnTo>
                  <a:lnTo>
                    <a:pt x="56" y="282"/>
                  </a:lnTo>
                  <a:lnTo>
                    <a:pt x="60" y="276"/>
                  </a:lnTo>
                  <a:lnTo>
                    <a:pt x="63" y="270"/>
                  </a:lnTo>
                  <a:lnTo>
                    <a:pt x="68" y="264"/>
                  </a:lnTo>
                  <a:lnTo>
                    <a:pt x="71" y="258"/>
                  </a:lnTo>
                  <a:lnTo>
                    <a:pt x="75" y="253"/>
                  </a:lnTo>
                  <a:lnTo>
                    <a:pt x="78" y="246"/>
                  </a:lnTo>
                  <a:lnTo>
                    <a:pt x="81" y="240"/>
                  </a:lnTo>
                  <a:lnTo>
                    <a:pt x="85" y="235"/>
                  </a:lnTo>
                  <a:lnTo>
                    <a:pt x="88" y="229"/>
                  </a:lnTo>
                  <a:lnTo>
                    <a:pt x="91" y="224"/>
                  </a:lnTo>
                  <a:lnTo>
                    <a:pt x="95" y="219"/>
                  </a:lnTo>
                  <a:lnTo>
                    <a:pt x="97" y="213"/>
                  </a:lnTo>
                  <a:lnTo>
                    <a:pt x="100" y="208"/>
                  </a:lnTo>
                  <a:lnTo>
                    <a:pt x="102" y="203"/>
                  </a:lnTo>
                  <a:lnTo>
                    <a:pt x="106" y="197"/>
                  </a:lnTo>
                  <a:lnTo>
                    <a:pt x="108" y="191"/>
                  </a:lnTo>
                  <a:lnTo>
                    <a:pt x="111" y="186"/>
                  </a:lnTo>
                  <a:lnTo>
                    <a:pt x="113" y="180"/>
                  </a:lnTo>
                  <a:lnTo>
                    <a:pt x="117" y="176"/>
                  </a:lnTo>
                  <a:lnTo>
                    <a:pt x="119" y="170"/>
                  </a:lnTo>
                  <a:lnTo>
                    <a:pt x="121" y="165"/>
                  </a:lnTo>
                  <a:lnTo>
                    <a:pt x="125" y="159"/>
                  </a:lnTo>
                  <a:lnTo>
                    <a:pt x="127" y="155"/>
                  </a:lnTo>
                  <a:lnTo>
                    <a:pt x="129" y="148"/>
                  </a:lnTo>
                  <a:lnTo>
                    <a:pt x="131" y="144"/>
                  </a:lnTo>
                  <a:lnTo>
                    <a:pt x="135" y="138"/>
                  </a:lnTo>
                  <a:lnTo>
                    <a:pt x="137" y="134"/>
                  </a:lnTo>
                  <a:lnTo>
                    <a:pt x="139" y="127"/>
                  </a:lnTo>
                  <a:lnTo>
                    <a:pt x="140" y="122"/>
                  </a:lnTo>
                  <a:lnTo>
                    <a:pt x="142" y="117"/>
                  </a:lnTo>
                  <a:lnTo>
                    <a:pt x="146" y="111"/>
                  </a:lnTo>
                  <a:lnTo>
                    <a:pt x="147" y="106"/>
                  </a:lnTo>
                  <a:lnTo>
                    <a:pt x="150" y="101"/>
                  </a:lnTo>
                  <a:lnTo>
                    <a:pt x="151" y="95"/>
                  </a:lnTo>
                  <a:lnTo>
                    <a:pt x="155" y="90"/>
                  </a:lnTo>
                  <a:lnTo>
                    <a:pt x="157" y="85"/>
                  </a:lnTo>
                  <a:lnTo>
                    <a:pt x="158" y="79"/>
                  </a:lnTo>
                  <a:lnTo>
                    <a:pt x="160" y="73"/>
                  </a:lnTo>
                  <a:lnTo>
                    <a:pt x="162" y="68"/>
                  </a:lnTo>
                  <a:lnTo>
                    <a:pt x="165" y="62"/>
                  </a:lnTo>
                  <a:lnTo>
                    <a:pt x="166" y="57"/>
                  </a:lnTo>
                  <a:lnTo>
                    <a:pt x="168" y="51"/>
                  </a:lnTo>
                  <a:lnTo>
                    <a:pt x="171" y="46"/>
                  </a:lnTo>
                  <a:lnTo>
                    <a:pt x="172" y="40"/>
                  </a:lnTo>
                  <a:lnTo>
                    <a:pt x="175" y="33"/>
                  </a:lnTo>
                  <a:lnTo>
                    <a:pt x="177" y="28"/>
                  </a:lnTo>
                  <a:lnTo>
                    <a:pt x="179" y="22"/>
                  </a:lnTo>
                  <a:lnTo>
                    <a:pt x="180" y="17"/>
                  </a:lnTo>
                  <a:lnTo>
                    <a:pt x="183" y="11"/>
                  </a:lnTo>
                  <a:lnTo>
                    <a:pt x="185" y="4"/>
                  </a:lnTo>
                  <a:lnTo>
                    <a:pt x="187" y="0"/>
                  </a:lnTo>
                  <a:close/>
                </a:path>
              </a:pathLst>
            </a:custGeom>
            <a:solidFill>
              <a:srgbClr val="F0F0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7" name="Freeform 54"/>
            <p:cNvSpPr>
              <a:spLocks/>
            </p:cNvSpPr>
            <p:nvPr/>
          </p:nvSpPr>
          <p:spPr bwMode="auto">
            <a:xfrm>
              <a:off x="1009" y="2243"/>
              <a:ext cx="364" cy="348"/>
            </a:xfrm>
            <a:custGeom>
              <a:avLst/>
              <a:gdLst>
                <a:gd name="T0" fmla="*/ 724 w 728"/>
                <a:gd name="T1" fmla="*/ 128 h 694"/>
                <a:gd name="T2" fmla="*/ 712 w 728"/>
                <a:gd name="T3" fmla="*/ 149 h 694"/>
                <a:gd name="T4" fmla="*/ 703 w 728"/>
                <a:gd name="T5" fmla="*/ 163 h 694"/>
                <a:gd name="T6" fmla="*/ 693 w 728"/>
                <a:gd name="T7" fmla="*/ 180 h 694"/>
                <a:gd name="T8" fmla="*/ 682 w 728"/>
                <a:gd name="T9" fmla="*/ 198 h 694"/>
                <a:gd name="T10" fmla="*/ 669 w 728"/>
                <a:gd name="T11" fmla="*/ 219 h 694"/>
                <a:gd name="T12" fmla="*/ 655 w 728"/>
                <a:gd name="T13" fmla="*/ 240 h 694"/>
                <a:gd name="T14" fmla="*/ 641 w 728"/>
                <a:gd name="T15" fmla="*/ 262 h 694"/>
                <a:gd name="T16" fmla="*/ 626 w 728"/>
                <a:gd name="T17" fmla="*/ 285 h 694"/>
                <a:gd name="T18" fmla="*/ 611 w 728"/>
                <a:gd name="T19" fmla="*/ 308 h 694"/>
                <a:gd name="T20" fmla="*/ 595 w 728"/>
                <a:gd name="T21" fmla="*/ 331 h 694"/>
                <a:gd name="T22" fmla="*/ 579 w 728"/>
                <a:gd name="T23" fmla="*/ 355 h 694"/>
                <a:gd name="T24" fmla="*/ 564 w 728"/>
                <a:gd name="T25" fmla="*/ 377 h 694"/>
                <a:gd name="T26" fmla="*/ 549 w 728"/>
                <a:gd name="T27" fmla="*/ 398 h 694"/>
                <a:gd name="T28" fmla="*/ 529 w 728"/>
                <a:gd name="T29" fmla="*/ 419 h 694"/>
                <a:gd name="T30" fmla="*/ 507 w 728"/>
                <a:gd name="T31" fmla="*/ 441 h 694"/>
                <a:gd name="T32" fmla="*/ 480 w 728"/>
                <a:gd name="T33" fmla="*/ 465 h 694"/>
                <a:gd name="T34" fmla="*/ 451 w 728"/>
                <a:gd name="T35" fmla="*/ 490 h 694"/>
                <a:gd name="T36" fmla="*/ 420 w 728"/>
                <a:gd name="T37" fmla="*/ 515 h 694"/>
                <a:gd name="T38" fmla="*/ 388 w 728"/>
                <a:gd name="T39" fmla="*/ 539 h 694"/>
                <a:gd name="T40" fmla="*/ 354 w 728"/>
                <a:gd name="T41" fmla="*/ 563 h 694"/>
                <a:gd name="T42" fmla="*/ 322 w 728"/>
                <a:gd name="T43" fmla="*/ 587 h 694"/>
                <a:gd name="T44" fmla="*/ 290 w 728"/>
                <a:gd name="T45" fmla="*/ 607 h 694"/>
                <a:gd name="T46" fmla="*/ 261 w 728"/>
                <a:gd name="T47" fmla="*/ 628 h 694"/>
                <a:gd name="T48" fmla="*/ 233 w 728"/>
                <a:gd name="T49" fmla="*/ 646 h 694"/>
                <a:gd name="T50" fmla="*/ 208 w 728"/>
                <a:gd name="T51" fmla="*/ 663 h 694"/>
                <a:gd name="T52" fmla="*/ 188 w 728"/>
                <a:gd name="T53" fmla="*/ 675 h 694"/>
                <a:gd name="T54" fmla="*/ 173 w 728"/>
                <a:gd name="T55" fmla="*/ 685 h 694"/>
                <a:gd name="T56" fmla="*/ 161 w 728"/>
                <a:gd name="T57" fmla="*/ 694 h 694"/>
                <a:gd name="T58" fmla="*/ 5 w 728"/>
                <a:gd name="T59" fmla="*/ 256 h 694"/>
                <a:gd name="T60" fmla="*/ 20 w 728"/>
                <a:gd name="T61" fmla="*/ 251 h 694"/>
                <a:gd name="T62" fmla="*/ 35 w 728"/>
                <a:gd name="T63" fmla="*/ 249 h 694"/>
                <a:gd name="T64" fmla="*/ 50 w 728"/>
                <a:gd name="T65" fmla="*/ 243 h 694"/>
                <a:gd name="T66" fmla="*/ 67 w 728"/>
                <a:gd name="T67" fmla="*/ 239 h 694"/>
                <a:gd name="T68" fmla="*/ 87 w 728"/>
                <a:gd name="T69" fmla="*/ 233 h 694"/>
                <a:gd name="T70" fmla="*/ 108 w 728"/>
                <a:gd name="T71" fmla="*/ 228 h 694"/>
                <a:gd name="T72" fmla="*/ 128 w 728"/>
                <a:gd name="T73" fmla="*/ 220 h 694"/>
                <a:gd name="T74" fmla="*/ 149 w 728"/>
                <a:gd name="T75" fmla="*/ 211 h 694"/>
                <a:gd name="T76" fmla="*/ 171 w 728"/>
                <a:gd name="T77" fmla="*/ 201 h 694"/>
                <a:gd name="T78" fmla="*/ 191 w 728"/>
                <a:gd name="T79" fmla="*/ 191 h 694"/>
                <a:gd name="T80" fmla="*/ 208 w 728"/>
                <a:gd name="T81" fmla="*/ 180 h 694"/>
                <a:gd name="T82" fmla="*/ 226 w 728"/>
                <a:gd name="T83" fmla="*/ 168 h 694"/>
                <a:gd name="T84" fmla="*/ 241 w 728"/>
                <a:gd name="T85" fmla="*/ 154 h 694"/>
                <a:gd name="T86" fmla="*/ 252 w 728"/>
                <a:gd name="T87" fmla="*/ 141 h 694"/>
                <a:gd name="T88" fmla="*/ 265 w 728"/>
                <a:gd name="T89" fmla="*/ 122 h 694"/>
                <a:gd name="T90" fmla="*/ 284 w 728"/>
                <a:gd name="T91" fmla="*/ 94 h 694"/>
                <a:gd name="T92" fmla="*/ 300 w 728"/>
                <a:gd name="T93" fmla="*/ 70 h 694"/>
                <a:gd name="T94" fmla="*/ 314 w 728"/>
                <a:gd name="T95" fmla="*/ 47 h 694"/>
                <a:gd name="T96" fmla="*/ 325 w 728"/>
                <a:gd name="T97" fmla="*/ 29 h 694"/>
                <a:gd name="T98" fmla="*/ 333 w 728"/>
                <a:gd name="T99" fmla="*/ 13 h 694"/>
                <a:gd name="T100" fmla="*/ 342 w 728"/>
                <a:gd name="T101" fmla="*/ 0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8"/>
                <a:gd name="T154" fmla="*/ 0 h 694"/>
                <a:gd name="T155" fmla="*/ 728 w 728"/>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8" h="694">
                  <a:moveTo>
                    <a:pt x="342" y="0"/>
                  </a:moveTo>
                  <a:lnTo>
                    <a:pt x="728" y="122"/>
                  </a:lnTo>
                  <a:lnTo>
                    <a:pt x="727" y="123"/>
                  </a:lnTo>
                  <a:lnTo>
                    <a:pt x="724" y="128"/>
                  </a:lnTo>
                  <a:lnTo>
                    <a:pt x="720" y="132"/>
                  </a:lnTo>
                  <a:lnTo>
                    <a:pt x="717" y="136"/>
                  </a:lnTo>
                  <a:lnTo>
                    <a:pt x="714" y="142"/>
                  </a:lnTo>
                  <a:lnTo>
                    <a:pt x="712" y="149"/>
                  </a:lnTo>
                  <a:lnTo>
                    <a:pt x="709" y="152"/>
                  </a:lnTo>
                  <a:lnTo>
                    <a:pt x="707" y="155"/>
                  </a:lnTo>
                  <a:lnTo>
                    <a:pt x="704" y="159"/>
                  </a:lnTo>
                  <a:lnTo>
                    <a:pt x="703" y="163"/>
                  </a:lnTo>
                  <a:lnTo>
                    <a:pt x="699" y="167"/>
                  </a:lnTo>
                  <a:lnTo>
                    <a:pt x="697" y="170"/>
                  </a:lnTo>
                  <a:lnTo>
                    <a:pt x="695" y="174"/>
                  </a:lnTo>
                  <a:lnTo>
                    <a:pt x="693" y="180"/>
                  </a:lnTo>
                  <a:lnTo>
                    <a:pt x="689" y="183"/>
                  </a:lnTo>
                  <a:lnTo>
                    <a:pt x="687" y="188"/>
                  </a:lnTo>
                  <a:lnTo>
                    <a:pt x="684" y="192"/>
                  </a:lnTo>
                  <a:lnTo>
                    <a:pt x="682" y="198"/>
                  </a:lnTo>
                  <a:lnTo>
                    <a:pt x="678" y="202"/>
                  </a:lnTo>
                  <a:lnTo>
                    <a:pt x="675" y="208"/>
                  </a:lnTo>
                  <a:lnTo>
                    <a:pt x="672" y="213"/>
                  </a:lnTo>
                  <a:lnTo>
                    <a:pt x="669" y="219"/>
                  </a:lnTo>
                  <a:lnTo>
                    <a:pt x="666" y="223"/>
                  </a:lnTo>
                  <a:lnTo>
                    <a:pt x="663" y="229"/>
                  </a:lnTo>
                  <a:lnTo>
                    <a:pt x="658" y="234"/>
                  </a:lnTo>
                  <a:lnTo>
                    <a:pt x="655" y="240"/>
                  </a:lnTo>
                  <a:lnTo>
                    <a:pt x="651" y="246"/>
                  </a:lnTo>
                  <a:lnTo>
                    <a:pt x="648" y="250"/>
                  </a:lnTo>
                  <a:lnTo>
                    <a:pt x="645" y="257"/>
                  </a:lnTo>
                  <a:lnTo>
                    <a:pt x="641" y="262"/>
                  </a:lnTo>
                  <a:lnTo>
                    <a:pt x="637" y="268"/>
                  </a:lnTo>
                  <a:lnTo>
                    <a:pt x="634" y="273"/>
                  </a:lnTo>
                  <a:lnTo>
                    <a:pt x="629" y="279"/>
                  </a:lnTo>
                  <a:lnTo>
                    <a:pt x="626" y="285"/>
                  </a:lnTo>
                  <a:lnTo>
                    <a:pt x="623" y="290"/>
                  </a:lnTo>
                  <a:lnTo>
                    <a:pt x="618" y="297"/>
                  </a:lnTo>
                  <a:lnTo>
                    <a:pt x="615" y="302"/>
                  </a:lnTo>
                  <a:lnTo>
                    <a:pt x="611" y="308"/>
                  </a:lnTo>
                  <a:lnTo>
                    <a:pt x="607" y="313"/>
                  </a:lnTo>
                  <a:lnTo>
                    <a:pt x="604" y="320"/>
                  </a:lnTo>
                  <a:lnTo>
                    <a:pt x="599" y="326"/>
                  </a:lnTo>
                  <a:lnTo>
                    <a:pt x="595" y="331"/>
                  </a:lnTo>
                  <a:lnTo>
                    <a:pt x="591" y="337"/>
                  </a:lnTo>
                  <a:lnTo>
                    <a:pt x="587" y="342"/>
                  </a:lnTo>
                  <a:lnTo>
                    <a:pt x="584" y="348"/>
                  </a:lnTo>
                  <a:lnTo>
                    <a:pt x="579" y="355"/>
                  </a:lnTo>
                  <a:lnTo>
                    <a:pt x="576" y="360"/>
                  </a:lnTo>
                  <a:lnTo>
                    <a:pt x="571" y="366"/>
                  </a:lnTo>
                  <a:lnTo>
                    <a:pt x="568" y="371"/>
                  </a:lnTo>
                  <a:lnTo>
                    <a:pt x="564" y="377"/>
                  </a:lnTo>
                  <a:lnTo>
                    <a:pt x="560" y="382"/>
                  </a:lnTo>
                  <a:lnTo>
                    <a:pt x="556" y="387"/>
                  </a:lnTo>
                  <a:lnTo>
                    <a:pt x="551" y="392"/>
                  </a:lnTo>
                  <a:lnTo>
                    <a:pt x="549" y="398"/>
                  </a:lnTo>
                  <a:lnTo>
                    <a:pt x="544" y="404"/>
                  </a:lnTo>
                  <a:lnTo>
                    <a:pt x="539" y="408"/>
                  </a:lnTo>
                  <a:lnTo>
                    <a:pt x="535" y="413"/>
                  </a:lnTo>
                  <a:lnTo>
                    <a:pt x="529" y="419"/>
                  </a:lnTo>
                  <a:lnTo>
                    <a:pt x="523" y="424"/>
                  </a:lnTo>
                  <a:lnTo>
                    <a:pt x="518" y="430"/>
                  </a:lnTo>
                  <a:lnTo>
                    <a:pt x="512" y="436"/>
                  </a:lnTo>
                  <a:lnTo>
                    <a:pt x="507" y="441"/>
                  </a:lnTo>
                  <a:lnTo>
                    <a:pt x="500" y="447"/>
                  </a:lnTo>
                  <a:lnTo>
                    <a:pt x="493" y="454"/>
                  </a:lnTo>
                  <a:lnTo>
                    <a:pt x="487" y="459"/>
                  </a:lnTo>
                  <a:lnTo>
                    <a:pt x="480" y="465"/>
                  </a:lnTo>
                  <a:lnTo>
                    <a:pt x="473" y="470"/>
                  </a:lnTo>
                  <a:lnTo>
                    <a:pt x="466" y="477"/>
                  </a:lnTo>
                  <a:lnTo>
                    <a:pt x="459" y="484"/>
                  </a:lnTo>
                  <a:lnTo>
                    <a:pt x="451" y="490"/>
                  </a:lnTo>
                  <a:lnTo>
                    <a:pt x="443" y="496"/>
                  </a:lnTo>
                  <a:lnTo>
                    <a:pt x="436" y="502"/>
                  </a:lnTo>
                  <a:lnTo>
                    <a:pt x="428" y="508"/>
                  </a:lnTo>
                  <a:lnTo>
                    <a:pt x="420" y="515"/>
                  </a:lnTo>
                  <a:lnTo>
                    <a:pt x="411" y="520"/>
                  </a:lnTo>
                  <a:lnTo>
                    <a:pt x="403" y="527"/>
                  </a:lnTo>
                  <a:lnTo>
                    <a:pt x="395" y="533"/>
                  </a:lnTo>
                  <a:lnTo>
                    <a:pt x="388" y="539"/>
                  </a:lnTo>
                  <a:lnTo>
                    <a:pt x="379" y="545"/>
                  </a:lnTo>
                  <a:lnTo>
                    <a:pt x="370" y="552"/>
                  </a:lnTo>
                  <a:lnTo>
                    <a:pt x="362" y="557"/>
                  </a:lnTo>
                  <a:lnTo>
                    <a:pt x="354" y="563"/>
                  </a:lnTo>
                  <a:lnTo>
                    <a:pt x="346" y="569"/>
                  </a:lnTo>
                  <a:lnTo>
                    <a:pt x="339" y="575"/>
                  </a:lnTo>
                  <a:lnTo>
                    <a:pt x="330" y="581"/>
                  </a:lnTo>
                  <a:lnTo>
                    <a:pt x="322" y="587"/>
                  </a:lnTo>
                  <a:lnTo>
                    <a:pt x="314" y="592"/>
                  </a:lnTo>
                  <a:lnTo>
                    <a:pt x="306" y="597"/>
                  </a:lnTo>
                  <a:lnTo>
                    <a:pt x="299" y="603"/>
                  </a:lnTo>
                  <a:lnTo>
                    <a:pt x="290" y="607"/>
                  </a:lnTo>
                  <a:lnTo>
                    <a:pt x="282" y="613"/>
                  </a:lnTo>
                  <a:lnTo>
                    <a:pt x="274" y="617"/>
                  </a:lnTo>
                  <a:lnTo>
                    <a:pt x="267" y="623"/>
                  </a:lnTo>
                  <a:lnTo>
                    <a:pt x="261" y="628"/>
                  </a:lnTo>
                  <a:lnTo>
                    <a:pt x="253" y="633"/>
                  </a:lnTo>
                  <a:lnTo>
                    <a:pt x="246" y="637"/>
                  </a:lnTo>
                  <a:lnTo>
                    <a:pt x="238" y="642"/>
                  </a:lnTo>
                  <a:lnTo>
                    <a:pt x="233" y="646"/>
                  </a:lnTo>
                  <a:lnTo>
                    <a:pt x="226" y="650"/>
                  </a:lnTo>
                  <a:lnTo>
                    <a:pt x="220" y="654"/>
                  </a:lnTo>
                  <a:lnTo>
                    <a:pt x="214" y="657"/>
                  </a:lnTo>
                  <a:lnTo>
                    <a:pt x="208" y="663"/>
                  </a:lnTo>
                  <a:lnTo>
                    <a:pt x="203" y="665"/>
                  </a:lnTo>
                  <a:lnTo>
                    <a:pt x="197" y="669"/>
                  </a:lnTo>
                  <a:lnTo>
                    <a:pt x="192" y="672"/>
                  </a:lnTo>
                  <a:lnTo>
                    <a:pt x="188" y="675"/>
                  </a:lnTo>
                  <a:lnTo>
                    <a:pt x="184" y="679"/>
                  </a:lnTo>
                  <a:lnTo>
                    <a:pt x="179" y="681"/>
                  </a:lnTo>
                  <a:lnTo>
                    <a:pt x="176" y="683"/>
                  </a:lnTo>
                  <a:lnTo>
                    <a:pt x="173" y="685"/>
                  </a:lnTo>
                  <a:lnTo>
                    <a:pt x="167" y="689"/>
                  </a:lnTo>
                  <a:lnTo>
                    <a:pt x="164" y="691"/>
                  </a:lnTo>
                  <a:lnTo>
                    <a:pt x="162" y="693"/>
                  </a:lnTo>
                  <a:lnTo>
                    <a:pt x="161" y="694"/>
                  </a:lnTo>
                  <a:lnTo>
                    <a:pt x="0" y="257"/>
                  </a:lnTo>
                  <a:lnTo>
                    <a:pt x="2" y="257"/>
                  </a:lnTo>
                  <a:lnTo>
                    <a:pt x="5" y="256"/>
                  </a:lnTo>
                  <a:lnTo>
                    <a:pt x="8" y="256"/>
                  </a:lnTo>
                  <a:lnTo>
                    <a:pt x="13" y="253"/>
                  </a:lnTo>
                  <a:lnTo>
                    <a:pt x="17" y="252"/>
                  </a:lnTo>
                  <a:lnTo>
                    <a:pt x="20" y="251"/>
                  </a:lnTo>
                  <a:lnTo>
                    <a:pt x="24" y="251"/>
                  </a:lnTo>
                  <a:lnTo>
                    <a:pt x="27" y="250"/>
                  </a:lnTo>
                  <a:lnTo>
                    <a:pt x="31" y="250"/>
                  </a:lnTo>
                  <a:lnTo>
                    <a:pt x="35" y="249"/>
                  </a:lnTo>
                  <a:lnTo>
                    <a:pt x="38" y="247"/>
                  </a:lnTo>
                  <a:lnTo>
                    <a:pt x="41" y="246"/>
                  </a:lnTo>
                  <a:lnTo>
                    <a:pt x="46" y="246"/>
                  </a:lnTo>
                  <a:lnTo>
                    <a:pt x="50" y="243"/>
                  </a:lnTo>
                  <a:lnTo>
                    <a:pt x="54" y="243"/>
                  </a:lnTo>
                  <a:lnTo>
                    <a:pt x="59" y="242"/>
                  </a:lnTo>
                  <a:lnTo>
                    <a:pt x="64" y="241"/>
                  </a:lnTo>
                  <a:lnTo>
                    <a:pt x="67" y="239"/>
                  </a:lnTo>
                  <a:lnTo>
                    <a:pt x="73" y="238"/>
                  </a:lnTo>
                  <a:lnTo>
                    <a:pt x="77" y="237"/>
                  </a:lnTo>
                  <a:lnTo>
                    <a:pt x="83" y="236"/>
                  </a:lnTo>
                  <a:lnTo>
                    <a:pt x="87" y="233"/>
                  </a:lnTo>
                  <a:lnTo>
                    <a:pt x="93" y="232"/>
                  </a:lnTo>
                  <a:lnTo>
                    <a:pt x="97" y="231"/>
                  </a:lnTo>
                  <a:lnTo>
                    <a:pt x="104" y="229"/>
                  </a:lnTo>
                  <a:lnTo>
                    <a:pt x="108" y="228"/>
                  </a:lnTo>
                  <a:lnTo>
                    <a:pt x="114" y="226"/>
                  </a:lnTo>
                  <a:lnTo>
                    <a:pt x="118" y="223"/>
                  </a:lnTo>
                  <a:lnTo>
                    <a:pt x="124" y="221"/>
                  </a:lnTo>
                  <a:lnTo>
                    <a:pt x="128" y="220"/>
                  </a:lnTo>
                  <a:lnTo>
                    <a:pt x="135" y="218"/>
                  </a:lnTo>
                  <a:lnTo>
                    <a:pt x="139" y="216"/>
                  </a:lnTo>
                  <a:lnTo>
                    <a:pt x="145" y="213"/>
                  </a:lnTo>
                  <a:lnTo>
                    <a:pt x="149" y="211"/>
                  </a:lnTo>
                  <a:lnTo>
                    <a:pt x="155" y="209"/>
                  </a:lnTo>
                  <a:lnTo>
                    <a:pt x="161" y="206"/>
                  </a:lnTo>
                  <a:lnTo>
                    <a:pt x="166" y="203"/>
                  </a:lnTo>
                  <a:lnTo>
                    <a:pt x="171" y="201"/>
                  </a:lnTo>
                  <a:lnTo>
                    <a:pt x="176" y="199"/>
                  </a:lnTo>
                  <a:lnTo>
                    <a:pt x="181" y="197"/>
                  </a:lnTo>
                  <a:lnTo>
                    <a:pt x="186" y="194"/>
                  </a:lnTo>
                  <a:lnTo>
                    <a:pt x="191" y="191"/>
                  </a:lnTo>
                  <a:lnTo>
                    <a:pt x="195" y="189"/>
                  </a:lnTo>
                  <a:lnTo>
                    <a:pt x="201" y="185"/>
                  </a:lnTo>
                  <a:lnTo>
                    <a:pt x="205" y="183"/>
                  </a:lnTo>
                  <a:lnTo>
                    <a:pt x="208" y="180"/>
                  </a:lnTo>
                  <a:lnTo>
                    <a:pt x="213" y="177"/>
                  </a:lnTo>
                  <a:lnTo>
                    <a:pt x="217" y="173"/>
                  </a:lnTo>
                  <a:lnTo>
                    <a:pt x="223" y="171"/>
                  </a:lnTo>
                  <a:lnTo>
                    <a:pt x="226" y="168"/>
                  </a:lnTo>
                  <a:lnTo>
                    <a:pt x="230" y="164"/>
                  </a:lnTo>
                  <a:lnTo>
                    <a:pt x="233" y="161"/>
                  </a:lnTo>
                  <a:lnTo>
                    <a:pt x="237" y="158"/>
                  </a:lnTo>
                  <a:lnTo>
                    <a:pt x="241" y="154"/>
                  </a:lnTo>
                  <a:lnTo>
                    <a:pt x="244" y="151"/>
                  </a:lnTo>
                  <a:lnTo>
                    <a:pt x="246" y="148"/>
                  </a:lnTo>
                  <a:lnTo>
                    <a:pt x="250" y="144"/>
                  </a:lnTo>
                  <a:lnTo>
                    <a:pt x="252" y="141"/>
                  </a:lnTo>
                  <a:lnTo>
                    <a:pt x="255" y="136"/>
                  </a:lnTo>
                  <a:lnTo>
                    <a:pt x="257" y="133"/>
                  </a:lnTo>
                  <a:lnTo>
                    <a:pt x="260" y="130"/>
                  </a:lnTo>
                  <a:lnTo>
                    <a:pt x="265" y="122"/>
                  </a:lnTo>
                  <a:lnTo>
                    <a:pt x="271" y="115"/>
                  </a:lnTo>
                  <a:lnTo>
                    <a:pt x="274" y="109"/>
                  </a:lnTo>
                  <a:lnTo>
                    <a:pt x="280" y="102"/>
                  </a:lnTo>
                  <a:lnTo>
                    <a:pt x="284" y="94"/>
                  </a:lnTo>
                  <a:lnTo>
                    <a:pt x="289" y="89"/>
                  </a:lnTo>
                  <a:lnTo>
                    <a:pt x="292" y="82"/>
                  </a:lnTo>
                  <a:lnTo>
                    <a:pt x="296" y="75"/>
                  </a:lnTo>
                  <a:lnTo>
                    <a:pt x="300" y="70"/>
                  </a:lnTo>
                  <a:lnTo>
                    <a:pt x="304" y="64"/>
                  </a:lnTo>
                  <a:lnTo>
                    <a:pt x="308" y="57"/>
                  </a:lnTo>
                  <a:lnTo>
                    <a:pt x="311" y="52"/>
                  </a:lnTo>
                  <a:lnTo>
                    <a:pt x="314" y="47"/>
                  </a:lnTo>
                  <a:lnTo>
                    <a:pt x="318" y="43"/>
                  </a:lnTo>
                  <a:lnTo>
                    <a:pt x="321" y="37"/>
                  </a:lnTo>
                  <a:lnTo>
                    <a:pt x="323" y="33"/>
                  </a:lnTo>
                  <a:lnTo>
                    <a:pt x="325" y="29"/>
                  </a:lnTo>
                  <a:lnTo>
                    <a:pt x="328" y="24"/>
                  </a:lnTo>
                  <a:lnTo>
                    <a:pt x="330" y="20"/>
                  </a:lnTo>
                  <a:lnTo>
                    <a:pt x="332" y="16"/>
                  </a:lnTo>
                  <a:lnTo>
                    <a:pt x="333" y="13"/>
                  </a:lnTo>
                  <a:lnTo>
                    <a:pt x="335" y="11"/>
                  </a:lnTo>
                  <a:lnTo>
                    <a:pt x="338" y="6"/>
                  </a:lnTo>
                  <a:lnTo>
                    <a:pt x="340" y="3"/>
                  </a:lnTo>
                  <a:lnTo>
                    <a:pt x="342" y="0"/>
                  </a:lnTo>
                  <a:close/>
                </a:path>
              </a:pathLst>
            </a:custGeom>
            <a:solidFill>
              <a:srgbClr val="D1D1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8" name="Freeform 55"/>
            <p:cNvSpPr>
              <a:spLocks/>
            </p:cNvSpPr>
            <p:nvPr/>
          </p:nvSpPr>
          <p:spPr bwMode="auto">
            <a:xfrm>
              <a:off x="1089" y="2316"/>
              <a:ext cx="241" cy="207"/>
            </a:xfrm>
            <a:custGeom>
              <a:avLst/>
              <a:gdLst>
                <a:gd name="T0" fmla="*/ 480 w 480"/>
                <a:gd name="T1" fmla="*/ 29 h 413"/>
                <a:gd name="T2" fmla="*/ 479 w 480"/>
                <a:gd name="T3" fmla="*/ 32 h 413"/>
                <a:gd name="T4" fmla="*/ 474 w 480"/>
                <a:gd name="T5" fmla="*/ 38 h 413"/>
                <a:gd name="T6" fmla="*/ 466 w 480"/>
                <a:gd name="T7" fmla="*/ 47 h 413"/>
                <a:gd name="T8" fmla="*/ 462 w 480"/>
                <a:gd name="T9" fmla="*/ 54 h 413"/>
                <a:gd name="T10" fmla="*/ 456 w 480"/>
                <a:gd name="T11" fmla="*/ 62 h 413"/>
                <a:gd name="T12" fmla="*/ 450 w 480"/>
                <a:gd name="T13" fmla="*/ 69 h 413"/>
                <a:gd name="T14" fmla="*/ 444 w 480"/>
                <a:gd name="T15" fmla="*/ 78 h 413"/>
                <a:gd name="T16" fmla="*/ 437 w 480"/>
                <a:gd name="T17" fmla="*/ 86 h 413"/>
                <a:gd name="T18" fmla="*/ 430 w 480"/>
                <a:gd name="T19" fmla="*/ 96 h 413"/>
                <a:gd name="T20" fmla="*/ 423 w 480"/>
                <a:gd name="T21" fmla="*/ 106 h 413"/>
                <a:gd name="T22" fmla="*/ 415 w 480"/>
                <a:gd name="T23" fmla="*/ 117 h 413"/>
                <a:gd name="T24" fmla="*/ 406 w 480"/>
                <a:gd name="T25" fmla="*/ 127 h 413"/>
                <a:gd name="T26" fmla="*/ 398 w 480"/>
                <a:gd name="T27" fmla="*/ 140 h 413"/>
                <a:gd name="T28" fmla="*/ 389 w 480"/>
                <a:gd name="T29" fmla="*/ 150 h 413"/>
                <a:gd name="T30" fmla="*/ 379 w 480"/>
                <a:gd name="T31" fmla="*/ 161 h 413"/>
                <a:gd name="T32" fmla="*/ 370 w 480"/>
                <a:gd name="T33" fmla="*/ 172 h 413"/>
                <a:gd name="T34" fmla="*/ 360 w 480"/>
                <a:gd name="T35" fmla="*/ 183 h 413"/>
                <a:gd name="T36" fmla="*/ 350 w 480"/>
                <a:gd name="T37" fmla="*/ 194 h 413"/>
                <a:gd name="T38" fmla="*/ 341 w 480"/>
                <a:gd name="T39" fmla="*/ 204 h 413"/>
                <a:gd name="T40" fmla="*/ 331 w 480"/>
                <a:gd name="T41" fmla="*/ 215 h 413"/>
                <a:gd name="T42" fmla="*/ 322 w 480"/>
                <a:gd name="T43" fmla="*/ 225 h 413"/>
                <a:gd name="T44" fmla="*/ 312 w 480"/>
                <a:gd name="T45" fmla="*/ 234 h 413"/>
                <a:gd name="T46" fmla="*/ 302 w 480"/>
                <a:gd name="T47" fmla="*/ 244 h 413"/>
                <a:gd name="T48" fmla="*/ 293 w 480"/>
                <a:gd name="T49" fmla="*/ 253 h 413"/>
                <a:gd name="T50" fmla="*/ 285 w 480"/>
                <a:gd name="T51" fmla="*/ 262 h 413"/>
                <a:gd name="T52" fmla="*/ 276 w 480"/>
                <a:gd name="T53" fmla="*/ 269 h 413"/>
                <a:gd name="T54" fmla="*/ 267 w 480"/>
                <a:gd name="T55" fmla="*/ 276 h 413"/>
                <a:gd name="T56" fmla="*/ 259 w 480"/>
                <a:gd name="T57" fmla="*/ 282 h 413"/>
                <a:gd name="T58" fmla="*/ 251 w 480"/>
                <a:gd name="T59" fmla="*/ 289 h 413"/>
                <a:gd name="T60" fmla="*/ 241 w 480"/>
                <a:gd name="T61" fmla="*/ 292 h 413"/>
                <a:gd name="T62" fmla="*/ 233 w 480"/>
                <a:gd name="T63" fmla="*/ 298 h 413"/>
                <a:gd name="T64" fmla="*/ 224 w 480"/>
                <a:gd name="T65" fmla="*/ 302 h 413"/>
                <a:gd name="T66" fmla="*/ 214 w 480"/>
                <a:gd name="T67" fmla="*/ 309 h 413"/>
                <a:gd name="T68" fmla="*/ 204 w 480"/>
                <a:gd name="T69" fmla="*/ 313 h 413"/>
                <a:gd name="T70" fmla="*/ 194 w 480"/>
                <a:gd name="T71" fmla="*/ 319 h 413"/>
                <a:gd name="T72" fmla="*/ 183 w 480"/>
                <a:gd name="T73" fmla="*/ 324 h 413"/>
                <a:gd name="T74" fmla="*/ 174 w 480"/>
                <a:gd name="T75" fmla="*/ 330 h 413"/>
                <a:gd name="T76" fmla="*/ 163 w 480"/>
                <a:gd name="T77" fmla="*/ 335 h 413"/>
                <a:gd name="T78" fmla="*/ 152 w 480"/>
                <a:gd name="T79" fmla="*/ 340 h 413"/>
                <a:gd name="T80" fmla="*/ 141 w 480"/>
                <a:gd name="T81" fmla="*/ 345 h 413"/>
                <a:gd name="T82" fmla="*/ 131 w 480"/>
                <a:gd name="T83" fmla="*/ 351 h 413"/>
                <a:gd name="T84" fmla="*/ 120 w 480"/>
                <a:gd name="T85" fmla="*/ 357 h 413"/>
                <a:gd name="T86" fmla="*/ 110 w 480"/>
                <a:gd name="T87" fmla="*/ 361 h 413"/>
                <a:gd name="T88" fmla="*/ 99 w 480"/>
                <a:gd name="T89" fmla="*/ 367 h 413"/>
                <a:gd name="T90" fmla="*/ 89 w 480"/>
                <a:gd name="T91" fmla="*/ 372 h 413"/>
                <a:gd name="T92" fmla="*/ 79 w 480"/>
                <a:gd name="T93" fmla="*/ 375 h 413"/>
                <a:gd name="T94" fmla="*/ 69 w 480"/>
                <a:gd name="T95" fmla="*/ 381 h 413"/>
                <a:gd name="T96" fmla="*/ 60 w 480"/>
                <a:gd name="T97" fmla="*/ 384 h 413"/>
                <a:gd name="T98" fmla="*/ 51 w 480"/>
                <a:gd name="T99" fmla="*/ 389 h 413"/>
                <a:gd name="T100" fmla="*/ 42 w 480"/>
                <a:gd name="T101" fmla="*/ 393 h 413"/>
                <a:gd name="T102" fmla="*/ 34 w 480"/>
                <a:gd name="T103" fmla="*/ 397 h 413"/>
                <a:gd name="T104" fmla="*/ 26 w 480"/>
                <a:gd name="T105" fmla="*/ 400 h 413"/>
                <a:gd name="T106" fmla="*/ 20 w 480"/>
                <a:gd name="T107" fmla="*/ 404 h 413"/>
                <a:gd name="T108" fmla="*/ 8 w 480"/>
                <a:gd name="T109" fmla="*/ 410 h 413"/>
                <a:gd name="T110" fmla="*/ 418 w 480"/>
                <a:gd name="T111" fmla="*/ 0 h 4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0"/>
                <a:gd name="T169" fmla="*/ 0 h 413"/>
                <a:gd name="T170" fmla="*/ 480 w 480"/>
                <a:gd name="T171" fmla="*/ 413 h 4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0" h="413">
                  <a:moveTo>
                    <a:pt x="418" y="0"/>
                  </a:moveTo>
                  <a:lnTo>
                    <a:pt x="480" y="29"/>
                  </a:lnTo>
                  <a:lnTo>
                    <a:pt x="479" y="32"/>
                  </a:lnTo>
                  <a:lnTo>
                    <a:pt x="476" y="33"/>
                  </a:lnTo>
                  <a:lnTo>
                    <a:pt x="474" y="38"/>
                  </a:lnTo>
                  <a:lnTo>
                    <a:pt x="470" y="42"/>
                  </a:lnTo>
                  <a:lnTo>
                    <a:pt x="466" y="47"/>
                  </a:lnTo>
                  <a:lnTo>
                    <a:pt x="464" y="50"/>
                  </a:lnTo>
                  <a:lnTo>
                    <a:pt x="462" y="54"/>
                  </a:lnTo>
                  <a:lnTo>
                    <a:pt x="458" y="58"/>
                  </a:lnTo>
                  <a:lnTo>
                    <a:pt x="456" y="62"/>
                  </a:lnTo>
                  <a:lnTo>
                    <a:pt x="454" y="65"/>
                  </a:lnTo>
                  <a:lnTo>
                    <a:pt x="450" y="69"/>
                  </a:lnTo>
                  <a:lnTo>
                    <a:pt x="447" y="73"/>
                  </a:lnTo>
                  <a:lnTo>
                    <a:pt x="444" y="78"/>
                  </a:lnTo>
                  <a:lnTo>
                    <a:pt x="440" y="82"/>
                  </a:lnTo>
                  <a:lnTo>
                    <a:pt x="437" y="86"/>
                  </a:lnTo>
                  <a:lnTo>
                    <a:pt x="434" y="91"/>
                  </a:lnTo>
                  <a:lnTo>
                    <a:pt x="430" y="96"/>
                  </a:lnTo>
                  <a:lnTo>
                    <a:pt x="426" y="101"/>
                  </a:lnTo>
                  <a:lnTo>
                    <a:pt x="423" y="106"/>
                  </a:lnTo>
                  <a:lnTo>
                    <a:pt x="418" y="111"/>
                  </a:lnTo>
                  <a:lnTo>
                    <a:pt x="415" y="117"/>
                  </a:lnTo>
                  <a:lnTo>
                    <a:pt x="410" y="122"/>
                  </a:lnTo>
                  <a:lnTo>
                    <a:pt x="406" y="127"/>
                  </a:lnTo>
                  <a:lnTo>
                    <a:pt x="401" y="133"/>
                  </a:lnTo>
                  <a:lnTo>
                    <a:pt x="398" y="140"/>
                  </a:lnTo>
                  <a:lnTo>
                    <a:pt x="393" y="144"/>
                  </a:lnTo>
                  <a:lnTo>
                    <a:pt x="389" y="150"/>
                  </a:lnTo>
                  <a:lnTo>
                    <a:pt x="384" y="155"/>
                  </a:lnTo>
                  <a:lnTo>
                    <a:pt x="379" y="161"/>
                  </a:lnTo>
                  <a:lnTo>
                    <a:pt x="375" y="166"/>
                  </a:lnTo>
                  <a:lnTo>
                    <a:pt x="370" y="172"/>
                  </a:lnTo>
                  <a:lnTo>
                    <a:pt x="365" y="177"/>
                  </a:lnTo>
                  <a:lnTo>
                    <a:pt x="360" y="183"/>
                  </a:lnTo>
                  <a:lnTo>
                    <a:pt x="356" y="189"/>
                  </a:lnTo>
                  <a:lnTo>
                    <a:pt x="350" y="194"/>
                  </a:lnTo>
                  <a:lnTo>
                    <a:pt x="346" y="199"/>
                  </a:lnTo>
                  <a:lnTo>
                    <a:pt x="341" y="204"/>
                  </a:lnTo>
                  <a:lnTo>
                    <a:pt x="336" y="210"/>
                  </a:lnTo>
                  <a:lnTo>
                    <a:pt x="331" y="215"/>
                  </a:lnTo>
                  <a:lnTo>
                    <a:pt x="327" y="220"/>
                  </a:lnTo>
                  <a:lnTo>
                    <a:pt x="322" y="225"/>
                  </a:lnTo>
                  <a:lnTo>
                    <a:pt x="317" y="230"/>
                  </a:lnTo>
                  <a:lnTo>
                    <a:pt x="312" y="234"/>
                  </a:lnTo>
                  <a:lnTo>
                    <a:pt x="307" y="239"/>
                  </a:lnTo>
                  <a:lnTo>
                    <a:pt x="302" y="244"/>
                  </a:lnTo>
                  <a:lnTo>
                    <a:pt x="298" y="249"/>
                  </a:lnTo>
                  <a:lnTo>
                    <a:pt x="293" y="253"/>
                  </a:lnTo>
                  <a:lnTo>
                    <a:pt x="288" y="256"/>
                  </a:lnTo>
                  <a:lnTo>
                    <a:pt x="285" y="262"/>
                  </a:lnTo>
                  <a:lnTo>
                    <a:pt x="280" y="264"/>
                  </a:lnTo>
                  <a:lnTo>
                    <a:pt x="276" y="269"/>
                  </a:lnTo>
                  <a:lnTo>
                    <a:pt x="270" y="273"/>
                  </a:lnTo>
                  <a:lnTo>
                    <a:pt x="267" y="276"/>
                  </a:lnTo>
                  <a:lnTo>
                    <a:pt x="262" y="279"/>
                  </a:lnTo>
                  <a:lnTo>
                    <a:pt x="259" y="282"/>
                  </a:lnTo>
                  <a:lnTo>
                    <a:pt x="254" y="285"/>
                  </a:lnTo>
                  <a:lnTo>
                    <a:pt x="251" y="289"/>
                  </a:lnTo>
                  <a:lnTo>
                    <a:pt x="247" y="291"/>
                  </a:lnTo>
                  <a:lnTo>
                    <a:pt x="241" y="292"/>
                  </a:lnTo>
                  <a:lnTo>
                    <a:pt x="237" y="295"/>
                  </a:lnTo>
                  <a:lnTo>
                    <a:pt x="233" y="298"/>
                  </a:lnTo>
                  <a:lnTo>
                    <a:pt x="229" y="300"/>
                  </a:lnTo>
                  <a:lnTo>
                    <a:pt x="224" y="302"/>
                  </a:lnTo>
                  <a:lnTo>
                    <a:pt x="219" y="305"/>
                  </a:lnTo>
                  <a:lnTo>
                    <a:pt x="214" y="309"/>
                  </a:lnTo>
                  <a:lnTo>
                    <a:pt x="209" y="310"/>
                  </a:lnTo>
                  <a:lnTo>
                    <a:pt x="204" y="313"/>
                  </a:lnTo>
                  <a:lnTo>
                    <a:pt x="199" y="315"/>
                  </a:lnTo>
                  <a:lnTo>
                    <a:pt x="194" y="319"/>
                  </a:lnTo>
                  <a:lnTo>
                    <a:pt x="189" y="321"/>
                  </a:lnTo>
                  <a:lnTo>
                    <a:pt x="183" y="324"/>
                  </a:lnTo>
                  <a:lnTo>
                    <a:pt x="179" y="327"/>
                  </a:lnTo>
                  <a:lnTo>
                    <a:pt x="174" y="330"/>
                  </a:lnTo>
                  <a:lnTo>
                    <a:pt x="168" y="332"/>
                  </a:lnTo>
                  <a:lnTo>
                    <a:pt x="163" y="335"/>
                  </a:lnTo>
                  <a:lnTo>
                    <a:pt x="158" y="337"/>
                  </a:lnTo>
                  <a:lnTo>
                    <a:pt x="152" y="340"/>
                  </a:lnTo>
                  <a:lnTo>
                    <a:pt x="147" y="342"/>
                  </a:lnTo>
                  <a:lnTo>
                    <a:pt x="141" y="345"/>
                  </a:lnTo>
                  <a:lnTo>
                    <a:pt x="135" y="348"/>
                  </a:lnTo>
                  <a:lnTo>
                    <a:pt x="131" y="351"/>
                  </a:lnTo>
                  <a:lnTo>
                    <a:pt x="124" y="353"/>
                  </a:lnTo>
                  <a:lnTo>
                    <a:pt x="120" y="357"/>
                  </a:lnTo>
                  <a:lnTo>
                    <a:pt x="114" y="358"/>
                  </a:lnTo>
                  <a:lnTo>
                    <a:pt x="110" y="361"/>
                  </a:lnTo>
                  <a:lnTo>
                    <a:pt x="103" y="363"/>
                  </a:lnTo>
                  <a:lnTo>
                    <a:pt x="99" y="367"/>
                  </a:lnTo>
                  <a:lnTo>
                    <a:pt x="94" y="369"/>
                  </a:lnTo>
                  <a:lnTo>
                    <a:pt x="89" y="372"/>
                  </a:lnTo>
                  <a:lnTo>
                    <a:pt x="83" y="374"/>
                  </a:lnTo>
                  <a:lnTo>
                    <a:pt x="79" y="375"/>
                  </a:lnTo>
                  <a:lnTo>
                    <a:pt x="73" y="378"/>
                  </a:lnTo>
                  <a:lnTo>
                    <a:pt x="69" y="381"/>
                  </a:lnTo>
                  <a:lnTo>
                    <a:pt x="64" y="382"/>
                  </a:lnTo>
                  <a:lnTo>
                    <a:pt x="60" y="384"/>
                  </a:lnTo>
                  <a:lnTo>
                    <a:pt x="55" y="387"/>
                  </a:lnTo>
                  <a:lnTo>
                    <a:pt x="51" y="389"/>
                  </a:lnTo>
                  <a:lnTo>
                    <a:pt x="46" y="391"/>
                  </a:lnTo>
                  <a:lnTo>
                    <a:pt x="42" y="393"/>
                  </a:lnTo>
                  <a:lnTo>
                    <a:pt x="37" y="396"/>
                  </a:lnTo>
                  <a:lnTo>
                    <a:pt x="34" y="397"/>
                  </a:lnTo>
                  <a:lnTo>
                    <a:pt x="30" y="398"/>
                  </a:lnTo>
                  <a:lnTo>
                    <a:pt x="26" y="400"/>
                  </a:lnTo>
                  <a:lnTo>
                    <a:pt x="23" y="402"/>
                  </a:lnTo>
                  <a:lnTo>
                    <a:pt x="20" y="404"/>
                  </a:lnTo>
                  <a:lnTo>
                    <a:pt x="14" y="407"/>
                  </a:lnTo>
                  <a:lnTo>
                    <a:pt x="8" y="410"/>
                  </a:lnTo>
                  <a:lnTo>
                    <a:pt x="0" y="413"/>
                  </a:lnTo>
                  <a:lnTo>
                    <a:pt x="418" y="0"/>
                  </a:lnTo>
                  <a:close/>
                </a:path>
              </a:pathLst>
            </a:custGeom>
            <a:solidFill>
              <a:srgbClr val="B3B0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299" name="Freeform 56"/>
            <p:cNvSpPr>
              <a:spLocks/>
            </p:cNvSpPr>
            <p:nvPr/>
          </p:nvSpPr>
          <p:spPr bwMode="auto">
            <a:xfrm>
              <a:off x="932" y="2262"/>
              <a:ext cx="377" cy="301"/>
            </a:xfrm>
            <a:custGeom>
              <a:avLst/>
              <a:gdLst>
                <a:gd name="T0" fmla="*/ 751 w 754"/>
                <a:gd name="T1" fmla="*/ 68 h 604"/>
                <a:gd name="T2" fmla="*/ 744 w 754"/>
                <a:gd name="T3" fmla="*/ 84 h 604"/>
                <a:gd name="T4" fmla="*/ 733 w 754"/>
                <a:gd name="T5" fmla="*/ 108 h 604"/>
                <a:gd name="T6" fmla="*/ 725 w 754"/>
                <a:gd name="T7" fmla="*/ 123 h 604"/>
                <a:gd name="T8" fmla="*/ 718 w 754"/>
                <a:gd name="T9" fmla="*/ 138 h 604"/>
                <a:gd name="T10" fmla="*/ 708 w 754"/>
                <a:gd name="T11" fmla="*/ 155 h 604"/>
                <a:gd name="T12" fmla="*/ 698 w 754"/>
                <a:gd name="T13" fmla="*/ 174 h 604"/>
                <a:gd name="T14" fmla="*/ 686 w 754"/>
                <a:gd name="T15" fmla="*/ 193 h 604"/>
                <a:gd name="T16" fmla="*/ 675 w 754"/>
                <a:gd name="T17" fmla="*/ 213 h 604"/>
                <a:gd name="T18" fmla="*/ 662 w 754"/>
                <a:gd name="T19" fmla="*/ 233 h 604"/>
                <a:gd name="T20" fmla="*/ 649 w 754"/>
                <a:gd name="T21" fmla="*/ 254 h 604"/>
                <a:gd name="T22" fmla="*/ 634 w 754"/>
                <a:gd name="T23" fmla="*/ 274 h 604"/>
                <a:gd name="T24" fmla="*/ 620 w 754"/>
                <a:gd name="T25" fmla="*/ 295 h 604"/>
                <a:gd name="T26" fmla="*/ 600 w 754"/>
                <a:gd name="T27" fmla="*/ 316 h 604"/>
                <a:gd name="T28" fmla="*/ 575 w 754"/>
                <a:gd name="T29" fmla="*/ 340 h 604"/>
                <a:gd name="T30" fmla="*/ 545 w 754"/>
                <a:gd name="T31" fmla="*/ 364 h 604"/>
                <a:gd name="T32" fmla="*/ 510 w 754"/>
                <a:gd name="T33" fmla="*/ 390 h 604"/>
                <a:gd name="T34" fmla="*/ 473 w 754"/>
                <a:gd name="T35" fmla="*/ 414 h 604"/>
                <a:gd name="T36" fmla="*/ 435 w 754"/>
                <a:gd name="T37" fmla="*/ 440 h 604"/>
                <a:gd name="T38" fmla="*/ 395 w 754"/>
                <a:gd name="T39" fmla="*/ 466 h 604"/>
                <a:gd name="T40" fmla="*/ 355 w 754"/>
                <a:gd name="T41" fmla="*/ 490 h 604"/>
                <a:gd name="T42" fmla="*/ 315 w 754"/>
                <a:gd name="T43" fmla="*/ 512 h 604"/>
                <a:gd name="T44" fmla="*/ 277 w 754"/>
                <a:gd name="T45" fmla="*/ 535 h 604"/>
                <a:gd name="T46" fmla="*/ 243 w 754"/>
                <a:gd name="T47" fmla="*/ 554 h 604"/>
                <a:gd name="T48" fmla="*/ 213 w 754"/>
                <a:gd name="T49" fmla="*/ 570 h 604"/>
                <a:gd name="T50" fmla="*/ 188 w 754"/>
                <a:gd name="T51" fmla="*/ 584 h 604"/>
                <a:gd name="T52" fmla="*/ 168 w 754"/>
                <a:gd name="T53" fmla="*/ 595 h 604"/>
                <a:gd name="T54" fmla="*/ 155 w 754"/>
                <a:gd name="T55" fmla="*/ 600 h 604"/>
                <a:gd name="T56" fmla="*/ 1 w 754"/>
                <a:gd name="T57" fmla="*/ 152 h 604"/>
                <a:gd name="T58" fmla="*/ 20 w 754"/>
                <a:gd name="T59" fmla="*/ 154 h 604"/>
                <a:gd name="T60" fmla="*/ 35 w 754"/>
                <a:gd name="T61" fmla="*/ 155 h 604"/>
                <a:gd name="T62" fmla="*/ 51 w 754"/>
                <a:gd name="T63" fmla="*/ 155 h 604"/>
                <a:gd name="T64" fmla="*/ 67 w 754"/>
                <a:gd name="T65" fmla="*/ 156 h 604"/>
                <a:gd name="T66" fmla="*/ 86 w 754"/>
                <a:gd name="T67" fmla="*/ 156 h 604"/>
                <a:gd name="T68" fmla="*/ 105 w 754"/>
                <a:gd name="T69" fmla="*/ 155 h 604"/>
                <a:gd name="T70" fmla="*/ 126 w 754"/>
                <a:gd name="T71" fmla="*/ 154 h 604"/>
                <a:gd name="T72" fmla="*/ 148 w 754"/>
                <a:gd name="T73" fmla="*/ 152 h 604"/>
                <a:gd name="T74" fmla="*/ 170 w 754"/>
                <a:gd name="T75" fmla="*/ 148 h 604"/>
                <a:gd name="T76" fmla="*/ 192 w 754"/>
                <a:gd name="T77" fmla="*/ 144 h 604"/>
                <a:gd name="T78" fmla="*/ 213 w 754"/>
                <a:gd name="T79" fmla="*/ 138 h 604"/>
                <a:gd name="T80" fmla="*/ 234 w 754"/>
                <a:gd name="T81" fmla="*/ 131 h 604"/>
                <a:gd name="T82" fmla="*/ 254 w 754"/>
                <a:gd name="T83" fmla="*/ 123 h 604"/>
                <a:gd name="T84" fmla="*/ 272 w 754"/>
                <a:gd name="T85" fmla="*/ 112 h 604"/>
                <a:gd name="T86" fmla="*/ 290 w 754"/>
                <a:gd name="T87" fmla="*/ 102 h 604"/>
                <a:gd name="T88" fmla="*/ 306 w 754"/>
                <a:gd name="T89" fmla="*/ 90 h 604"/>
                <a:gd name="T90" fmla="*/ 321 w 754"/>
                <a:gd name="T91" fmla="*/ 80 h 604"/>
                <a:gd name="T92" fmla="*/ 345 w 754"/>
                <a:gd name="T93" fmla="*/ 63 h 604"/>
                <a:gd name="T94" fmla="*/ 369 w 754"/>
                <a:gd name="T95" fmla="*/ 44 h 604"/>
                <a:gd name="T96" fmla="*/ 387 w 754"/>
                <a:gd name="T97" fmla="*/ 27 h 604"/>
                <a:gd name="T98" fmla="*/ 407 w 754"/>
                <a:gd name="T99" fmla="*/ 7 h 604"/>
                <a:gd name="T100" fmla="*/ 414 w 754"/>
                <a:gd name="T101" fmla="*/ 0 h 6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4"/>
                <a:gd name="T154" fmla="*/ 0 h 604"/>
                <a:gd name="T155" fmla="*/ 754 w 754"/>
                <a:gd name="T156" fmla="*/ 604 h 6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4" h="604">
                  <a:moveTo>
                    <a:pt x="414" y="0"/>
                  </a:moveTo>
                  <a:lnTo>
                    <a:pt x="754" y="63"/>
                  </a:lnTo>
                  <a:lnTo>
                    <a:pt x="752" y="64"/>
                  </a:lnTo>
                  <a:lnTo>
                    <a:pt x="751" y="68"/>
                  </a:lnTo>
                  <a:lnTo>
                    <a:pt x="749" y="70"/>
                  </a:lnTo>
                  <a:lnTo>
                    <a:pt x="748" y="74"/>
                  </a:lnTo>
                  <a:lnTo>
                    <a:pt x="746" y="78"/>
                  </a:lnTo>
                  <a:lnTo>
                    <a:pt x="744" y="84"/>
                  </a:lnTo>
                  <a:lnTo>
                    <a:pt x="741" y="89"/>
                  </a:lnTo>
                  <a:lnTo>
                    <a:pt x="738" y="95"/>
                  </a:lnTo>
                  <a:lnTo>
                    <a:pt x="735" y="100"/>
                  </a:lnTo>
                  <a:lnTo>
                    <a:pt x="733" y="108"/>
                  </a:lnTo>
                  <a:lnTo>
                    <a:pt x="731" y="112"/>
                  </a:lnTo>
                  <a:lnTo>
                    <a:pt x="729" y="115"/>
                  </a:lnTo>
                  <a:lnTo>
                    <a:pt x="726" y="118"/>
                  </a:lnTo>
                  <a:lnTo>
                    <a:pt x="725" y="123"/>
                  </a:lnTo>
                  <a:lnTo>
                    <a:pt x="723" y="126"/>
                  </a:lnTo>
                  <a:lnTo>
                    <a:pt x="721" y="131"/>
                  </a:lnTo>
                  <a:lnTo>
                    <a:pt x="719" y="134"/>
                  </a:lnTo>
                  <a:lnTo>
                    <a:pt x="718" y="138"/>
                  </a:lnTo>
                  <a:lnTo>
                    <a:pt x="715" y="143"/>
                  </a:lnTo>
                  <a:lnTo>
                    <a:pt x="712" y="147"/>
                  </a:lnTo>
                  <a:lnTo>
                    <a:pt x="710" y="151"/>
                  </a:lnTo>
                  <a:lnTo>
                    <a:pt x="708" y="155"/>
                  </a:lnTo>
                  <a:lnTo>
                    <a:pt x="705" y="159"/>
                  </a:lnTo>
                  <a:lnTo>
                    <a:pt x="703" y="164"/>
                  </a:lnTo>
                  <a:lnTo>
                    <a:pt x="700" y="168"/>
                  </a:lnTo>
                  <a:lnTo>
                    <a:pt x="698" y="174"/>
                  </a:lnTo>
                  <a:lnTo>
                    <a:pt x="694" y="177"/>
                  </a:lnTo>
                  <a:lnTo>
                    <a:pt x="692" y="183"/>
                  </a:lnTo>
                  <a:lnTo>
                    <a:pt x="690" y="187"/>
                  </a:lnTo>
                  <a:lnTo>
                    <a:pt x="686" y="193"/>
                  </a:lnTo>
                  <a:lnTo>
                    <a:pt x="683" y="197"/>
                  </a:lnTo>
                  <a:lnTo>
                    <a:pt x="681" y="203"/>
                  </a:lnTo>
                  <a:lnTo>
                    <a:pt x="679" y="207"/>
                  </a:lnTo>
                  <a:lnTo>
                    <a:pt x="675" y="213"/>
                  </a:lnTo>
                  <a:lnTo>
                    <a:pt x="672" y="217"/>
                  </a:lnTo>
                  <a:lnTo>
                    <a:pt x="669" y="223"/>
                  </a:lnTo>
                  <a:lnTo>
                    <a:pt x="665" y="227"/>
                  </a:lnTo>
                  <a:lnTo>
                    <a:pt x="662" y="233"/>
                  </a:lnTo>
                  <a:lnTo>
                    <a:pt x="659" y="237"/>
                  </a:lnTo>
                  <a:lnTo>
                    <a:pt x="655" y="243"/>
                  </a:lnTo>
                  <a:lnTo>
                    <a:pt x="652" y="249"/>
                  </a:lnTo>
                  <a:lnTo>
                    <a:pt x="649" y="254"/>
                  </a:lnTo>
                  <a:lnTo>
                    <a:pt x="645" y="259"/>
                  </a:lnTo>
                  <a:lnTo>
                    <a:pt x="642" y="264"/>
                  </a:lnTo>
                  <a:lnTo>
                    <a:pt x="637" y="269"/>
                  </a:lnTo>
                  <a:lnTo>
                    <a:pt x="634" y="274"/>
                  </a:lnTo>
                  <a:lnTo>
                    <a:pt x="631" y="279"/>
                  </a:lnTo>
                  <a:lnTo>
                    <a:pt x="627" y="285"/>
                  </a:lnTo>
                  <a:lnTo>
                    <a:pt x="623" y="290"/>
                  </a:lnTo>
                  <a:lnTo>
                    <a:pt x="620" y="295"/>
                  </a:lnTo>
                  <a:lnTo>
                    <a:pt x="615" y="300"/>
                  </a:lnTo>
                  <a:lnTo>
                    <a:pt x="611" y="305"/>
                  </a:lnTo>
                  <a:lnTo>
                    <a:pt x="605" y="311"/>
                  </a:lnTo>
                  <a:lnTo>
                    <a:pt x="600" y="316"/>
                  </a:lnTo>
                  <a:lnTo>
                    <a:pt x="594" y="322"/>
                  </a:lnTo>
                  <a:lnTo>
                    <a:pt x="588" y="328"/>
                  </a:lnTo>
                  <a:lnTo>
                    <a:pt x="582" y="333"/>
                  </a:lnTo>
                  <a:lnTo>
                    <a:pt x="575" y="340"/>
                  </a:lnTo>
                  <a:lnTo>
                    <a:pt x="567" y="345"/>
                  </a:lnTo>
                  <a:lnTo>
                    <a:pt x="559" y="351"/>
                  </a:lnTo>
                  <a:lnTo>
                    <a:pt x="552" y="358"/>
                  </a:lnTo>
                  <a:lnTo>
                    <a:pt x="545" y="364"/>
                  </a:lnTo>
                  <a:lnTo>
                    <a:pt x="536" y="370"/>
                  </a:lnTo>
                  <a:lnTo>
                    <a:pt x="527" y="377"/>
                  </a:lnTo>
                  <a:lnTo>
                    <a:pt x="519" y="383"/>
                  </a:lnTo>
                  <a:lnTo>
                    <a:pt x="510" y="390"/>
                  </a:lnTo>
                  <a:lnTo>
                    <a:pt x="502" y="395"/>
                  </a:lnTo>
                  <a:lnTo>
                    <a:pt x="493" y="401"/>
                  </a:lnTo>
                  <a:lnTo>
                    <a:pt x="483" y="408"/>
                  </a:lnTo>
                  <a:lnTo>
                    <a:pt x="473" y="414"/>
                  </a:lnTo>
                  <a:lnTo>
                    <a:pt x="464" y="420"/>
                  </a:lnTo>
                  <a:lnTo>
                    <a:pt x="454" y="427"/>
                  </a:lnTo>
                  <a:lnTo>
                    <a:pt x="444" y="433"/>
                  </a:lnTo>
                  <a:lnTo>
                    <a:pt x="435" y="440"/>
                  </a:lnTo>
                  <a:lnTo>
                    <a:pt x="424" y="446"/>
                  </a:lnTo>
                  <a:lnTo>
                    <a:pt x="414" y="452"/>
                  </a:lnTo>
                  <a:lnTo>
                    <a:pt x="404" y="459"/>
                  </a:lnTo>
                  <a:lnTo>
                    <a:pt x="395" y="466"/>
                  </a:lnTo>
                  <a:lnTo>
                    <a:pt x="384" y="471"/>
                  </a:lnTo>
                  <a:lnTo>
                    <a:pt x="374" y="478"/>
                  </a:lnTo>
                  <a:lnTo>
                    <a:pt x="364" y="483"/>
                  </a:lnTo>
                  <a:lnTo>
                    <a:pt x="355" y="490"/>
                  </a:lnTo>
                  <a:lnTo>
                    <a:pt x="344" y="496"/>
                  </a:lnTo>
                  <a:lnTo>
                    <a:pt x="333" y="501"/>
                  </a:lnTo>
                  <a:lnTo>
                    <a:pt x="323" y="507"/>
                  </a:lnTo>
                  <a:lnTo>
                    <a:pt x="315" y="512"/>
                  </a:lnTo>
                  <a:lnTo>
                    <a:pt x="305" y="518"/>
                  </a:lnTo>
                  <a:lnTo>
                    <a:pt x="295" y="523"/>
                  </a:lnTo>
                  <a:lnTo>
                    <a:pt x="286" y="528"/>
                  </a:lnTo>
                  <a:lnTo>
                    <a:pt x="277" y="535"/>
                  </a:lnTo>
                  <a:lnTo>
                    <a:pt x="268" y="539"/>
                  </a:lnTo>
                  <a:lnTo>
                    <a:pt x="260" y="543"/>
                  </a:lnTo>
                  <a:lnTo>
                    <a:pt x="251" y="548"/>
                  </a:lnTo>
                  <a:lnTo>
                    <a:pt x="243" y="554"/>
                  </a:lnTo>
                  <a:lnTo>
                    <a:pt x="234" y="557"/>
                  </a:lnTo>
                  <a:lnTo>
                    <a:pt x="227" y="562"/>
                  </a:lnTo>
                  <a:lnTo>
                    <a:pt x="219" y="566"/>
                  </a:lnTo>
                  <a:lnTo>
                    <a:pt x="213" y="570"/>
                  </a:lnTo>
                  <a:lnTo>
                    <a:pt x="205" y="574"/>
                  </a:lnTo>
                  <a:lnTo>
                    <a:pt x="199" y="577"/>
                  </a:lnTo>
                  <a:lnTo>
                    <a:pt x="192" y="580"/>
                  </a:lnTo>
                  <a:lnTo>
                    <a:pt x="188" y="584"/>
                  </a:lnTo>
                  <a:lnTo>
                    <a:pt x="181" y="586"/>
                  </a:lnTo>
                  <a:lnTo>
                    <a:pt x="177" y="589"/>
                  </a:lnTo>
                  <a:lnTo>
                    <a:pt x="172" y="591"/>
                  </a:lnTo>
                  <a:lnTo>
                    <a:pt x="168" y="595"/>
                  </a:lnTo>
                  <a:lnTo>
                    <a:pt x="164" y="596"/>
                  </a:lnTo>
                  <a:lnTo>
                    <a:pt x="161" y="597"/>
                  </a:lnTo>
                  <a:lnTo>
                    <a:pt x="158" y="599"/>
                  </a:lnTo>
                  <a:lnTo>
                    <a:pt x="155" y="600"/>
                  </a:lnTo>
                  <a:lnTo>
                    <a:pt x="152" y="602"/>
                  </a:lnTo>
                  <a:lnTo>
                    <a:pt x="152" y="604"/>
                  </a:lnTo>
                  <a:lnTo>
                    <a:pt x="0" y="152"/>
                  </a:lnTo>
                  <a:lnTo>
                    <a:pt x="1" y="152"/>
                  </a:lnTo>
                  <a:lnTo>
                    <a:pt x="6" y="153"/>
                  </a:lnTo>
                  <a:lnTo>
                    <a:pt x="10" y="153"/>
                  </a:lnTo>
                  <a:lnTo>
                    <a:pt x="14" y="153"/>
                  </a:lnTo>
                  <a:lnTo>
                    <a:pt x="20" y="154"/>
                  </a:lnTo>
                  <a:lnTo>
                    <a:pt x="26" y="155"/>
                  </a:lnTo>
                  <a:lnTo>
                    <a:pt x="28" y="155"/>
                  </a:lnTo>
                  <a:lnTo>
                    <a:pt x="32" y="155"/>
                  </a:lnTo>
                  <a:lnTo>
                    <a:pt x="35" y="155"/>
                  </a:lnTo>
                  <a:lnTo>
                    <a:pt x="40" y="155"/>
                  </a:lnTo>
                  <a:lnTo>
                    <a:pt x="43" y="155"/>
                  </a:lnTo>
                  <a:lnTo>
                    <a:pt x="46" y="155"/>
                  </a:lnTo>
                  <a:lnTo>
                    <a:pt x="51" y="155"/>
                  </a:lnTo>
                  <a:lnTo>
                    <a:pt x="55" y="156"/>
                  </a:lnTo>
                  <a:lnTo>
                    <a:pt x="59" y="156"/>
                  </a:lnTo>
                  <a:lnTo>
                    <a:pt x="63" y="156"/>
                  </a:lnTo>
                  <a:lnTo>
                    <a:pt x="67" y="156"/>
                  </a:lnTo>
                  <a:lnTo>
                    <a:pt x="72" y="156"/>
                  </a:lnTo>
                  <a:lnTo>
                    <a:pt x="76" y="156"/>
                  </a:lnTo>
                  <a:lnTo>
                    <a:pt x="82" y="156"/>
                  </a:lnTo>
                  <a:lnTo>
                    <a:pt x="86" y="156"/>
                  </a:lnTo>
                  <a:lnTo>
                    <a:pt x="92" y="156"/>
                  </a:lnTo>
                  <a:lnTo>
                    <a:pt x="96" y="156"/>
                  </a:lnTo>
                  <a:lnTo>
                    <a:pt x="101" y="156"/>
                  </a:lnTo>
                  <a:lnTo>
                    <a:pt x="105" y="155"/>
                  </a:lnTo>
                  <a:lnTo>
                    <a:pt x="111" y="155"/>
                  </a:lnTo>
                  <a:lnTo>
                    <a:pt x="116" y="155"/>
                  </a:lnTo>
                  <a:lnTo>
                    <a:pt x="121" y="155"/>
                  </a:lnTo>
                  <a:lnTo>
                    <a:pt x="126" y="154"/>
                  </a:lnTo>
                  <a:lnTo>
                    <a:pt x="133" y="154"/>
                  </a:lnTo>
                  <a:lnTo>
                    <a:pt x="138" y="153"/>
                  </a:lnTo>
                  <a:lnTo>
                    <a:pt x="142" y="153"/>
                  </a:lnTo>
                  <a:lnTo>
                    <a:pt x="148" y="152"/>
                  </a:lnTo>
                  <a:lnTo>
                    <a:pt x="153" y="152"/>
                  </a:lnTo>
                  <a:lnTo>
                    <a:pt x="159" y="149"/>
                  </a:lnTo>
                  <a:lnTo>
                    <a:pt x="164" y="149"/>
                  </a:lnTo>
                  <a:lnTo>
                    <a:pt x="170" y="148"/>
                  </a:lnTo>
                  <a:lnTo>
                    <a:pt x="177" y="148"/>
                  </a:lnTo>
                  <a:lnTo>
                    <a:pt x="181" y="147"/>
                  </a:lnTo>
                  <a:lnTo>
                    <a:pt x="187" y="145"/>
                  </a:lnTo>
                  <a:lnTo>
                    <a:pt x="192" y="144"/>
                  </a:lnTo>
                  <a:lnTo>
                    <a:pt x="197" y="143"/>
                  </a:lnTo>
                  <a:lnTo>
                    <a:pt x="202" y="141"/>
                  </a:lnTo>
                  <a:lnTo>
                    <a:pt x="208" y="139"/>
                  </a:lnTo>
                  <a:lnTo>
                    <a:pt x="213" y="138"/>
                  </a:lnTo>
                  <a:lnTo>
                    <a:pt x="219" y="137"/>
                  </a:lnTo>
                  <a:lnTo>
                    <a:pt x="223" y="135"/>
                  </a:lnTo>
                  <a:lnTo>
                    <a:pt x="229" y="133"/>
                  </a:lnTo>
                  <a:lnTo>
                    <a:pt x="234" y="131"/>
                  </a:lnTo>
                  <a:lnTo>
                    <a:pt x="239" y="129"/>
                  </a:lnTo>
                  <a:lnTo>
                    <a:pt x="243" y="127"/>
                  </a:lnTo>
                  <a:lnTo>
                    <a:pt x="249" y="125"/>
                  </a:lnTo>
                  <a:lnTo>
                    <a:pt x="254" y="123"/>
                  </a:lnTo>
                  <a:lnTo>
                    <a:pt x="260" y="121"/>
                  </a:lnTo>
                  <a:lnTo>
                    <a:pt x="263" y="117"/>
                  </a:lnTo>
                  <a:lnTo>
                    <a:pt x="268" y="115"/>
                  </a:lnTo>
                  <a:lnTo>
                    <a:pt x="272" y="112"/>
                  </a:lnTo>
                  <a:lnTo>
                    <a:pt x="277" y="109"/>
                  </a:lnTo>
                  <a:lnTo>
                    <a:pt x="281" y="106"/>
                  </a:lnTo>
                  <a:lnTo>
                    <a:pt x="286" y="104"/>
                  </a:lnTo>
                  <a:lnTo>
                    <a:pt x="290" y="102"/>
                  </a:lnTo>
                  <a:lnTo>
                    <a:pt x="295" y="99"/>
                  </a:lnTo>
                  <a:lnTo>
                    <a:pt x="298" y="96"/>
                  </a:lnTo>
                  <a:lnTo>
                    <a:pt x="302" y="94"/>
                  </a:lnTo>
                  <a:lnTo>
                    <a:pt x="306" y="90"/>
                  </a:lnTo>
                  <a:lnTo>
                    <a:pt x="310" y="88"/>
                  </a:lnTo>
                  <a:lnTo>
                    <a:pt x="313" y="86"/>
                  </a:lnTo>
                  <a:lnTo>
                    <a:pt x="317" y="83"/>
                  </a:lnTo>
                  <a:lnTo>
                    <a:pt x="321" y="80"/>
                  </a:lnTo>
                  <a:lnTo>
                    <a:pt x="326" y="78"/>
                  </a:lnTo>
                  <a:lnTo>
                    <a:pt x="331" y="73"/>
                  </a:lnTo>
                  <a:lnTo>
                    <a:pt x="339" y="68"/>
                  </a:lnTo>
                  <a:lnTo>
                    <a:pt x="345" y="63"/>
                  </a:lnTo>
                  <a:lnTo>
                    <a:pt x="351" y="58"/>
                  </a:lnTo>
                  <a:lnTo>
                    <a:pt x="358" y="53"/>
                  </a:lnTo>
                  <a:lnTo>
                    <a:pt x="364" y="48"/>
                  </a:lnTo>
                  <a:lnTo>
                    <a:pt x="369" y="44"/>
                  </a:lnTo>
                  <a:lnTo>
                    <a:pt x="374" y="40"/>
                  </a:lnTo>
                  <a:lnTo>
                    <a:pt x="378" y="36"/>
                  </a:lnTo>
                  <a:lnTo>
                    <a:pt x="382" y="31"/>
                  </a:lnTo>
                  <a:lnTo>
                    <a:pt x="387" y="27"/>
                  </a:lnTo>
                  <a:lnTo>
                    <a:pt x="391" y="24"/>
                  </a:lnTo>
                  <a:lnTo>
                    <a:pt x="398" y="16"/>
                  </a:lnTo>
                  <a:lnTo>
                    <a:pt x="404" y="11"/>
                  </a:lnTo>
                  <a:lnTo>
                    <a:pt x="407" y="7"/>
                  </a:lnTo>
                  <a:lnTo>
                    <a:pt x="410" y="4"/>
                  </a:lnTo>
                  <a:lnTo>
                    <a:pt x="413" y="0"/>
                  </a:ln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0" name="Freeform 57"/>
            <p:cNvSpPr>
              <a:spLocks/>
            </p:cNvSpPr>
            <p:nvPr/>
          </p:nvSpPr>
          <p:spPr bwMode="auto">
            <a:xfrm>
              <a:off x="1231" y="1948"/>
              <a:ext cx="389" cy="307"/>
            </a:xfrm>
            <a:custGeom>
              <a:avLst/>
              <a:gdLst>
                <a:gd name="T0" fmla="*/ 15 w 777"/>
                <a:gd name="T1" fmla="*/ 2 h 613"/>
                <a:gd name="T2" fmla="*/ 45 w 777"/>
                <a:gd name="T3" fmla="*/ 5 h 613"/>
                <a:gd name="T4" fmla="*/ 91 w 777"/>
                <a:gd name="T5" fmla="*/ 11 h 613"/>
                <a:gd name="T6" fmla="*/ 144 w 777"/>
                <a:gd name="T7" fmla="*/ 16 h 613"/>
                <a:gd name="T8" fmla="*/ 205 w 777"/>
                <a:gd name="T9" fmla="*/ 24 h 613"/>
                <a:gd name="T10" fmla="*/ 270 w 777"/>
                <a:gd name="T11" fmla="*/ 31 h 613"/>
                <a:gd name="T12" fmla="*/ 335 w 777"/>
                <a:gd name="T13" fmla="*/ 38 h 613"/>
                <a:gd name="T14" fmla="*/ 400 w 777"/>
                <a:gd name="T15" fmla="*/ 44 h 613"/>
                <a:gd name="T16" fmla="*/ 459 w 777"/>
                <a:gd name="T17" fmla="*/ 52 h 613"/>
                <a:gd name="T18" fmla="*/ 510 w 777"/>
                <a:gd name="T19" fmla="*/ 58 h 613"/>
                <a:gd name="T20" fmla="*/ 551 w 777"/>
                <a:gd name="T21" fmla="*/ 63 h 613"/>
                <a:gd name="T22" fmla="*/ 578 w 777"/>
                <a:gd name="T23" fmla="*/ 68 h 613"/>
                <a:gd name="T24" fmla="*/ 648 w 777"/>
                <a:gd name="T25" fmla="*/ 191 h 613"/>
                <a:gd name="T26" fmla="*/ 671 w 777"/>
                <a:gd name="T27" fmla="*/ 203 h 613"/>
                <a:gd name="T28" fmla="*/ 692 w 777"/>
                <a:gd name="T29" fmla="*/ 213 h 613"/>
                <a:gd name="T30" fmla="*/ 713 w 777"/>
                <a:gd name="T31" fmla="*/ 227 h 613"/>
                <a:gd name="T32" fmla="*/ 732 w 777"/>
                <a:gd name="T33" fmla="*/ 239 h 613"/>
                <a:gd name="T34" fmla="*/ 755 w 777"/>
                <a:gd name="T35" fmla="*/ 261 h 613"/>
                <a:gd name="T36" fmla="*/ 755 w 777"/>
                <a:gd name="T37" fmla="*/ 287 h 613"/>
                <a:gd name="T38" fmla="*/ 756 w 777"/>
                <a:gd name="T39" fmla="*/ 312 h 613"/>
                <a:gd name="T40" fmla="*/ 757 w 777"/>
                <a:gd name="T41" fmla="*/ 340 h 613"/>
                <a:gd name="T42" fmla="*/ 760 w 777"/>
                <a:gd name="T43" fmla="*/ 368 h 613"/>
                <a:gd name="T44" fmla="*/ 761 w 777"/>
                <a:gd name="T45" fmla="*/ 395 h 613"/>
                <a:gd name="T46" fmla="*/ 763 w 777"/>
                <a:gd name="T47" fmla="*/ 424 h 613"/>
                <a:gd name="T48" fmla="*/ 765 w 777"/>
                <a:gd name="T49" fmla="*/ 450 h 613"/>
                <a:gd name="T50" fmla="*/ 767 w 777"/>
                <a:gd name="T51" fmla="*/ 479 h 613"/>
                <a:gd name="T52" fmla="*/ 769 w 777"/>
                <a:gd name="T53" fmla="*/ 507 h 613"/>
                <a:gd name="T54" fmla="*/ 772 w 777"/>
                <a:gd name="T55" fmla="*/ 535 h 613"/>
                <a:gd name="T56" fmla="*/ 774 w 777"/>
                <a:gd name="T57" fmla="*/ 562 h 613"/>
                <a:gd name="T58" fmla="*/ 775 w 777"/>
                <a:gd name="T59" fmla="*/ 588 h 613"/>
                <a:gd name="T60" fmla="*/ 773 w 777"/>
                <a:gd name="T61" fmla="*/ 612 h 613"/>
                <a:gd name="T62" fmla="*/ 769 w 777"/>
                <a:gd name="T63" fmla="*/ 594 h 613"/>
                <a:gd name="T64" fmla="*/ 766 w 777"/>
                <a:gd name="T65" fmla="*/ 571 h 613"/>
                <a:gd name="T66" fmla="*/ 765 w 777"/>
                <a:gd name="T67" fmla="*/ 547 h 613"/>
                <a:gd name="T68" fmla="*/ 763 w 777"/>
                <a:gd name="T69" fmla="*/ 524 h 613"/>
                <a:gd name="T70" fmla="*/ 761 w 777"/>
                <a:gd name="T71" fmla="*/ 501 h 613"/>
                <a:gd name="T72" fmla="*/ 757 w 777"/>
                <a:gd name="T73" fmla="*/ 477 h 613"/>
                <a:gd name="T74" fmla="*/ 755 w 777"/>
                <a:gd name="T75" fmla="*/ 450 h 613"/>
                <a:gd name="T76" fmla="*/ 753 w 777"/>
                <a:gd name="T77" fmla="*/ 418 h 613"/>
                <a:gd name="T78" fmla="*/ 751 w 777"/>
                <a:gd name="T79" fmla="*/ 387 h 613"/>
                <a:gd name="T80" fmla="*/ 748 w 777"/>
                <a:gd name="T81" fmla="*/ 356 h 613"/>
                <a:gd name="T82" fmla="*/ 745 w 777"/>
                <a:gd name="T83" fmla="*/ 326 h 613"/>
                <a:gd name="T84" fmla="*/ 745 w 777"/>
                <a:gd name="T85" fmla="*/ 294 h 613"/>
                <a:gd name="T86" fmla="*/ 746 w 777"/>
                <a:gd name="T87" fmla="*/ 262 h 613"/>
                <a:gd name="T88" fmla="*/ 726 w 777"/>
                <a:gd name="T89" fmla="*/ 249 h 613"/>
                <a:gd name="T90" fmla="*/ 706 w 777"/>
                <a:gd name="T91" fmla="*/ 237 h 613"/>
                <a:gd name="T92" fmla="*/ 687 w 777"/>
                <a:gd name="T93" fmla="*/ 227 h 613"/>
                <a:gd name="T94" fmla="*/ 668 w 777"/>
                <a:gd name="T95" fmla="*/ 218 h 613"/>
                <a:gd name="T96" fmla="*/ 641 w 777"/>
                <a:gd name="T97" fmla="*/ 200 h 613"/>
                <a:gd name="T98" fmla="*/ 550 w 777"/>
                <a:gd name="T99" fmla="*/ 73 h 613"/>
                <a:gd name="T100" fmla="*/ 502 w 777"/>
                <a:gd name="T101" fmla="*/ 66 h 613"/>
                <a:gd name="T102" fmla="*/ 456 w 777"/>
                <a:gd name="T103" fmla="*/ 61 h 613"/>
                <a:gd name="T104" fmla="*/ 411 w 777"/>
                <a:gd name="T105" fmla="*/ 56 h 613"/>
                <a:gd name="T106" fmla="*/ 367 w 777"/>
                <a:gd name="T107" fmla="*/ 52 h 613"/>
                <a:gd name="T108" fmla="*/ 324 w 777"/>
                <a:gd name="T109" fmla="*/ 46 h 613"/>
                <a:gd name="T110" fmla="*/ 281 w 777"/>
                <a:gd name="T111" fmla="*/ 42 h 613"/>
                <a:gd name="T112" fmla="*/ 238 w 777"/>
                <a:gd name="T113" fmla="*/ 38 h 613"/>
                <a:gd name="T114" fmla="*/ 193 w 777"/>
                <a:gd name="T115" fmla="*/ 32 h 613"/>
                <a:gd name="T116" fmla="*/ 150 w 777"/>
                <a:gd name="T117" fmla="*/ 28 h 613"/>
                <a:gd name="T118" fmla="*/ 103 w 777"/>
                <a:gd name="T119" fmla="*/ 22 h 613"/>
                <a:gd name="T120" fmla="*/ 57 w 777"/>
                <a:gd name="T121" fmla="*/ 16 h 613"/>
                <a:gd name="T122" fmla="*/ 9 w 777"/>
                <a:gd name="T123" fmla="*/ 11 h 6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7"/>
                <a:gd name="T187" fmla="*/ 0 h 613"/>
                <a:gd name="T188" fmla="*/ 777 w 777"/>
                <a:gd name="T189" fmla="*/ 613 h 6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7" h="613">
                  <a:moveTo>
                    <a:pt x="2" y="0"/>
                  </a:moveTo>
                  <a:lnTo>
                    <a:pt x="4" y="0"/>
                  </a:lnTo>
                  <a:lnTo>
                    <a:pt x="7" y="0"/>
                  </a:lnTo>
                  <a:lnTo>
                    <a:pt x="9" y="1"/>
                  </a:lnTo>
                  <a:lnTo>
                    <a:pt x="15" y="2"/>
                  </a:lnTo>
                  <a:lnTo>
                    <a:pt x="19" y="2"/>
                  </a:lnTo>
                  <a:lnTo>
                    <a:pt x="25" y="3"/>
                  </a:lnTo>
                  <a:lnTo>
                    <a:pt x="30" y="3"/>
                  </a:lnTo>
                  <a:lnTo>
                    <a:pt x="38" y="5"/>
                  </a:lnTo>
                  <a:lnTo>
                    <a:pt x="45" y="5"/>
                  </a:lnTo>
                  <a:lnTo>
                    <a:pt x="54" y="6"/>
                  </a:lnTo>
                  <a:lnTo>
                    <a:pt x="62" y="7"/>
                  </a:lnTo>
                  <a:lnTo>
                    <a:pt x="71" y="9"/>
                  </a:lnTo>
                  <a:lnTo>
                    <a:pt x="81" y="10"/>
                  </a:lnTo>
                  <a:lnTo>
                    <a:pt x="91" y="11"/>
                  </a:lnTo>
                  <a:lnTo>
                    <a:pt x="100" y="12"/>
                  </a:lnTo>
                  <a:lnTo>
                    <a:pt x="111" y="13"/>
                  </a:lnTo>
                  <a:lnTo>
                    <a:pt x="121" y="14"/>
                  </a:lnTo>
                  <a:lnTo>
                    <a:pt x="132" y="15"/>
                  </a:lnTo>
                  <a:lnTo>
                    <a:pt x="144" y="16"/>
                  </a:lnTo>
                  <a:lnTo>
                    <a:pt x="156" y="17"/>
                  </a:lnTo>
                  <a:lnTo>
                    <a:pt x="167" y="20"/>
                  </a:lnTo>
                  <a:lnTo>
                    <a:pt x="180" y="21"/>
                  </a:lnTo>
                  <a:lnTo>
                    <a:pt x="193" y="22"/>
                  </a:lnTo>
                  <a:lnTo>
                    <a:pt x="205" y="24"/>
                  </a:lnTo>
                  <a:lnTo>
                    <a:pt x="217" y="25"/>
                  </a:lnTo>
                  <a:lnTo>
                    <a:pt x="231" y="26"/>
                  </a:lnTo>
                  <a:lnTo>
                    <a:pt x="243" y="28"/>
                  </a:lnTo>
                  <a:lnTo>
                    <a:pt x="258" y="30"/>
                  </a:lnTo>
                  <a:lnTo>
                    <a:pt x="270" y="31"/>
                  </a:lnTo>
                  <a:lnTo>
                    <a:pt x="283" y="32"/>
                  </a:lnTo>
                  <a:lnTo>
                    <a:pt x="297" y="34"/>
                  </a:lnTo>
                  <a:lnTo>
                    <a:pt x="310" y="35"/>
                  </a:lnTo>
                  <a:lnTo>
                    <a:pt x="323" y="36"/>
                  </a:lnTo>
                  <a:lnTo>
                    <a:pt x="335" y="38"/>
                  </a:lnTo>
                  <a:lnTo>
                    <a:pt x="349" y="39"/>
                  </a:lnTo>
                  <a:lnTo>
                    <a:pt x="362" y="41"/>
                  </a:lnTo>
                  <a:lnTo>
                    <a:pt x="374" y="42"/>
                  </a:lnTo>
                  <a:lnTo>
                    <a:pt x="387" y="43"/>
                  </a:lnTo>
                  <a:lnTo>
                    <a:pt x="400" y="44"/>
                  </a:lnTo>
                  <a:lnTo>
                    <a:pt x="412" y="46"/>
                  </a:lnTo>
                  <a:lnTo>
                    <a:pt x="423" y="46"/>
                  </a:lnTo>
                  <a:lnTo>
                    <a:pt x="436" y="49"/>
                  </a:lnTo>
                  <a:lnTo>
                    <a:pt x="447" y="50"/>
                  </a:lnTo>
                  <a:lnTo>
                    <a:pt x="459" y="52"/>
                  </a:lnTo>
                  <a:lnTo>
                    <a:pt x="469" y="52"/>
                  </a:lnTo>
                  <a:lnTo>
                    <a:pt x="480" y="54"/>
                  </a:lnTo>
                  <a:lnTo>
                    <a:pt x="491" y="54"/>
                  </a:lnTo>
                  <a:lnTo>
                    <a:pt x="501" y="56"/>
                  </a:lnTo>
                  <a:lnTo>
                    <a:pt x="510" y="58"/>
                  </a:lnTo>
                  <a:lnTo>
                    <a:pt x="519" y="59"/>
                  </a:lnTo>
                  <a:lnTo>
                    <a:pt x="528" y="60"/>
                  </a:lnTo>
                  <a:lnTo>
                    <a:pt x="536" y="61"/>
                  </a:lnTo>
                  <a:lnTo>
                    <a:pt x="544" y="61"/>
                  </a:lnTo>
                  <a:lnTo>
                    <a:pt x="551" y="63"/>
                  </a:lnTo>
                  <a:lnTo>
                    <a:pt x="558" y="64"/>
                  </a:lnTo>
                  <a:lnTo>
                    <a:pt x="565" y="65"/>
                  </a:lnTo>
                  <a:lnTo>
                    <a:pt x="570" y="66"/>
                  </a:lnTo>
                  <a:lnTo>
                    <a:pt x="575" y="66"/>
                  </a:lnTo>
                  <a:lnTo>
                    <a:pt x="578" y="68"/>
                  </a:lnTo>
                  <a:lnTo>
                    <a:pt x="583" y="69"/>
                  </a:lnTo>
                  <a:lnTo>
                    <a:pt x="588" y="70"/>
                  </a:lnTo>
                  <a:lnTo>
                    <a:pt x="590" y="71"/>
                  </a:lnTo>
                  <a:lnTo>
                    <a:pt x="644" y="190"/>
                  </a:lnTo>
                  <a:lnTo>
                    <a:pt x="648" y="191"/>
                  </a:lnTo>
                  <a:lnTo>
                    <a:pt x="655" y="194"/>
                  </a:lnTo>
                  <a:lnTo>
                    <a:pt x="658" y="197"/>
                  </a:lnTo>
                  <a:lnTo>
                    <a:pt x="663" y="198"/>
                  </a:lnTo>
                  <a:lnTo>
                    <a:pt x="666" y="200"/>
                  </a:lnTo>
                  <a:lnTo>
                    <a:pt x="671" y="203"/>
                  </a:lnTo>
                  <a:lnTo>
                    <a:pt x="674" y="204"/>
                  </a:lnTo>
                  <a:lnTo>
                    <a:pt x="678" y="207"/>
                  </a:lnTo>
                  <a:lnTo>
                    <a:pt x="683" y="209"/>
                  </a:lnTo>
                  <a:lnTo>
                    <a:pt x="687" y="211"/>
                  </a:lnTo>
                  <a:lnTo>
                    <a:pt x="692" y="213"/>
                  </a:lnTo>
                  <a:lnTo>
                    <a:pt x="696" y="216"/>
                  </a:lnTo>
                  <a:lnTo>
                    <a:pt x="701" y="219"/>
                  </a:lnTo>
                  <a:lnTo>
                    <a:pt x="705" y="222"/>
                  </a:lnTo>
                  <a:lnTo>
                    <a:pt x="710" y="223"/>
                  </a:lnTo>
                  <a:lnTo>
                    <a:pt x="713" y="227"/>
                  </a:lnTo>
                  <a:lnTo>
                    <a:pt x="717" y="229"/>
                  </a:lnTo>
                  <a:lnTo>
                    <a:pt x="722" y="232"/>
                  </a:lnTo>
                  <a:lnTo>
                    <a:pt x="725" y="233"/>
                  </a:lnTo>
                  <a:lnTo>
                    <a:pt x="728" y="237"/>
                  </a:lnTo>
                  <a:lnTo>
                    <a:pt x="732" y="239"/>
                  </a:lnTo>
                  <a:lnTo>
                    <a:pt x="736" y="242"/>
                  </a:lnTo>
                  <a:lnTo>
                    <a:pt x="742" y="247"/>
                  </a:lnTo>
                  <a:lnTo>
                    <a:pt x="747" y="252"/>
                  </a:lnTo>
                  <a:lnTo>
                    <a:pt x="752" y="257"/>
                  </a:lnTo>
                  <a:lnTo>
                    <a:pt x="755" y="261"/>
                  </a:lnTo>
                  <a:lnTo>
                    <a:pt x="755" y="266"/>
                  </a:lnTo>
                  <a:lnTo>
                    <a:pt x="755" y="271"/>
                  </a:lnTo>
                  <a:lnTo>
                    <a:pt x="755" y="276"/>
                  </a:lnTo>
                  <a:lnTo>
                    <a:pt x="755" y="281"/>
                  </a:lnTo>
                  <a:lnTo>
                    <a:pt x="755" y="287"/>
                  </a:lnTo>
                  <a:lnTo>
                    <a:pt x="755" y="291"/>
                  </a:lnTo>
                  <a:lnTo>
                    <a:pt x="755" y="297"/>
                  </a:lnTo>
                  <a:lnTo>
                    <a:pt x="756" y="302"/>
                  </a:lnTo>
                  <a:lnTo>
                    <a:pt x="756" y="308"/>
                  </a:lnTo>
                  <a:lnTo>
                    <a:pt x="756" y="312"/>
                  </a:lnTo>
                  <a:lnTo>
                    <a:pt x="756" y="318"/>
                  </a:lnTo>
                  <a:lnTo>
                    <a:pt x="756" y="324"/>
                  </a:lnTo>
                  <a:lnTo>
                    <a:pt x="756" y="329"/>
                  </a:lnTo>
                  <a:lnTo>
                    <a:pt x="757" y="335"/>
                  </a:lnTo>
                  <a:lnTo>
                    <a:pt x="757" y="340"/>
                  </a:lnTo>
                  <a:lnTo>
                    <a:pt x="757" y="346"/>
                  </a:lnTo>
                  <a:lnTo>
                    <a:pt x="757" y="351"/>
                  </a:lnTo>
                  <a:lnTo>
                    <a:pt x="757" y="357"/>
                  </a:lnTo>
                  <a:lnTo>
                    <a:pt x="759" y="363"/>
                  </a:lnTo>
                  <a:lnTo>
                    <a:pt x="760" y="368"/>
                  </a:lnTo>
                  <a:lnTo>
                    <a:pt x="760" y="374"/>
                  </a:lnTo>
                  <a:lnTo>
                    <a:pt x="760" y="378"/>
                  </a:lnTo>
                  <a:lnTo>
                    <a:pt x="760" y="384"/>
                  </a:lnTo>
                  <a:lnTo>
                    <a:pt x="761" y="389"/>
                  </a:lnTo>
                  <a:lnTo>
                    <a:pt x="761" y="395"/>
                  </a:lnTo>
                  <a:lnTo>
                    <a:pt x="761" y="401"/>
                  </a:lnTo>
                  <a:lnTo>
                    <a:pt x="762" y="406"/>
                  </a:lnTo>
                  <a:lnTo>
                    <a:pt x="763" y="413"/>
                  </a:lnTo>
                  <a:lnTo>
                    <a:pt x="763" y="417"/>
                  </a:lnTo>
                  <a:lnTo>
                    <a:pt x="763" y="424"/>
                  </a:lnTo>
                  <a:lnTo>
                    <a:pt x="764" y="429"/>
                  </a:lnTo>
                  <a:lnTo>
                    <a:pt x="764" y="435"/>
                  </a:lnTo>
                  <a:lnTo>
                    <a:pt x="764" y="440"/>
                  </a:lnTo>
                  <a:lnTo>
                    <a:pt x="764" y="446"/>
                  </a:lnTo>
                  <a:lnTo>
                    <a:pt x="765" y="450"/>
                  </a:lnTo>
                  <a:lnTo>
                    <a:pt x="766" y="457"/>
                  </a:lnTo>
                  <a:lnTo>
                    <a:pt x="766" y="463"/>
                  </a:lnTo>
                  <a:lnTo>
                    <a:pt x="766" y="468"/>
                  </a:lnTo>
                  <a:lnTo>
                    <a:pt x="767" y="474"/>
                  </a:lnTo>
                  <a:lnTo>
                    <a:pt x="767" y="479"/>
                  </a:lnTo>
                  <a:lnTo>
                    <a:pt x="767" y="485"/>
                  </a:lnTo>
                  <a:lnTo>
                    <a:pt x="767" y="491"/>
                  </a:lnTo>
                  <a:lnTo>
                    <a:pt x="769" y="496"/>
                  </a:lnTo>
                  <a:lnTo>
                    <a:pt x="769" y="502"/>
                  </a:lnTo>
                  <a:lnTo>
                    <a:pt x="769" y="507"/>
                  </a:lnTo>
                  <a:lnTo>
                    <a:pt x="770" y="513"/>
                  </a:lnTo>
                  <a:lnTo>
                    <a:pt x="771" y="518"/>
                  </a:lnTo>
                  <a:lnTo>
                    <a:pt x="771" y="524"/>
                  </a:lnTo>
                  <a:lnTo>
                    <a:pt x="771" y="529"/>
                  </a:lnTo>
                  <a:lnTo>
                    <a:pt x="772" y="535"/>
                  </a:lnTo>
                  <a:lnTo>
                    <a:pt x="772" y="540"/>
                  </a:lnTo>
                  <a:lnTo>
                    <a:pt x="772" y="546"/>
                  </a:lnTo>
                  <a:lnTo>
                    <a:pt x="772" y="551"/>
                  </a:lnTo>
                  <a:lnTo>
                    <a:pt x="773" y="556"/>
                  </a:lnTo>
                  <a:lnTo>
                    <a:pt x="774" y="562"/>
                  </a:lnTo>
                  <a:lnTo>
                    <a:pt x="774" y="567"/>
                  </a:lnTo>
                  <a:lnTo>
                    <a:pt x="774" y="573"/>
                  </a:lnTo>
                  <a:lnTo>
                    <a:pt x="774" y="578"/>
                  </a:lnTo>
                  <a:lnTo>
                    <a:pt x="775" y="583"/>
                  </a:lnTo>
                  <a:lnTo>
                    <a:pt x="775" y="588"/>
                  </a:lnTo>
                  <a:lnTo>
                    <a:pt x="775" y="594"/>
                  </a:lnTo>
                  <a:lnTo>
                    <a:pt x="775" y="598"/>
                  </a:lnTo>
                  <a:lnTo>
                    <a:pt x="776" y="604"/>
                  </a:lnTo>
                  <a:lnTo>
                    <a:pt x="777" y="610"/>
                  </a:lnTo>
                  <a:lnTo>
                    <a:pt x="773" y="612"/>
                  </a:lnTo>
                  <a:lnTo>
                    <a:pt x="770" y="613"/>
                  </a:lnTo>
                  <a:lnTo>
                    <a:pt x="769" y="609"/>
                  </a:lnTo>
                  <a:lnTo>
                    <a:pt x="769" y="604"/>
                  </a:lnTo>
                  <a:lnTo>
                    <a:pt x="769" y="598"/>
                  </a:lnTo>
                  <a:lnTo>
                    <a:pt x="769" y="594"/>
                  </a:lnTo>
                  <a:lnTo>
                    <a:pt x="767" y="590"/>
                  </a:lnTo>
                  <a:lnTo>
                    <a:pt x="767" y="585"/>
                  </a:lnTo>
                  <a:lnTo>
                    <a:pt x="767" y="580"/>
                  </a:lnTo>
                  <a:lnTo>
                    <a:pt x="767" y="576"/>
                  </a:lnTo>
                  <a:lnTo>
                    <a:pt x="766" y="571"/>
                  </a:lnTo>
                  <a:lnTo>
                    <a:pt x="766" y="566"/>
                  </a:lnTo>
                  <a:lnTo>
                    <a:pt x="766" y="562"/>
                  </a:lnTo>
                  <a:lnTo>
                    <a:pt x="766" y="557"/>
                  </a:lnTo>
                  <a:lnTo>
                    <a:pt x="765" y="552"/>
                  </a:lnTo>
                  <a:lnTo>
                    <a:pt x="765" y="547"/>
                  </a:lnTo>
                  <a:lnTo>
                    <a:pt x="765" y="543"/>
                  </a:lnTo>
                  <a:lnTo>
                    <a:pt x="765" y="538"/>
                  </a:lnTo>
                  <a:lnTo>
                    <a:pt x="764" y="533"/>
                  </a:lnTo>
                  <a:lnTo>
                    <a:pt x="764" y="528"/>
                  </a:lnTo>
                  <a:lnTo>
                    <a:pt x="763" y="524"/>
                  </a:lnTo>
                  <a:lnTo>
                    <a:pt x="763" y="519"/>
                  </a:lnTo>
                  <a:lnTo>
                    <a:pt x="763" y="514"/>
                  </a:lnTo>
                  <a:lnTo>
                    <a:pt x="762" y="511"/>
                  </a:lnTo>
                  <a:lnTo>
                    <a:pt x="761" y="505"/>
                  </a:lnTo>
                  <a:lnTo>
                    <a:pt x="761" y="501"/>
                  </a:lnTo>
                  <a:lnTo>
                    <a:pt x="761" y="496"/>
                  </a:lnTo>
                  <a:lnTo>
                    <a:pt x="760" y="491"/>
                  </a:lnTo>
                  <a:lnTo>
                    <a:pt x="760" y="486"/>
                  </a:lnTo>
                  <a:lnTo>
                    <a:pt x="759" y="483"/>
                  </a:lnTo>
                  <a:lnTo>
                    <a:pt x="757" y="477"/>
                  </a:lnTo>
                  <a:lnTo>
                    <a:pt x="757" y="473"/>
                  </a:lnTo>
                  <a:lnTo>
                    <a:pt x="756" y="468"/>
                  </a:lnTo>
                  <a:lnTo>
                    <a:pt x="756" y="464"/>
                  </a:lnTo>
                  <a:lnTo>
                    <a:pt x="756" y="457"/>
                  </a:lnTo>
                  <a:lnTo>
                    <a:pt x="755" y="450"/>
                  </a:lnTo>
                  <a:lnTo>
                    <a:pt x="755" y="444"/>
                  </a:lnTo>
                  <a:lnTo>
                    <a:pt x="755" y="438"/>
                  </a:lnTo>
                  <a:lnTo>
                    <a:pt x="754" y="432"/>
                  </a:lnTo>
                  <a:lnTo>
                    <a:pt x="753" y="425"/>
                  </a:lnTo>
                  <a:lnTo>
                    <a:pt x="753" y="418"/>
                  </a:lnTo>
                  <a:lnTo>
                    <a:pt x="753" y="413"/>
                  </a:lnTo>
                  <a:lnTo>
                    <a:pt x="752" y="406"/>
                  </a:lnTo>
                  <a:lnTo>
                    <a:pt x="752" y="399"/>
                  </a:lnTo>
                  <a:lnTo>
                    <a:pt x="751" y="393"/>
                  </a:lnTo>
                  <a:lnTo>
                    <a:pt x="751" y="387"/>
                  </a:lnTo>
                  <a:lnTo>
                    <a:pt x="750" y="380"/>
                  </a:lnTo>
                  <a:lnTo>
                    <a:pt x="750" y="375"/>
                  </a:lnTo>
                  <a:lnTo>
                    <a:pt x="748" y="368"/>
                  </a:lnTo>
                  <a:lnTo>
                    <a:pt x="748" y="363"/>
                  </a:lnTo>
                  <a:lnTo>
                    <a:pt x="748" y="356"/>
                  </a:lnTo>
                  <a:lnTo>
                    <a:pt x="747" y="350"/>
                  </a:lnTo>
                  <a:lnTo>
                    <a:pt x="746" y="344"/>
                  </a:lnTo>
                  <a:lnTo>
                    <a:pt x="746" y="338"/>
                  </a:lnTo>
                  <a:lnTo>
                    <a:pt x="746" y="331"/>
                  </a:lnTo>
                  <a:lnTo>
                    <a:pt x="745" y="326"/>
                  </a:lnTo>
                  <a:lnTo>
                    <a:pt x="745" y="319"/>
                  </a:lnTo>
                  <a:lnTo>
                    <a:pt x="745" y="312"/>
                  </a:lnTo>
                  <a:lnTo>
                    <a:pt x="745" y="306"/>
                  </a:lnTo>
                  <a:lnTo>
                    <a:pt x="745" y="300"/>
                  </a:lnTo>
                  <a:lnTo>
                    <a:pt x="745" y="294"/>
                  </a:lnTo>
                  <a:lnTo>
                    <a:pt x="745" y="288"/>
                  </a:lnTo>
                  <a:lnTo>
                    <a:pt x="745" y="281"/>
                  </a:lnTo>
                  <a:lnTo>
                    <a:pt x="745" y="276"/>
                  </a:lnTo>
                  <a:lnTo>
                    <a:pt x="746" y="269"/>
                  </a:lnTo>
                  <a:lnTo>
                    <a:pt x="746" y="262"/>
                  </a:lnTo>
                  <a:lnTo>
                    <a:pt x="742" y="259"/>
                  </a:lnTo>
                  <a:lnTo>
                    <a:pt x="738" y="257"/>
                  </a:lnTo>
                  <a:lnTo>
                    <a:pt x="734" y="255"/>
                  </a:lnTo>
                  <a:lnTo>
                    <a:pt x="731" y="251"/>
                  </a:lnTo>
                  <a:lnTo>
                    <a:pt x="726" y="249"/>
                  </a:lnTo>
                  <a:lnTo>
                    <a:pt x="723" y="247"/>
                  </a:lnTo>
                  <a:lnTo>
                    <a:pt x="718" y="245"/>
                  </a:lnTo>
                  <a:lnTo>
                    <a:pt x="714" y="242"/>
                  </a:lnTo>
                  <a:lnTo>
                    <a:pt x="711" y="240"/>
                  </a:lnTo>
                  <a:lnTo>
                    <a:pt x="706" y="237"/>
                  </a:lnTo>
                  <a:lnTo>
                    <a:pt x="703" y="235"/>
                  </a:lnTo>
                  <a:lnTo>
                    <a:pt x="698" y="233"/>
                  </a:lnTo>
                  <a:lnTo>
                    <a:pt x="695" y="231"/>
                  </a:lnTo>
                  <a:lnTo>
                    <a:pt x="691" y="229"/>
                  </a:lnTo>
                  <a:lnTo>
                    <a:pt x="687" y="227"/>
                  </a:lnTo>
                  <a:lnTo>
                    <a:pt x="684" y="226"/>
                  </a:lnTo>
                  <a:lnTo>
                    <a:pt x="679" y="223"/>
                  </a:lnTo>
                  <a:lnTo>
                    <a:pt x="676" y="221"/>
                  </a:lnTo>
                  <a:lnTo>
                    <a:pt x="672" y="219"/>
                  </a:lnTo>
                  <a:lnTo>
                    <a:pt x="668" y="218"/>
                  </a:lnTo>
                  <a:lnTo>
                    <a:pt x="662" y="213"/>
                  </a:lnTo>
                  <a:lnTo>
                    <a:pt x="656" y="210"/>
                  </a:lnTo>
                  <a:lnTo>
                    <a:pt x="651" y="207"/>
                  </a:lnTo>
                  <a:lnTo>
                    <a:pt x="645" y="203"/>
                  </a:lnTo>
                  <a:lnTo>
                    <a:pt x="641" y="200"/>
                  </a:lnTo>
                  <a:lnTo>
                    <a:pt x="637" y="197"/>
                  </a:lnTo>
                  <a:lnTo>
                    <a:pt x="580" y="78"/>
                  </a:lnTo>
                  <a:lnTo>
                    <a:pt x="570" y="75"/>
                  </a:lnTo>
                  <a:lnTo>
                    <a:pt x="560" y="74"/>
                  </a:lnTo>
                  <a:lnTo>
                    <a:pt x="550" y="73"/>
                  </a:lnTo>
                  <a:lnTo>
                    <a:pt x="540" y="71"/>
                  </a:lnTo>
                  <a:lnTo>
                    <a:pt x="530" y="70"/>
                  </a:lnTo>
                  <a:lnTo>
                    <a:pt x="521" y="69"/>
                  </a:lnTo>
                  <a:lnTo>
                    <a:pt x="512" y="68"/>
                  </a:lnTo>
                  <a:lnTo>
                    <a:pt x="502" y="66"/>
                  </a:lnTo>
                  <a:lnTo>
                    <a:pt x="494" y="65"/>
                  </a:lnTo>
                  <a:lnTo>
                    <a:pt x="484" y="64"/>
                  </a:lnTo>
                  <a:lnTo>
                    <a:pt x="475" y="63"/>
                  </a:lnTo>
                  <a:lnTo>
                    <a:pt x="466" y="63"/>
                  </a:lnTo>
                  <a:lnTo>
                    <a:pt x="456" y="61"/>
                  </a:lnTo>
                  <a:lnTo>
                    <a:pt x="448" y="61"/>
                  </a:lnTo>
                  <a:lnTo>
                    <a:pt x="438" y="60"/>
                  </a:lnTo>
                  <a:lnTo>
                    <a:pt x="430" y="59"/>
                  </a:lnTo>
                  <a:lnTo>
                    <a:pt x="420" y="58"/>
                  </a:lnTo>
                  <a:lnTo>
                    <a:pt x="411" y="56"/>
                  </a:lnTo>
                  <a:lnTo>
                    <a:pt x="402" y="55"/>
                  </a:lnTo>
                  <a:lnTo>
                    <a:pt x="393" y="54"/>
                  </a:lnTo>
                  <a:lnTo>
                    <a:pt x="384" y="53"/>
                  </a:lnTo>
                  <a:lnTo>
                    <a:pt x="376" y="53"/>
                  </a:lnTo>
                  <a:lnTo>
                    <a:pt x="367" y="52"/>
                  </a:lnTo>
                  <a:lnTo>
                    <a:pt x="359" y="51"/>
                  </a:lnTo>
                  <a:lnTo>
                    <a:pt x="350" y="50"/>
                  </a:lnTo>
                  <a:lnTo>
                    <a:pt x="341" y="49"/>
                  </a:lnTo>
                  <a:lnTo>
                    <a:pt x="332" y="48"/>
                  </a:lnTo>
                  <a:lnTo>
                    <a:pt x="324" y="46"/>
                  </a:lnTo>
                  <a:lnTo>
                    <a:pt x="314" y="45"/>
                  </a:lnTo>
                  <a:lnTo>
                    <a:pt x="307" y="45"/>
                  </a:lnTo>
                  <a:lnTo>
                    <a:pt x="298" y="43"/>
                  </a:lnTo>
                  <a:lnTo>
                    <a:pt x="290" y="43"/>
                  </a:lnTo>
                  <a:lnTo>
                    <a:pt x="281" y="42"/>
                  </a:lnTo>
                  <a:lnTo>
                    <a:pt x="272" y="42"/>
                  </a:lnTo>
                  <a:lnTo>
                    <a:pt x="263" y="40"/>
                  </a:lnTo>
                  <a:lnTo>
                    <a:pt x="255" y="40"/>
                  </a:lnTo>
                  <a:lnTo>
                    <a:pt x="245" y="39"/>
                  </a:lnTo>
                  <a:lnTo>
                    <a:pt x="238" y="38"/>
                  </a:lnTo>
                  <a:lnTo>
                    <a:pt x="229" y="36"/>
                  </a:lnTo>
                  <a:lnTo>
                    <a:pt x="220" y="35"/>
                  </a:lnTo>
                  <a:lnTo>
                    <a:pt x="211" y="34"/>
                  </a:lnTo>
                  <a:lnTo>
                    <a:pt x="203" y="34"/>
                  </a:lnTo>
                  <a:lnTo>
                    <a:pt x="193" y="32"/>
                  </a:lnTo>
                  <a:lnTo>
                    <a:pt x="185" y="32"/>
                  </a:lnTo>
                  <a:lnTo>
                    <a:pt x="175" y="31"/>
                  </a:lnTo>
                  <a:lnTo>
                    <a:pt x="167" y="30"/>
                  </a:lnTo>
                  <a:lnTo>
                    <a:pt x="158" y="29"/>
                  </a:lnTo>
                  <a:lnTo>
                    <a:pt x="150" y="28"/>
                  </a:lnTo>
                  <a:lnTo>
                    <a:pt x="140" y="26"/>
                  </a:lnTo>
                  <a:lnTo>
                    <a:pt x="132" y="25"/>
                  </a:lnTo>
                  <a:lnTo>
                    <a:pt x="122" y="24"/>
                  </a:lnTo>
                  <a:lnTo>
                    <a:pt x="113" y="23"/>
                  </a:lnTo>
                  <a:lnTo>
                    <a:pt x="103" y="22"/>
                  </a:lnTo>
                  <a:lnTo>
                    <a:pt x="95" y="21"/>
                  </a:lnTo>
                  <a:lnTo>
                    <a:pt x="85" y="20"/>
                  </a:lnTo>
                  <a:lnTo>
                    <a:pt x="76" y="20"/>
                  </a:lnTo>
                  <a:lnTo>
                    <a:pt x="66" y="17"/>
                  </a:lnTo>
                  <a:lnTo>
                    <a:pt x="57" y="16"/>
                  </a:lnTo>
                  <a:lnTo>
                    <a:pt x="47" y="15"/>
                  </a:lnTo>
                  <a:lnTo>
                    <a:pt x="38" y="14"/>
                  </a:lnTo>
                  <a:lnTo>
                    <a:pt x="28" y="13"/>
                  </a:lnTo>
                  <a:lnTo>
                    <a:pt x="19" y="12"/>
                  </a:lnTo>
                  <a:lnTo>
                    <a:pt x="9" y="11"/>
                  </a:lnTo>
                  <a:lnTo>
                    <a:pt x="0" y="1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1" name="Freeform 58"/>
            <p:cNvSpPr>
              <a:spLocks/>
            </p:cNvSpPr>
            <p:nvPr/>
          </p:nvSpPr>
          <p:spPr bwMode="auto">
            <a:xfrm>
              <a:off x="1468" y="2251"/>
              <a:ext cx="152" cy="43"/>
            </a:xfrm>
            <a:custGeom>
              <a:avLst/>
              <a:gdLst>
                <a:gd name="T0" fmla="*/ 295 w 303"/>
                <a:gd name="T1" fmla="*/ 0 h 87"/>
                <a:gd name="T2" fmla="*/ 301 w 303"/>
                <a:gd name="T3" fmla="*/ 1 h 87"/>
                <a:gd name="T4" fmla="*/ 301 w 303"/>
                <a:gd name="T5" fmla="*/ 5 h 87"/>
                <a:gd name="T6" fmla="*/ 293 w 303"/>
                <a:gd name="T7" fmla="*/ 9 h 87"/>
                <a:gd name="T8" fmla="*/ 283 w 303"/>
                <a:gd name="T9" fmla="*/ 11 h 87"/>
                <a:gd name="T10" fmla="*/ 277 w 303"/>
                <a:gd name="T11" fmla="*/ 15 h 87"/>
                <a:gd name="T12" fmla="*/ 268 w 303"/>
                <a:gd name="T13" fmla="*/ 17 h 87"/>
                <a:gd name="T14" fmla="*/ 260 w 303"/>
                <a:gd name="T15" fmla="*/ 19 h 87"/>
                <a:gd name="T16" fmla="*/ 250 w 303"/>
                <a:gd name="T17" fmla="*/ 22 h 87"/>
                <a:gd name="T18" fmla="*/ 239 w 303"/>
                <a:gd name="T19" fmla="*/ 26 h 87"/>
                <a:gd name="T20" fmla="*/ 228 w 303"/>
                <a:gd name="T21" fmla="*/ 29 h 87"/>
                <a:gd name="T22" fmla="*/ 215 w 303"/>
                <a:gd name="T23" fmla="*/ 32 h 87"/>
                <a:gd name="T24" fmla="*/ 203 w 303"/>
                <a:gd name="T25" fmla="*/ 35 h 87"/>
                <a:gd name="T26" fmla="*/ 191 w 303"/>
                <a:gd name="T27" fmla="*/ 38 h 87"/>
                <a:gd name="T28" fmla="*/ 178 w 303"/>
                <a:gd name="T29" fmla="*/ 41 h 87"/>
                <a:gd name="T30" fmla="*/ 165 w 303"/>
                <a:gd name="T31" fmla="*/ 46 h 87"/>
                <a:gd name="T32" fmla="*/ 152 w 303"/>
                <a:gd name="T33" fmla="*/ 49 h 87"/>
                <a:gd name="T34" fmla="*/ 139 w 303"/>
                <a:gd name="T35" fmla="*/ 52 h 87"/>
                <a:gd name="T36" fmla="*/ 125 w 303"/>
                <a:gd name="T37" fmla="*/ 56 h 87"/>
                <a:gd name="T38" fmla="*/ 112 w 303"/>
                <a:gd name="T39" fmla="*/ 59 h 87"/>
                <a:gd name="T40" fmla="*/ 100 w 303"/>
                <a:gd name="T41" fmla="*/ 62 h 87"/>
                <a:gd name="T42" fmla="*/ 87 w 303"/>
                <a:gd name="T43" fmla="*/ 65 h 87"/>
                <a:gd name="T44" fmla="*/ 75 w 303"/>
                <a:gd name="T45" fmla="*/ 67 h 87"/>
                <a:gd name="T46" fmla="*/ 64 w 303"/>
                <a:gd name="T47" fmla="*/ 70 h 87"/>
                <a:gd name="T48" fmla="*/ 53 w 303"/>
                <a:gd name="T49" fmla="*/ 72 h 87"/>
                <a:gd name="T50" fmla="*/ 43 w 303"/>
                <a:gd name="T51" fmla="*/ 76 h 87"/>
                <a:gd name="T52" fmla="*/ 33 w 303"/>
                <a:gd name="T53" fmla="*/ 77 h 87"/>
                <a:gd name="T54" fmla="*/ 25 w 303"/>
                <a:gd name="T55" fmla="*/ 80 h 87"/>
                <a:gd name="T56" fmla="*/ 17 w 303"/>
                <a:gd name="T57" fmla="*/ 81 h 87"/>
                <a:gd name="T58" fmla="*/ 11 w 303"/>
                <a:gd name="T59" fmla="*/ 82 h 87"/>
                <a:gd name="T60" fmla="*/ 3 w 303"/>
                <a:gd name="T61" fmla="*/ 85 h 87"/>
                <a:gd name="T62" fmla="*/ 3 w 303"/>
                <a:gd name="T63" fmla="*/ 74 h 87"/>
                <a:gd name="T64" fmla="*/ 14 w 303"/>
                <a:gd name="T65" fmla="*/ 70 h 87"/>
                <a:gd name="T66" fmla="*/ 20 w 303"/>
                <a:gd name="T67" fmla="*/ 69 h 87"/>
                <a:gd name="T68" fmla="*/ 27 w 303"/>
                <a:gd name="T69" fmla="*/ 67 h 87"/>
                <a:gd name="T70" fmla="*/ 35 w 303"/>
                <a:gd name="T71" fmla="*/ 65 h 87"/>
                <a:gd name="T72" fmla="*/ 44 w 303"/>
                <a:gd name="T73" fmla="*/ 62 h 87"/>
                <a:gd name="T74" fmla="*/ 53 w 303"/>
                <a:gd name="T75" fmla="*/ 61 h 87"/>
                <a:gd name="T76" fmla="*/ 63 w 303"/>
                <a:gd name="T77" fmla="*/ 59 h 87"/>
                <a:gd name="T78" fmla="*/ 73 w 303"/>
                <a:gd name="T79" fmla="*/ 56 h 87"/>
                <a:gd name="T80" fmla="*/ 83 w 303"/>
                <a:gd name="T81" fmla="*/ 53 h 87"/>
                <a:gd name="T82" fmla="*/ 93 w 303"/>
                <a:gd name="T83" fmla="*/ 51 h 87"/>
                <a:gd name="T84" fmla="*/ 104 w 303"/>
                <a:gd name="T85" fmla="*/ 49 h 87"/>
                <a:gd name="T86" fmla="*/ 115 w 303"/>
                <a:gd name="T87" fmla="*/ 46 h 87"/>
                <a:gd name="T88" fmla="*/ 126 w 303"/>
                <a:gd name="T89" fmla="*/ 43 h 87"/>
                <a:gd name="T90" fmla="*/ 138 w 303"/>
                <a:gd name="T91" fmla="*/ 40 h 87"/>
                <a:gd name="T92" fmla="*/ 149 w 303"/>
                <a:gd name="T93" fmla="*/ 38 h 87"/>
                <a:gd name="T94" fmla="*/ 160 w 303"/>
                <a:gd name="T95" fmla="*/ 35 h 87"/>
                <a:gd name="T96" fmla="*/ 171 w 303"/>
                <a:gd name="T97" fmla="*/ 32 h 87"/>
                <a:gd name="T98" fmla="*/ 182 w 303"/>
                <a:gd name="T99" fmla="*/ 29 h 87"/>
                <a:gd name="T100" fmla="*/ 193 w 303"/>
                <a:gd name="T101" fmla="*/ 27 h 87"/>
                <a:gd name="T102" fmla="*/ 203 w 303"/>
                <a:gd name="T103" fmla="*/ 23 h 87"/>
                <a:gd name="T104" fmla="*/ 214 w 303"/>
                <a:gd name="T105" fmla="*/ 21 h 87"/>
                <a:gd name="T106" fmla="*/ 224 w 303"/>
                <a:gd name="T107" fmla="*/ 19 h 87"/>
                <a:gd name="T108" fmla="*/ 234 w 303"/>
                <a:gd name="T109" fmla="*/ 17 h 87"/>
                <a:gd name="T110" fmla="*/ 243 w 303"/>
                <a:gd name="T111" fmla="*/ 15 h 87"/>
                <a:gd name="T112" fmla="*/ 252 w 303"/>
                <a:gd name="T113" fmla="*/ 11 h 87"/>
                <a:gd name="T114" fmla="*/ 260 w 303"/>
                <a:gd name="T115" fmla="*/ 9 h 87"/>
                <a:gd name="T116" fmla="*/ 269 w 303"/>
                <a:gd name="T117" fmla="*/ 8 h 87"/>
                <a:gd name="T118" fmla="*/ 276 w 303"/>
                <a:gd name="T119" fmla="*/ 5 h 87"/>
                <a:gd name="T120" fmla="*/ 282 w 303"/>
                <a:gd name="T121" fmla="*/ 3 h 87"/>
                <a:gd name="T122" fmla="*/ 295 w 303"/>
                <a:gd name="T123" fmla="*/ 0 h 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3"/>
                <a:gd name="T187" fmla="*/ 0 h 87"/>
                <a:gd name="T188" fmla="*/ 303 w 303"/>
                <a:gd name="T189" fmla="*/ 87 h 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3" h="87">
                  <a:moveTo>
                    <a:pt x="295" y="0"/>
                  </a:moveTo>
                  <a:lnTo>
                    <a:pt x="295" y="0"/>
                  </a:lnTo>
                  <a:lnTo>
                    <a:pt x="298" y="1"/>
                  </a:lnTo>
                  <a:lnTo>
                    <a:pt x="301" y="1"/>
                  </a:lnTo>
                  <a:lnTo>
                    <a:pt x="303" y="3"/>
                  </a:lnTo>
                  <a:lnTo>
                    <a:pt x="301" y="5"/>
                  </a:lnTo>
                  <a:lnTo>
                    <a:pt x="298" y="7"/>
                  </a:lnTo>
                  <a:lnTo>
                    <a:pt x="293" y="9"/>
                  </a:lnTo>
                  <a:lnTo>
                    <a:pt x="288" y="11"/>
                  </a:lnTo>
                  <a:lnTo>
                    <a:pt x="283" y="11"/>
                  </a:lnTo>
                  <a:lnTo>
                    <a:pt x="281" y="12"/>
                  </a:lnTo>
                  <a:lnTo>
                    <a:pt x="277" y="15"/>
                  </a:lnTo>
                  <a:lnTo>
                    <a:pt x="272" y="16"/>
                  </a:lnTo>
                  <a:lnTo>
                    <a:pt x="268" y="17"/>
                  </a:lnTo>
                  <a:lnTo>
                    <a:pt x="264" y="18"/>
                  </a:lnTo>
                  <a:lnTo>
                    <a:pt x="260" y="19"/>
                  </a:lnTo>
                  <a:lnTo>
                    <a:pt x="254" y="21"/>
                  </a:lnTo>
                  <a:lnTo>
                    <a:pt x="250" y="22"/>
                  </a:lnTo>
                  <a:lnTo>
                    <a:pt x="244" y="23"/>
                  </a:lnTo>
                  <a:lnTo>
                    <a:pt x="239" y="26"/>
                  </a:lnTo>
                  <a:lnTo>
                    <a:pt x="233" y="27"/>
                  </a:lnTo>
                  <a:lnTo>
                    <a:pt x="228" y="29"/>
                  </a:lnTo>
                  <a:lnTo>
                    <a:pt x="221" y="30"/>
                  </a:lnTo>
                  <a:lnTo>
                    <a:pt x="215" y="32"/>
                  </a:lnTo>
                  <a:lnTo>
                    <a:pt x="210" y="33"/>
                  </a:lnTo>
                  <a:lnTo>
                    <a:pt x="203" y="35"/>
                  </a:lnTo>
                  <a:lnTo>
                    <a:pt x="197" y="37"/>
                  </a:lnTo>
                  <a:lnTo>
                    <a:pt x="191" y="38"/>
                  </a:lnTo>
                  <a:lnTo>
                    <a:pt x="184" y="40"/>
                  </a:lnTo>
                  <a:lnTo>
                    <a:pt x="178" y="41"/>
                  </a:lnTo>
                  <a:lnTo>
                    <a:pt x="172" y="43"/>
                  </a:lnTo>
                  <a:lnTo>
                    <a:pt x="165" y="46"/>
                  </a:lnTo>
                  <a:lnTo>
                    <a:pt x="159" y="48"/>
                  </a:lnTo>
                  <a:lnTo>
                    <a:pt x="152" y="49"/>
                  </a:lnTo>
                  <a:lnTo>
                    <a:pt x="145" y="50"/>
                  </a:lnTo>
                  <a:lnTo>
                    <a:pt x="139" y="52"/>
                  </a:lnTo>
                  <a:lnTo>
                    <a:pt x="132" y="55"/>
                  </a:lnTo>
                  <a:lnTo>
                    <a:pt x="125" y="56"/>
                  </a:lnTo>
                  <a:lnTo>
                    <a:pt x="119" y="57"/>
                  </a:lnTo>
                  <a:lnTo>
                    <a:pt x="112" y="59"/>
                  </a:lnTo>
                  <a:lnTo>
                    <a:pt x="106" y="61"/>
                  </a:lnTo>
                  <a:lnTo>
                    <a:pt x="100" y="62"/>
                  </a:lnTo>
                  <a:lnTo>
                    <a:pt x="93" y="64"/>
                  </a:lnTo>
                  <a:lnTo>
                    <a:pt x="87" y="65"/>
                  </a:lnTo>
                  <a:lnTo>
                    <a:pt x="82" y="66"/>
                  </a:lnTo>
                  <a:lnTo>
                    <a:pt x="75" y="67"/>
                  </a:lnTo>
                  <a:lnTo>
                    <a:pt x="70" y="69"/>
                  </a:lnTo>
                  <a:lnTo>
                    <a:pt x="64" y="70"/>
                  </a:lnTo>
                  <a:lnTo>
                    <a:pt x="59" y="72"/>
                  </a:lnTo>
                  <a:lnTo>
                    <a:pt x="53" y="72"/>
                  </a:lnTo>
                  <a:lnTo>
                    <a:pt x="47" y="74"/>
                  </a:lnTo>
                  <a:lnTo>
                    <a:pt x="43" y="76"/>
                  </a:lnTo>
                  <a:lnTo>
                    <a:pt x="38" y="77"/>
                  </a:lnTo>
                  <a:lnTo>
                    <a:pt x="33" y="77"/>
                  </a:lnTo>
                  <a:lnTo>
                    <a:pt x="28" y="79"/>
                  </a:lnTo>
                  <a:lnTo>
                    <a:pt x="25" y="80"/>
                  </a:lnTo>
                  <a:lnTo>
                    <a:pt x="22" y="81"/>
                  </a:lnTo>
                  <a:lnTo>
                    <a:pt x="17" y="81"/>
                  </a:lnTo>
                  <a:lnTo>
                    <a:pt x="14" y="82"/>
                  </a:lnTo>
                  <a:lnTo>
                    <a:pt x="11" y="82"/>
                  </a:lnTo>
                  <a:lnTo>
                    <a:pt x="7" y="84"/>
                  </a:lnTo>
                  <a:lnTo>
                    <a:pt x="3" y="85"/>
                  </a:lnTo>
                  <a:lnTo>
                    <a:pt x="0" y="87"/>
                  </a:lnTo>
                  <a:lnTo>
                    <a:pt x="3" y="74"/>
                  </a:lnTo>
                  <a:lnTo>
                    <a:pt x="7" y="72"/>
                  </a:lnTo>
                  <a:lnTo>
                    <a:pt x="14" y="70"/>
                  </a:lnTo>
                  <a:lnTo>
                    <a:pt x="16" y="69"/>
                  </a:lnTo>
                  <a:lnTo>
                    <a:pt x="20" y="69"/>
                  </a:lnTo>
                  <a:lnTo>
                    <a:pt x="24" y="68"/>
                  </a:lnTo>
                  <a:lnTo>
                    <a:pt x="27" y="67"/>
                  </a:lnTo>
                  <a:lnTo>
                    <a:pt x="32" y="66"/>
                  </a:lnTo>
                  <a:lnTo>
                    <a:pt x="35" y="65"/>
                  </a:lnTo>
                  <a:lnTo>
                    <a:pt x="40" y="64"/>
                  </a:lnTo>
                  <a:lnTo>
                    <a:pt x="44" y="62"/>
                  </a:lnTo>
                  <a:lnTo>
                    <a:pt x="47" y="61"/>
                  </a:lnTo>
                  <a:lnTo>
                    <a:pt x="53" y="61"/>
                  </a:lnTo>
                  <a:lnTo>
                    <a:pt x="57" y="59"/>
                  </a:lnTo>
                  <a:lnTo>
                    <a:pt x="63" y="59"/>
                  </a:lnTo>
                  <a:lnTo>
                    <a:pt x="67" y="57"/>
                  </a:lnTo>
                  <a:lnTo>
                    <a:pt x="73" y="56"/>
                  </a:lnTo>
                  <a:lnTo>
                    <a:pt x="77" y="55"/>
                  </a:lnTo>
                  <a:lnTo>
                    <a:pt x="83" y="53"/>
                  </a:lnTo>
                  <a:lnTo>
                    <a:pt x="87" y="52"/>
                  </a:lnTo>
                  <a:lnTo>
                    <a:pt x="93" y="51"/>
                  </a:lnTo>
                  <a:lnTo>
                    <a:pt x="99" y="50"/>
                  </a:lnTo>
                  <a:lnTo>
                    <a:pt x="104" y="49"/>
                  </a:lnTo>
                  <a:lnTo>
                    <a:pt x="110" y="47"/>
                  </a:lnTo>
                  <a:lnTo>
                    <a:pt x="115" y="46"/>
                  </a:lnTo>
                  <a:lnTo>
                    <a:pt x="120" y="45"/>
                  </a:lnTo>
                  <a:lnTo>
                    <a:pt x="126" y="43"/>
                  </a:lnTo>
                  <a:lnTo>
                    <a:pt x="131" y="41"/>
                  </a:lnTo>
                  <a:lnTo>
                    <a:pt x="138" y="40"/>
                  </a:lnTo>
                  <a:lnTo>
                    <a:pt x="143" y="39"/>
                  </a:lnTo>
                  <a:lnTo>
                    <a:pt x="149" y="38"/>
                  </a:lnTo>
                  <a:lnTo>
                    <a:pt x="154" y="37"/>
                  </a:lnTo>
                  <a:lnTo>
                    <a:pt x="160" y="35"/>
                  </a:lnTo>
                  <a:lnTo>
                    <a:pt x="165" y="33"/>
                  </a:lnTo>
                  <a:lnTo>
                    <a:pt x="171" y="32"/>
                  </a:lnTo>
                  <a:lnTo>
                    <a:pt x="177" y="30"/>
                  </a:lnTo>
                  <a:lnTo>
                    <a:pt x="182" y="29"/>
                  </a:lnTo>
                  <a:lnTo>
                    <a:pt x="188" y="28"/>
                  </a:lnTo>
                  <a:lnTo>
                    <a:pt x="193" y="27"/>
                  </a:lnTo>
                  <a:lnTo>
                    <a:pt x="198" y="26"/>
                  </a:lnTo>
                  <a:lnTo>
                    <a:pt x="203" y="23"/>
                  </a:lnTo>
                  <a:lnTo>
                    <a:pt x="209" y="22"/>
                  </a:lnTo>
                  <a:lnTo>
                    <a:pt x="214" y="21"/>
                  </a:lnTo>
                  <a:lnTo>
                    <a:pt x="219" y="20"/>
                  </a:lnTo>
                  <a:lnTo>
                    <a:pt x="224" y="19"/>
                  </a:lnTo>
                  <a:lnTo>
                    <a:pt x="229" y="18"/>
                  </a:lnTo>
                  <a:lnTo>
                    <a:pt x="234" y="17"/>
                  </a:lnTo>
                  <a:lnTo>
                    <a:pt x="239" y="15"/>
                  </a:lnTo>
                  <a:lnTo>
                    <a:pt x="243" y="15"/>
                  </a:lnTo>
                  <a:lnTo>
                    <a:pt x="248" y="12"/>
                  </a:lnTo>
                  <a:lnTo>
                    <a:pt x="252" y="11"/>
                  </a:lnTo>
                  <a:lnTo>
                    <a:pt x="257" y="10"/>
                  </a:lnTo>
                  <a:lnTo>
                    <a:pt x="260" y="9"/>
                  </a:lnTo>
                  <a:lnTo>
                    <a:pt x="264" y="8"/>
                  </a:lnTo>
                  <a:lnTo>
                    <a:pt x="269" y="8"/>
                  </a:lnTo>
                  <a:lnTo>
                    <a:pt x="272" y="6"/>
                  </a:lnTo>
                  <a:lnTo>
                    <a:pt x="276" y="5"/>
                  </a:lnTo>
                  <a:lnTo>
                    <a:pt x="279" y="3"/>
                  </a:lnTo>
                  <a:lnTo>
                    <a:pt x="282" y="3"/>
                  </a:lnTo>
                  <a:lnTo>
                    <a:pt x="289" y="1"/>
                  </a:lnTo>
                  <a:lnTo>
                    <a:pt x="2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2" name="Freeform 59"/>
            <p:cNvSpPr>
              <a:spLocks/>
            </p:cNvSpPr>
            <p:nvPr/>
          </p:nvSpPr>
          <p:spPr bwMode="auto">
            <a:xfrm>
              <a:off x="1302" y="2004"/>
              <a:ext cx="141" cy="136"/>
            </a:xfrm>
            <a:custGeom>
              <a:avLst/>
              <a:gdLst>
                <a:gd name="T0" fmla="*/ 51 w 283"/>
                <a:gd name="T1" fmla="*/ 13 h 273"/>
                <a:gd name="T2" fmla="*/ 41 w 283"/>
                <a:gd name="T3" fmla="*/ 29 h 273"/>
                <a:gd name="T4" fmla="*/ 33 w 283"/>
                <a:gd name="T5" fmla="*/ 43 h 273"/>
                <a:gd name="T6" fmla="*/ 29 w 283"/>
                <a:gd name="T7" fmla="*/ 55 h 273"/>
                <a:gd name="T8" fmla="*/ 22 w 283"/>
                <a:gd name="T9" fmla="*/ 66 h 273"/>
                <a:gd name="T10" fmla="*/ 18 w 283"/>
                <a:gd name="T11" fmla="*/ 77 h 273"/>
                <a:gd name="T12" fmla="*/ 11 w 283"/>
                <a:gd name="T13" fmla="*/ 89 h 273"/>
                <a:gd name="T14" fmla="*/ 74 w 283"/>
                <a:gd name="T15" fmla="*/ 115 h 273"/>
                <a:gd name="T16" fmla="*/ 49 w 283"/>
                <a:gd name="T17" fmla="*/ 0 h 273"/>
                <a:gd name="T18" fmla="*/ 234 w 283"/>
                <a:gd name="T19" fmla="*/ 90 h 273"/>
                <a:gd name="T20" fmla="*/ 221 w 283"/>
                <a:gd name="T21" fmla="*/ 166 h 273"/>
                <a:gd name="T22" fmla="*/ 236 w 283"/>
                <a:gd name="T23" fmla="*/ 169 h 273"/>
                <a:gd name="T24" fmla="*/ 255 w 283"/>
                <a:gd name="T25" fmla="*/ 171 h 273"/>
                <a:gd name="T26" fmla="*/ 271 w 283"/>
                <a:gd name="T27" fmla="*/ 176 h 273"/>
                <a:gd name="T28" fmla="*/ 281 w 283"/>
                <a:gd name="T29" fmla="*/ 179 h 273"/>
                <a:gd name="T30" fmla="*/ 281 w 283"/>
                <a:gd name="T31" fmla="*/ 185 h 273"/>
                <a:gd name="T32" fmla="*/ 278 w 283"/>
                <a:gd name="T33" fmla="*/ 199 h 273"/>
                <a:gd name="T34" fmla="*/ 276 w 283"/>
                <a:gd name="T35" fmla="*/ 211 h 273"/>
                <a:gd name="T36" fmla="*/ 274 w 283"/>
                <a:gd name="T37" fmla="*/ 224 h 273"/>
                <a:gd name="T38" fmla="*/ 270 w 283"/>
                <a:gd name="T39" fmla="*/ 237 h 273"/>
                <a:gd name="T40" fmla="*/ 267 w 283"/>
                <a:gd name="T41" fmla="*/ 248 h 273"/>
                <a:gd name="T42" fmla="*/ 266 w 283"/>
                <a:gd name="T43" fmla="*/ 259 h 273"/>
                <a:gd name="T44" fmla="*/ 263 w 283"/>
                <a:gd name="T45" fmla="*/ 272 h 273"/>
                <a:gd name="T46" fmla="*/ 275 w 283"/>
                <a:gd name="T47" fmla="*/ 188 h 273"/>
                <a:gd name="T48" fmla="*/ 269 w 283"/>
                <a:gd name="T49" fmla="*/ 187 h 273"/>
                <a:gd name="T50" fmla="*/ 258 w 283"/>
                <a:gd name="T51" fmla="*/ 184 h 273"/>
                <a:gd name="T52" fmla="*/ 241 w 283"/>
                <a:gd name="T53" fmla="*/ 179 h 273"/>
                <a:gd name="T54" fmla="*/ 225 w 283"/>
                <a:gd name="T55" fmla="*/ 175 h 273"/>
                <a:gd name="T56" fmla="*/ 210 w 283"/>
                <a:gd name="T57" fmla="*/ 171 h 273"/>
                <a:gd name="T58" fmla="*/ 221 w 283"/>
                <a:gd name="T59" fmla="*/ 96 h 273"/>
                <a:gd name="T60" fmla="*/ 207 w 283"/>
                <a:gd name="T61" fmla="*/ 92 h 273"/>
                <a:gd name="T62" fmla="*/ 195 w 283"/>
                <a:gd name="T63" fmla="*/ 89 h 273"/>
                <a:gd name="T64" fmla="*/ 181 w 283"/>
                <a:gd name="T65" fmla="*/ 87 h 273"/>
                <a:gd name="T66" fmla="*/ 168 w 283"/>
                <a:gd name="T67" fmla="*/ 83 h 273"/>
                <a:gd name="T68" fmla="*/ 155 w 283"/>
                <a:gd name="T69" fmla="*/ 80 h 273"/>
                <a:gd name="T70" fmla="*/ 142 w 283"/>
                <a:gd name="T71" fmla="*/ 78 h 273"/>
                <a:gd name="T72" fmla="*/ 128 w 283"/>
                <a:gd name="T73" fmla="*/ 72 h 273"/>
                <a:gd name="T74" fmla="*/ 128 w 283"/>
                <a:gd name="T75" fmla="*/ 61 h 273"/>
                <a:gd name="T76" fmla="*/ 131 w 283"/>
                <a:gd name="T77" fmla="*/ 50 h 273"/>
                <a:gd name="T78" fmla="*/ 136 w 283"/>
                <a:gd name="T79" fmla="*/ 39 h 273"/>
                <a:gd name="T80" fmla="*/ 141 w 283"/>
                <a:gd name="T81" fmla="*/ 28 h 273"/>
                <a:gd name="T82" fmla="*/ 138 w 283"/>
                <a:gd name="T83" fmla="*/ 24 h 273"/>
                <a:gd name="T84" fmla="*/ 124 w 283"/>
                <a:gd name="T85" fmla="*/ 22 h 273"/>
                <a:gd name="T86" fmla="*/ 114 w 283"/>
                <a:gd name="T87" fmla="*/ 21 h 273"/>
                <a:gd name="T88" fmla="*/ 102 w 283"/>
                <a:gd name="T89" fmla="*/ 18 h 273"/>
                <a:gd name="T90" fmla="*/ 90 w 283"/>
                <a:gd name="T91" fmla="*/ 17 h 273"/>
                <a:gd name="T92" fmla="*/ 78 w 283"/>
                <a:gd name="T93" fmla="*/ 14 h 273"/>
                <a:gd name="T94" fmla="*/ 69 w 283"/>
                <a:gd name="T95" fmla="*/ 13 h 273"/>
                <a:gd name="T96" fmla="*/ 55 w 283"/>
                <a:gd name="T97" fmla="*/ 10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273"/>
                <a:gd name="T149" fmla="*/ 283 w 283"/>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273">
                  <a:moveTo>
                    <a:pt x="54" y="10"/>
                  </a:moveTo>
                  <a:lnTo>
                    <a:pt x="52" y="11"/>
                  </a:lnTo>
                  <a:lnTo>
                    <a:pt x="51" y="13"/>
                  </a:lnTo>
                  <a:lnTo>
                    <a:pt x="48" y="17"/>
                  </a:lnTo>
                  <a:lnTo>
                    <a:pt x="45" y="22"/>
                  </a:lnTo>
                  <a:lnTo>
                    <a:pt x="41" y="29"/>
                  </a:lnTo>
                  <a:lnTo>
                    <a:pt x="38" y="36"/>
                  </a:lnTo>
                  <a:lnTo>
                    <a:pt x="35" y="40"/>
                  </a:lnTo>
                  <a:lnTo>
                    <a:pt x="33" y="43"/>
                  </a:lnTo>
                  <a:lnTo>
                    <a:pt x="31" y="48"/>
                  </a:lnTo>
                  <a:lnTo>
                    <a:pt x="30" y="51"/>
                  </a:lnTo>
                  <a:lnTo>
                    <a:pt x="29" y="55"/>
                  </a:lnTo>
                  <a:lnTo>
                    <a:pt x="27" y="59"/>
                  </a:lnTo>
                  <a:lnTo>
                    <a:pt x="24" y="62"/>
                  </a:lnTo>
                  <a:lnTo>
                    <a:pt x="22" y="66"/>
                  </a:lnTo>
                  <a:lnTo>
                    <a:pt x="20" y="69"/>
                  </a:lnTo>
                  <a:lnTo>
                    <a:pt x="19" y="73"/>
                  </a:lnTo>
                  <a:lnTo>
                    <a:pt x="18" y="77"/>
                  </a:lnTo>
                  <a:lnTo>
                    <a:pt x="15" y="80"/>
                  </a:lnTo>
                  <a:lnTo>
                    <a:pt x="12" y="86"/>
                  </a:lnTo>
                  <a:lnTo>
                    <a:pt x="11" y="89"/>
                  </a:lnTo>
                  <a:lnTo>
                    <a:pt x="10" y="92"/>
                  </a:lnTo>
                  <a:lnTo>
                    <a:pt x="10" y="93"/>
                  </a:lnTo>
                  <a:lnTo>
                    <a:pt x="74" y="115"/>
                  </a:lnTo>
                  <a:lnTo>
                    <a:pt x="71" y="121"/>
                  </a:lnTo>
                  <a:lnTo>
                    <a:pt x="0" y="100"/>
                  </a:lnTo>
                  <a:lnTo>
                    <a:pt x="49" y="0"/>
                  </a:lnTo>
                  <a:lnTo>
                    <a:pt x="151" y="20"/>
                  </a:lnTo>
                  <a:lnTo>
                    <a:pt x="134" y="70"/>
                  </a:lnTo>
                  <a:lnTo>
                    <a:pt x="234" y="90"/>
                  </a:lnTo>
                  <a:lnTo>
                    <a:pt x="216" y="166"/>
                  </a:lnTo>
                  <a:lnTo>
                    <a:pt x="218" y="166"/>
                  </a:lnTo>
                  <a:lnTo>
                    <a:pt x="221" y="166"/>
                  </a:lnTo>
                  <a:lnTo>
                    <a:pt x="226" y="168"/>
                  </a:lnTo>
                  <a:lnTo>
                    <a:pt x="230" y="168"/>
                  </a:lnTo>
                  <a:lnTo>
                    <a:pt x="236" y="169"/>
                  </a:lnTo>
                  <a:lnTo>
                    <a:pt x="242" y="169"/>
                  </a:lnTo>
                  <a:lnTo>
                    <a:pt x="249" y="171"/>
                  </a:lnTo>
                  <a:lnTo>
                    <a:pt x="255" y="171"/>
                  </a:lnTo>
                  <a:lnTo>
                    <a:pt x="261" y="173"/>
                  </a:lnTo>
                  <a:lnTo>
                    <a:pt x="266" y="174"/>
                  </a:lnTo>
                  <a:lnTo>
                    <a:pt x="271" y="176"/>
                  </a:lnTo>
                  <a:lnTo>
                    <a:pt x="276" y="176"/>
                  </a:lnTo>
                  <a:lnTo>
                    <a:pt x="279" y="177"/>
                  </a:lnTo>
                  <a:lnTo>
                    <a:pt x="281" y="179"/>
                  </a:lnTo>
                  <a:lnTo>
                    <a:pt x="283" y="180"/>
                  </a:lnTo>
                  <a:lnTo>
                    <a:pt x="281" y="181"/>
                  </a:lnTo>
                  <a:lnTo>
                    <a:pt x="281" y="185"/>
                  </a:lnTo>
                  <a:lnTo>
                    <a:pt x="280" y="190"/>
                  </a:lnTo>
                  <a:lnTo>
                    <a:pt x="279" y="197"/>
                  </a:lnTo>
                  <a:lnTo>
                    <a:pt x="278" y="199"/>
                  </a:lnTo>
                  <a:lnTo>
                    <a:pt x="277" y="204"/>
                  </a:lnTo>
                  <a:lnTo>
                    <a:pt x="277" y="208"/>
                  </a:lnTo>
                  <a:lnTo>
                    <a:pt x="276" y="211"/>
                  </a:lnTo>
                  <a:lnTo>
                    <a:pt x="275" y="216"/>
                  </a:lnTo>
                  <a:lnTo>
                    <a:pt x="274" y="219"/>
                  </a:lnTo>
                  <a:lnTo>
                    <a:pt x="274" y="224"/>
                  </a:lnTo>
                  <a:lnTo>
                    <a:pt x="273" y="229"/>
                  </a:lnTo>
                  <a:lnTo>
                    <a:pt x="271" y="233"/>
                  </a:lnTo>
                  <a:lnTo>
                    <a:pt x="270" y="237"/>
                  </a:lnTo>
                  <a:lnTo>
                    <a:pt x="269" y="240"/>
                  </a:lnTo>
                  <a:lnTo>
                    <a:pt x="269" y="245"/>
                  </a:lnTo>
                  <a:lnTo>
                    <a:pt x="267" y="248"/>
                  </a:lnTo>
                  <a:lnTo>
                    <a:pt x="267" y="252"/>
                  </a:lnTo>
                  <a:lnTo>
                    <a:pt x="266" y="255"/>
                  </a:lnTo>
                  <a:lnTo>
                    <a:pt x="266" y="259"/>
                  </a:lnTo>
                  <a:lnTo>
                    <a:pt x="264" y="264"/>
                  </a:lnTo>
                  <a:lnTo>
                    <a:pt x="263" y="269"/>
                  </a:lnTo>
                  <a:lnTo>
                    <a:pt x="263" y="272"/>
                  </a:lnTo>
                  <a:lnTo>
                    <a:pt x="263" y="273"/>
                  </a:lnTo>
                  <a:lnTo>
                    <a:pt x="256" y="273"/>
                  </a:lnTo>
                  <a:lnTo>
                    <a:pt x="275" y="188"/>
                  </a:lnTo>
                  <a:lnTo>
                    <a:pt x="274" y="188"/>
                  </a:lnTo>
                  <a:lnTo>
                    <a:pt x="273" y="187"/>
                  </a:lnTo>
                  <a:lnTo>
                    <a:pt x="269" y="187"/>
                  </a:lnTo>
                  <a:lnTo>
                    <a:pt x="266" y="186"/>
                  </a:lnTo>
                  <a:lnTo>
                    <a:pt x="261" y="185"/>
                  </a:lnTo>
                  <a:lnTo>
                    <a:pt x="258" y="184"/>
                  </a:lnTo>
                  <a:lnTo>
                    <a:pt x="252" y="183"/>
                  </a:lnTo>
                  <a:lnTo>
                    <a:pt x="248" y="181"/>
                  </a:lnTo>
                  <a:lnTo>
                    <a:pt x="241" y="179"/>
                  </a:lnTo>
                  <a:lnTo>
                    <a:pt x="236" y="178"/>
                  </a:lnTo>
                  <a:lnTo>
                    <a:pt x="230" y="176"/>
                  </a:lnTo>
                  <a:lnTo>
                    <a:pt x="225" y="175"/>
                  </a:lnTo>
                  <a:lnTo>
                    <a:pt x="219" y="174"/>
                  </a:lnTo>
                  <a:lnTo>
                    <a:pt x="215" y="173"/>
                  </a:lnTo>
                  <a:lnTo>
                    <a:pt x="210" y="171"/>
                  </a:lnTo>
                  <a:lnTo>
                    <a:pt x="207" y="171"/>
                  </a:lnTo>
                  <a:lnTo>
                    <a:pt x="222" y="97"/>
                  </a:lnTo>
                  <a:lnTo>
                    <a:pt x="221" y="96"/>
                  </a:lnTo>
                  <a:lnTo>
                    <a:pt x="218" y="96"/>
                  </a:lnTo>
                  <a:lnTo>
                    <a:pt x="212" y="93"/>
                  </a:lnTo>
                  <a:lnTo>
                    <a:pt x="207" y="92"/>
                  </a:lnTo>
                  <a:lnTo>
                    <a:pt x="202" y="91"/>
                  </a:lnTo>
                  <a:lnTo>
                    <a:pt x="199" y="90"/>
                  </a:lnTo>
                  <a:lnTo>
                    <a:pt x="195" y="89"/>
                  </a:lnTo>
                  <a:lnTo>
                    <a:pt x="190" y="89"/>
                  </a:lnTo>
                  <a:lnTo>
                    <a:pt x="186" y="87"/>
                  </a:lnTo>
                  <a:lnTo>
                    <a:pt x="181" y="87"/>
                  </a:lnTo>
                  <a:lnTo>
                    <a:pt x="177" y="86"/>
                  </a:lnTo>
                  <a:lnTo>
                    <a:pt x="172" y="86"/>
                  </a:lnTo>
                  <a:lnTo>
                    <a:pt x="168" y="83"/>
                  </a:lnTo>
                  <a:lnTo>
                    <a:pt x="163" y="82"/>
                  </a:lnTo>
                  <a:lnTo>
                    <a:pt x="158" y="81"/>
                  </a:lnTo>
                  <a:lnTo>
                    <a:pt x="155" y="80"/>
                  </a:lnTo>
                  <a:lnTo>
                    <a:pt x="150" y="79"/>
                  </a:lnTo>
                  <a:lnTo>
                    <a:pt x="147" y="79"/>
                  </a:lnTo>
                  <a:lnTo>
                    <a:pt x="142" y="78"/>
                  </a:lnTo>
                  <a:lnTo>
                    <a:pt x="139" y="77"/>
                  </a:lnTo>
                  <a:lnTo>
                    <a:pt x="132" y="75"/>
                  </a:lnTo>
                  <a:lnTo>
                    <a:pt x="128" y="72"/>
                  </a:lnTo>
                  <a:lnTo>
                    <a:pt x="124" y="71"/>
                  </a:lnTo>
                  <a:lnTo>
                    <a:pt x="126" y="68"/>
                  </a:lnTo>
                  <a:lnTo>
                    <a:pt x="128" y="61"/>
                  </a:lnTo>
                  <a:lnTo>
                    <a:pt x="129" y="58"/>
                  </a:lnTo>
                  <a:lnTo>
                    <a:pt x="130" y="55"/>
                  </a:lnTo>
                  <a:lnTo>
                    <a:pt x="131" y="50"/>
                  </a:lnTo>
                  <a:lnTo>
                    <a:pt x="133" y="47"/>
                  </a:lnTo>
                  <a:lnTo>
                    <a:pt x="134" y="42"/>
                  </a:lnTo>
                  <a:lnTo>
                    <a:pt x="136" y="39"/>
                  </a:lnTo>
                  <a:lnTo>
                    <a:pt x="138" y="34"/>
                  </a:lnTo>
                  <a:lnTo>
                    <a:pt x="139" y="32"/>
                  </a:lnTo>
                  <a:lnTo>
                    <a:pt x="141" y="28"/>
                  </a:lnTo>
                  <a:lnTo>
                    <a:pt x="142" y="26"/>
                  </a:lnTo>
                  <a:lnTo>
                    <a:pt x="141" y="26"/>
                  </a:lnTo>
                  <a:lnTo>
                    <a:pt x="138" y="24"/>
                  </a:lnTo>
                  <a:lnTo>
                    <a:pt x="133" y="24"/>
                  </a:lnTo>
                  <a:lnTo>
                    <a:pt x="128" y="23"/>
                  </a:lnTo>
                  <a:lnTo>
                    <a:pt x="124" y="22"/>
                  </a:lnTo>
                  <a:lnTo>
                    <a:pt x="121" y="22"/>
                  </a:lnTo>
                  <a:lnTo>
                    <a:pt x="118" y="21"/>
                  </a:lnTo>
                  <a:lnTo>
                    <a:pt x="114" y="21"/>
                  </a:lnTo>
                  <a:lnTo>
                    <a:pt x="110" y="20"/>
                  </a:lnTo>
                  <a:lnTo>
                    <a:pt x="107" y="20"/>
                  </a:lnTo>
                  <a:lnTo>
                    <a:pt x="102" y="18"/>
                  </a:lnTo>
                  <a:lnTo>
                    <a:pt x="99" y="18"/>
                  </a:lnTo>
                  <a:lnTo>
                    <a:pt x="94" y="17"/>
                  </a:lnTo>
                  <a:lnTo>
                    <a:pt x="90" y="17"/>
                  </a:lnTo>
                  <a:lnTo>
                    <a:pt x="86" y="16"/>
                  </a:lnTo>
                  <a:lnTo>
                    <a:pt x="82" y="14"/>
                  </a:lnTo>
                  <a:lnTo>
                    <a:pt x="78" y="14"/>
                  </a:lnTo>
                  <a:lnTo>
                    <a:pt x="74" y="13"/>
                  </a:lnTo>
                  <a:lnTo>
                    <a:pt x="71" y="13"/>
                  </a:lnTo>
                  <a:lnTo>
                    <a:pt x="69" y="13"/>
                  </a:lnTo>
                  <a:lnTo>
                    <a:pt x="62" y="11"/>
                  </a:lnTo>
                  <a:lnTo>
                    <a:pt x="59" y="11"/>
                  </a:lnTo>
                  <a:lnTo>
                    <a:pt x="55" y="10"/>
                  </a:lnTo>
                  <a:lnTo>
                    <a:pt x="5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3" name="Freeform 60"/>
            <p:cNvSpPr>
              <a:spLocks/>
            </p:cNvSpPr>
            <p:nvPr/>
          </p:nvSpPr>
          <p:spPr bwMode="auto">
            <a:xfrm>
              <a:off x="1325" y="2034"/>
              <a:ext cx="89" cy="75"/>
            </a:xfrm>
            <a:custGeom>
              <a:avLst/>
              <a:gdLst>
                <a:gd name="T0" fmla="*/ 99 w 177"/>
                <a:gd name="T1" fmla="*/ 13 h 150"/>
                <a:gd name="T2" fmla="*/ 52 w 177"/>
                <a:gd name="T3" fmla="*/ 0 h 150"/>
                <a:gd name="T4" fmla="*/ 0 w 177"/>
                <a:gd name="T5" fmla="*/ 135 h 150"/>
                <a:gd name="T6" fmla="*/ 43 w 177"/>
                <a:gd name="T7" fmla="*/ 150 h 150"/>
                <a:gd name="T8" fmla="*/ 71 w 177"/>
                <a:gd name="T9" fmla="*/ 94 h 150"/>
                <a:gd name="T10" fmla="*/ 177 w 177"/>
                <a:gd name="T11" fmla="*/ 116 h 150"/>
                <a:gd name="T12" fmla="*/ 177 w 177"/>
                <a:gd name="T13" fmla="*/ 107 h 150"/>
                <a:gd name="T14" fmla="*/ 66 w 177"/>
                <a:gd name="T15" fmla="*/ 84 h 150"/>
                <a:gd name="T16" fmla="*/ 42 w 177"/>
                <a:gd name="T17" fmla="*/ 137 h 150"/>
                <a:gd name="T18" fmla="*/ 40 w 177"/>
                <a:gd name="T19" fmla="*/ 137 h 150"/>
                <a:gd name="T20" fmla="*/ 36 w 177"/>
                <a:gd name="T21" fmla="*/ 136 h 150"/>
                <a:gd name="T22" fmla="*/ 31 w 177"/>
                <a:gd name="T23" fmla="*/ 135 h 150"/>
                <a:gd name="T24" fmla="*/ 25 w 177"/>
                <a:gd name="T25" fmla="*/ 134 h 150"/>
                <a:gd name="T26" fmla="*/ 18 w 177"/>
                <a:gd name="T27" fmla="*/ 133 h 150"/>
                <a:gd name="T28" fmla="*/ 13 w 177"/>
                <a:gd name="T29" fmla="*/ 131 h 150"/>
                <a:gd name="T30" fmla="*/ 10 w 177"/>
                <a:gd name="T31" fmla="*/ 130 h 150"/>
                <a:gd name="T32" fmla="*/ 10 w 177"/>
                <a:gd name="T33" fmla="*/ 128 h 150"/>
                <a:gd name="T34" fmla="*/ 10 w 177"/>
                <a:gd name="T35" fmla="*/ 126 h 150"/>
                <a:gd name="T36" fmla="*/ 12 w 177"/>
                <a:gd name="T37" fmla="*/ 121 h 150"/>
                <a:gd name="T38" fmla="*/ 12 w 177"/>
                <a:gd name="T39" fmla="*/ 118 h 150"/>
                <a:gd name="T40" fmla="*/ 14 w 177"/>
                <a:gd name="T41" fmla="*/ 115 h 150"/>
                <a:gd name="T42" fmla="*/ 15 w 177"/>
                <a:gd name="T43" fmla="*/ 111 h 150"/>
                <a:gd name="T44" fmla="*/ 16 w 177"/>
                <a:gd name="T45" fmla="*/ 108 h 150"/>
                <a:gd name="T46" fmla="*/ 18 w 177"/>
                <a:gd name="T47" fmla="*/ 102 h 150"/>
                <a:gd name="T48" fmla="*/ 20 w 177"/>
                <a:gd name="T49" fmla="*/ 98 h 150"/>
                <a:gd name="T50" fmla="*/ 22 w 177"/>
                <a:gd name="T51" fmla="*/ 92 h 150"/>
                <a:gd name="T52" fmla="*/ 24 w 177"/>
                <a:gd name="T53" fmla="*/ 88 h 150"/>
                <a:gd name="T54" fmla="*/ 26 w 177"/>
                <a:gd name="T55" fmla="*/ 82 h 150"/>
                <a:gd name="T56" fmla="*/ 28 w 177"/>
                <a:gd name="T57" fmla="*/ 77 h 150"/>
                <a:gd name="T58" fmla="*/ 31 w 177"/>
                <a:gd name="T59" fmla="*/ 72 h 150"/>
                <a:gd name="T60" fmla="*/ 33 w 177"/>
                <a:gd name="T61" fmla="*/ 67 h 150"/>
                <a:gd name="T62" fmla="*/ 35 w 177"/>
                <a:gd name="T63" fmla="*/ 61 h 150"/>
                <a:gd name="T64" fmla="*/ 37 w 177"/>
                <a:gd name="T65" fmla="*/ 55 h 150"/>
                <a:gd name="T66" fmla="*/ 39 w 177"/>
                <a:gd name="T67" fmla="*/ 50 h 150"/>
                <a:gd name="T68" fmla="*/ 41 w 177"/>
                <a:gd name="T69" fmla="*/ 45 h 150"/>
                <a:gd name="T70" fmla="*/ 42 w 177"/>
                <a:gd name="T71" fmla="*/ 39 h 150"/>
                <a:gd name="T72" fmla="*/ 44 w 177"/>
                <a:gd name="T73" fmla="*/ 35 h 150"/>
                <a:gd name="T74" fmla="*/ 46 w 177"/>
                <a:gd name="T75" fmla="*/ 30 h 150"/>
                <a:gd name="T76" fmla="*/ 49 w 177"/>
                <a:gd name="T77" fmla="*/ 27 h 150"/>
                <a:gd name="T78" fmla="*/ 50 w 177"/>
                <a:gd name="T79" fmla="*/ 22 h 150"/>
                <a:gd name="T80" fmla="*/ 51 w 177"/>
                <a:gd name="T81" fmla="*/ 19 h 150"/>
                <a:gd name="T82" fmla="*/ 52 w 177"/>
                <a:gd name="T83" fmla="*/ 16 h 150"/>
                <a:gd name="T84" fmla="*/ 54 w 177"/>
                <a:gd name="T85" fmla="*/ 13 h 150"/>
                <a:gd name="T86" fmla="*/ 55 w 177"/>
                <a:gd name="T87" fmla="*/ 9 h 150"/>
                <a:gd name="T88" fmla="*/ 56 w 177"/>
                <a:gd name="T89" fmla="*/ 9 h 150"/>
                <a:gd name="T90" fmla="*/ 106 w 177"/>
                <a:gd name="T91" fmla="*/ 20 h 150"/>
                <a:gd name="T92" fmla="*/ 99 w 177"/>
                <a:gd name="T93" fmla="*/ 13 h 150"/>
                <a:gd name="T94" fmla="*/ 99 w 177"/>
                <a:gd name="T95" fmla="*/ 13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50"/>
                <a:gd name="T146" fmla="*/ 177 w 177"/>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50">
                  <a:moveTo>
                    <a:pt x="99" y="13"/>
                  </a:moveTo>
                  <a:lnTo>
                    <a:pt x="52" y="0"/>
                  </a:lnTo>
                  <a:lnTo>
                    <a:pt x="0" y="135"/>
                  </a:lnTo>
                  <a:lnTo>
                    <a:pt x="43" y="150"/>
                  </a:lnTo>
                  <a:lnTo>
                    <a:pt x="71" y="94"/>
                  </a:lnTo>
                  <a:lnTo>
                    <a:pt x="177" y="116"/>
                  </a:lnTo>
                  <a:lnTo>
                    <a:pt x="177" y="107"/>
                  </a:lnTo>
                  <a:lnTo>
                    <a:pt x="66" y="84"/>
                  </a:lnTo>
                  <a:lnTo>
                    <a:pt x="42" y="137"/>
                  </a:lnTo>
                  <a:lnTo>
                    <a:pt x="40" y="137"/>
                  </a:lnTo>
                  <a:lnTo>
                    <a:pt x="36" y="136"/>
                  </a:lnTo>
                  <a:lnTo>
                    <a:pt x="31" y="135"/>
                  </a:lnTo>
                  <a:lnTo>
                    <a:pt x="25" y="134"/>
                  </a:lnTo>
                  <a:lnTo>
                    <a:pt x="18" y="133"/>
                  </a:lnTo>
                  <a:lnTo>
                    <a:pt x="13" y="131"/>
                  </a:lnTo>
                  <a:lnTo>
                    <a:pt x="10" y="130"/>
                  </a:lnTo>
                  <a:lnTo>
                    <a:pt x="10" y="128"/>
                  </a:lnTo>
                  <a:lnTo>
                    <a:pt x="10" y="126"/>
                  </a:lnTo>
                  <a:lnTo>
                    <a:pt x="12" y="121"/>
                  </a:lnTo>
                  <a:lnTo>
                    <a:pt x="12" y="118"/>
                  </a:lnTo>
                  <a:lnTo>
                    <a:pt x="14" y="115"/>
                  </a:lnTo>
                  <a:lnTo>
                    <a:pt x="15" y="111"/>
                  </a:lnTo>
                  <a:lnTo>
                    <a:pt x="16" y="108"/>
                  </a:lnTo>
                  <a:lnTo>
                    <a:pt x="18" y="102"/>
                  </a:lnTo>
                  <a:lnTo>
                    <a:pt x="20" y="98"/>
                  </a:lnTo>
                  <a:lnTo>
                    <a:pt x="22" y="92"/>
                  </a:lnTo>
                  <a:lnTo>
                    <a:pt x="24" y="88"/>
                  </a:lnTo>
                  <a:lnTo>
                    <a:pt x="26" y="82"/>
                  </a:lnTo>
                  <a:lnTo>
                    <a:pt x="28" y="77"/>
                  </a:lnTo>
                  <a:lnTo>
                    <a:pt x="31" y="72"/>
                  </a:lnTo>
                  <a:lnTo>
                    <a:pt x="33" y="67"/>
                  </a:lnTo>
                  <a:lnTo>
                    <a:pt x="35" y="61"/>
                  </a:lnTo>
                  <a:lnTo>
                    <a:pt x="37" y="55"/>
                  </a:lnTo>
                  <a:lnTo>
                    <a:pt x="39" y="50"/>
                  </a:lnTo>
                  <a:lnTo>
                    <a:pt x="41" y="45"/>
                  </a:lnTo>
                  <a:lnTo>
                    <a:pt x="42" y="39"/>
                  </a:lnTo>
                  <a:lnTo>
                    <a:pt x="44" y="35"/>
                  </a:lnTo>
                  <a:lnTo>
                    <a:pt x="46" y="30"/>
                  </a:lnTo>
                  <a:lnTo>
                    <a:pt x="49" y="27"/>
                  </a:lnTo>
                  <a:lnTo>
                    <a:pt x="50" y="22"/>
                  </a:lnTo>
                  <a:lnTo>
                    <a:pt x="51" y="19"/>
                  </a:lnTo>
                  <a:lnTo>
                    <a:pt x="52" y="16"/>
                  </a:lnTo>
                  <a:lnTo>
                    <a:pt x="54" y="13"/>
                  </a:lnTo>
                  <a:lnTo>
                    <a:pt x="55" y="9"/>
                  </a:lnTo>
                  <a:lnTo>
                    <a:pt x="56" y="9"/>
                  </a:lnTo>
                  <a:lnTo>
                    <a:pt x="106" y="20"/>
                  </a:lnTo>
                  <a:lnTo>
                    <a:pt x="9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4" name="Freeform 61"/>
            <p:cNvSpPr>
              <a:spLocks/>
            </p:cNvSpPr>
            <p:nvPr/>
          </p:nvSpPr>
          <p:spPr bwMode="auto">
            <a:xfrm>
              <a:off x="1320" y="2101"/>
              <a:ext cx="29" cy="69"/>
            </a:xfrm>
            <a:custGeom>
              <a:avLst/>
              <a:gdLst>
                <a:gd name="T0" fmla="*/ 57 w 57"/>
                <a:gd name="T1" fmla="*/ 1 h 139"/>
                <a:gd name="T2" fmla="*/ 57 w 57"/>
                <a:gd name="T3" fmla="*/ 9 h 139"/>
                <a:gd name="T4" fmla="*/ 54 w 57"/>
                <a:gd name="T5" fmla="*/ 16 h 139"/>
                <a:gd name="T6" fmla="*/ 51 w 57"/>
                <a:gd name="T7" fmla="*/ 24 h 139"/>
                <a:gd name="T8" fmla="*/ 46 w 57"/>
                <a:gd name="T9" fmla="*/ 33 h 139"/>
                <a:gd name="T10" fmla="*/ 41 w 57"/>
                <a:gd name="T11" fmla="*/ 44 h 139"/>
                <a:gd name="T12" fmla="*/ 36 w 57"/>
                <a:gd name="T13" fmla="*/ 54 h 139"/>
                <a:gd name="T14" fmla="*/ 32 w 57"/>
                <a:gd name="T15" fmla="*/ 64 h 139"/>
                <a:gd name="T16" fmla="*/ 26 w 57"/>
                <a:gd name="T17" fmla="*/ 74 h 139"/>
                <a:gd name="T18" fmla="*/ 22 w 57"/>
                <a:gd name="T19" fmla="*/ 84 h 139"/>
                <a:gd name="T20" fmla="*/ 17 w 57"/>
                <a:gd name="T21" fmla="*/ 94 h 139"/>
                <a:gd name="T22" fmla="*/ 14 w 57"/>
                <a:gd name="T23" fmla="*/ 107 h 139"/>
                <a:gd name="T24" fmla="*/ 15 w 57"/>
                <a:gd name="T25" fmla="*/ 113 h 139"/>
                <a:gd name="T26" fmla="*/ 25 w 57"/>
                <a:gd name="T27" fmla="*/ 118 h 139"/>
                <a:gd name="T28" fmla="*/ 36 w 57"/>
                <a:gd name="T29" fmla="*/ 123 h 139"/>
                <a:gd name="T30" fmla="*/ 47 w 57"/>
                <a:gd name="T31" fmla="*/ 128 h 139"/>
                <a:gd name="T32" fmla="*/ 52 w 57"/>
                <a:gd name="T33" fmla="*/ 139 h 139"/>
                <a:gd name="T34" fmla="*/ 44 w 57"/>
                <a:gd name="T35" fmla="*/ 134 h 139"/>
                <a:gd name="T36" fmla="*/ 37 w 57"/>
                <a:gd name="T37" fmla="*/ 131 h 139"/>
                <a:gd name="T38" fmla="*/ 24 w 57"/>
                <a:gd name="T39" fmla="*/ 125 h 139"/>
                <a:gd name="T40" fmla="*/ 15 w 57"/>
                <a:gd name="T41" fmla="*/ 123 h 139"/>
                <a:gd name="T42" fmla="*/ 10 w 57"/>
                <a:gd name="T43" fmla="*/ 121 h 139"/>
                <a:gd name="T44" fmla="*/ 0 w 57"/>
                <a:gd name="T45" fmla="*/ 119 h 139"/>
                <a:gd name="T46" fmla="*/ 3 w 57"/>
                <a:gd name="T47" fmla="*/ 104 h 139"/>
                <a:gd name="T48" fmla="*/ 7 w 57"/>
                <a:gd name="T49" fmla="*/ 92 h 139"/>
                <a:gd name="T50" fmla="*/ 14 w 57"/>
                <a:gd name="T51" fmla="*/ 80 h 139"/>
                <a:gd name="T52" fmla="*/ 21 w 57"/>
                <a:gd name="T53" fmla="*/ 69 h 139"/>
                <a:gd name="T54" fmla="*/ 26 w 57"/>
                <a:gd name="T55" fmla="*/ 58 h 139"/>
                <a:gd name="T56" fmla="*/ 33 w 57"/>
                <a:gd name="T57" fmla="*/ 46 h 139"/>
                <a:gd name="T58" fmla="*/ 40 w 57"/>
                <a:gd name="T59" fmla="*/ 34 h 139"/>
                <a:gd name="T60" fmla="*/ 45 w 57"/>
                <a:gd name="T61" fmla="*/ 22 h 139"/>
                <a:gd name="T62" fmla="*/ 49 w 57"/>
                <a:gd name="T63" fmla="*/ 10 h 139"/>
                <a:gd name="T64" fmla="*/ 55 w 57"/>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139"/>
                <a:gd name="T101" fmla="*/ 57 w 57"/>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139">
                  <a:moveTo>
                    <a:pt x="55" y="0"/>
                  </a:moveTo>
                  <a:lnTo>
                    <a:pt x="57" y="1"/>
                  </a:lnTo>
                  <a:lnTo>
                    <a:pt x="57" y="5"/>
                  </a:lnTo>
                  <a:lnTo>
                    <a:pt x="57" y="9"/>
                  </a:lnTo>
                  <a:lnTo>
                    <a:pt x="55" y="13"/>
                  </a:lnTo>
                  <a:lnTo>
                    <a:pt x="54" y="16"/>
                  </a:lnTo>
                  <a:lnTo>
                    <a:pt x="52" y="21"/>
                  </a:lnTo>
                  <a:lnTo>
                    <a:pt x="51" y="24"/>
                  </a:lnTo>
                  <a:lnTo>
                    <a:pt x="50" y="29"/>
                  </a:lnTo>
                  <a:lnTo>
                    <a:pt x="46" y="33"/>
                  </a:lnTo>
                  <a:lnTo>
                    <a:pt x="44" y="39"/>
                  </a:lnTo>
                  <a:lnTo>
                    <a:pt x="41" y="44"/>
                  </a:lnTo>
                  <a:lnTo>
                    <a:pt x="40" y="50"/>
                  </a:lnTo>
                  <a:lnTo>
                    <a:pt x="36" y="54"/>
                  </a:lnTo>
                  <a:lnTo>
                    <a:pt x="34" y="59"/>
                  </a:lnTo>
                  <a:lnTo>
                    <a:pt x="32" y="64"/>
                  </a:lnTo>
                  <a:lnTo>
                    <a:pt x="30" y="70"/>
                  </a:lnTo>
                  <a:lnTo>
                    <a:pt x="26" y="74"/>
                  </a:lnTo>
                  <a:lnTo>
                    <a:pt x="25" y="80"/>
                  </a:lnTo>
                  <a:lnTo>
                    <a:pt x="22" y="84"/>
                  </a:lnTo>
                  <a:lnTo>
                    <a:pt x="21" y="90"/>
                  </a:lnTo>
                  <a:lnTo>
                    <a:pt x="17" y="94"/>
                  </a:lnTo>
                  <a:lnTo>
                    <a:pt x="15" y="101"/>
                  </a:lnTo>
                  <a:lnTo>
                    <a:pt x="14" y="107"/>
                  </a:lnTo>
                  <a:lnTo>
                    <a:pt x="12" y="112"/>
                  </a:lnTo>
                  <a:lnTo>
                    <a:pt x="15" y="113"/>
                  </a:lnTo>
                  <a:lnTo>
                    <a:pt x="21" y="115"/>
                  </a:lnTo>
                  <a:lnTo>
                    <a:pt x="25" y="118"/>
                  </a:lnTo>
                  <a:lnTo>
                    <a:pt x="32" y="121"/>
                  </a:lnTo>
                  <a:lnTo>
                    <a:pt x="36" y="123"/>
                  </a:lnTo>
                  <a:lnTo>
                    <a:pt x="43" y="127"/>
                  </a:lnTo>
                  <a:lnTo>
                    <a:pt x="47" y="128"/>
                  </a:lnTo>
                  <a:lnTo>
                    <a:pt x="52" y="130"/>
                  </a:lnTo>
                  <a:lnTo>
                    <a:pt x="52" y="139"/>
                  </a:lnTo>
                  <a:lnTo>
                    <a:pt x="47" y="137"/>
                  </a:lnTo>
                  <a:lnTo>
                    <a:pt x="44" y="134"/>
                  </a:lnTo>
                  <a:lnTo>
                    <a:pt x="41" y="133"/>
                  </a:lnTo>
                  <a:lnTo>
                    <a:pt x="37" y="131"/>
                  </a:lnTo>
                  <a:lnTo>
                    <a:pt x="30" y="128"/>
                  </a:lnTo>
                  <a:lnTo>
                    <a:pt x="24" y="125"/>
                  </a:lnTo>
                  <a:lnTo>
                    <a:pt x="20" y="123"/>
                  </a:lnTo>
                  <a:lnTo>
                    <a:pt x="15" y="123"/>
                  </a:lnTo>
                  <a:lnTo>
                    <a:pt x="12" y="122"/>
                  </a:lnTo>
                  <a:lnTo>
                    <a:pt x="10" y="121"/>
                  </a:lnTo>
                  <a:lnTo>
                    <a:pt x="4" y="119"/>
                  </a:lnTo>
                  <a:lnTo>
                    <a:pt x="0" y="119"/>
                  </a:lnTo>
                  <a:lnTo>
                    <a:pt x="1" y="111"/>
                  </a:lnTo>
                  <a:lnTo>
                    <a:pt x="3" y="104"/>
                  </a:lnTo>
                  <a:lnTo>
                    <a:pt x="4" y="98"/>
                  </a:lnTo>
                  <a:lnTo>
                    <a:pt x="7" y="92"/>
                  </a:lnTo>
                  <a:lnTo>
                    <a:pt x="11" y="86"/>
                  </a:lnTo>
                  <a:lnTo>
                    <a:pt x="14" y="80"/>
                  </a:lnTo>
                  <a:lnTo>
                    <a:pt x="16" y="74"/>
                  </a:lnTo>
                  <a:lnTo>
                    <a:pt x="21" y="69"/>
                  </a:lnTo>
                  <a:lnTo>
                    <a:pt x="23" y="63"/>
                  </a:lnTo>
                  <a:lnTo>
                    <a:pt x="26" y="58"/>
                  </a:lnTo>
                  <a:lnTo>
                    <a:pt x="30" y="51"/>
                  </a:lnTo>
                  <a:lnTo>
                    <a:pt x="33" y="46"/>
                  </a:lnTo>
                  <a:lnTo>
                    <a:pt x="36" y="40"/>
                  </a:lnTo>
                  <a:lnTo>
                    <a:pt x="40" y="34"/>
                  </a:lnTo>
                  <a:lnTo>
                    <a:pt x="42" y="29"/>
                  </a:lnTo>
                  <a:lnTo>
                    <a:pt x="45" y="22"/>
                  </a:lnTo>
                  <a:lnTo>
                    <a:pt x="47" y="15"/>
                  </a:lnTo>
                  <a:lnTo>
                    <a:pt x="49" y="10"/>
                  </a:lnTo>
                  <a:lnTo>
                    <a:pt x="51" y="4"/>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5" name="Freeform 62"/>
            <p:cNvSpPr>
              <a:spLocks/>
            </p:cNvSpPr>
            <p:nvPr/>
          </p:nvSpPr>
          <p:spPr bwMode="auto">
            <a:xfrm>
              <a:off x="1333" y="2126"/>
              <a:ext cx="165" cy="233"/>
            </a:xfrm>
            <a:custGeom>
              <a:avLst/>
              <a:gdLst>
                <a:gd name="T0" fmla="*/ 59 w 331"/>
                <a:gd name="T1" fmla="*/ 1 h 465"/>
                <a:gd name="T2" fmla="*/ 77 w 331"/>
                <a:gd name="T3" fmla="*/ 4 h 465"/>
                <a:gd name="T4" fmla="*/ 95 w 331"/>
                <a:gd name="T5" fmla="*/ 8 h 465"/>
                <a:gd name="T6" fmla="*/ 111 w 331"/>
                <a:gd name="T7" fmla="*/ 11 h 465"/>
                <a:gd name="T8" fmla="*/ 129 w 331"/>
                <a:gd name="T9" fmla="*/ 14 h 465"/>
                <a:gd name="T10" fmla="*/ 147 w 331"/>
                <a:gd name="T11" fmla="*/ 18 h 465"/>
                <a:gd name="T12" fmla="*/ 165 w 331"/>
                <a:gd name="T13" fmla="*/ 21 h 465"/>
                <a:gd name="T14" fmla="*/ 183 w 331"/>
                <a:gd name="T15" fmla="*/ 24 h 465"/>
                <a:gd name="T16" fmla="*/ 200 w 331"/>
                <a:gd name="T17" fmla="*/ 28 h 465"/>
                <a:gd name="T18" fmla="*/ 218 w 331"/>
                <a:gd name="T19" fmla="*/ 30 h 465"/>
                <a:gd name="T20" fmla="*/ 236 w 331"/>
                <a:gd name="T21" fmla="*/ 33 h 465"/>
                <a:gd name="T22" fmla="*/ 254 w 331"/>
                <a:gd name="T23" fmla="*/ 37 h 465"/>
                <a:gd name="T24" fmla="*/ 272 w 331"/>
                <a:gd name="T25" fmla="*/ 40 h 465"/>
                <a:gd name="T26" fmla="*/ 291 w 331"/>
                <a:gd name="T27" fmla="*/ 43 h 465"/>
                <a:gd name="T28" fmla="*/ 307 w 331"/>
                <a:gd name="T29" fmla="*/ 47 h 465"/>
                <a:gd name="T30" fmla="*/ 325 w 331"/>
                <a:gd name="T31" fmla="*/ 50 h 465"/>
                <a:gd name="T32" fmla="*/ 327 w 331"/>
                <a:gd name="T33" fmla="*/ 64 h 465"/>
                <a:gd name="T34" fmla="*/ 322 w 331"/>
                <a:gd name="T35" fmla="*/ 84 h 465"/>
                <a:gd name="T36" fmla="*/ 317 w 331"/>
                <a:gd name="T37" fmla="*/ 108 h 465"/>
                <a:gd name="T38" fmla="*/ 313 w 331"/>
                <a:gd name="T39" fmla="*/ 132 h 465"/>
                <a:gd name="T40" fmla="*/ 307 w 331"/>
                <a:gd name="T41" fmla="*/ 159 h 465"/>
                <a:gd name="T42" fmla="*/ 302 w 331"/>
                <a:gd name="T43" fmla="*/ 188 h 465"/>
                <a:gd name="T44" fmla="*/ 295 w 331"/>
                <a:gd name="T45" fmla="*/ 218 h 465"/>
                <a:gd name="T46" fmla="*/ 291 w 331"/>
                <a:gd name="T47" fmla="*/ 249 h 465"/>
                <a:gd name="T48" fmla="*/ 284 w 331"/>
                <a:gd name="T49" fmla="*/ 278 h 465"/>
                <a:gd name="T50" fmla="*/ 278 w 331"/>
                <a:gd name="T51" fmla="*/ 309 h 465"/>
                <a:gd name="T52" fmla="*/ 272 w 331"/>
                <a:gd name="T53" fmla="*/ 338 h 465"/>
                <a:gd name="T54" fmla="*/ 267 w 331"/>
                <a:gd name="T55" fmla="*/ 366 h 465"/>
                <a:gd name="T56" fmla="*/ 262 w 331"/>
                <a:gd name="T57" fmla="*/ 393 h 465"/>
                <a:gd name="T58" fmla="*/ 258 w 331"/>
                <a:gd name="T59" fmla="*/ 417 h 465"/>
                <a:gd name="T60" fmla="*/ 254 w 331"/>
                <a:gd name="T61" fmla="*/ 438 h 465"/>
                <a:gd name="T62" fmla="*/ 250 w 331"/>
                <a:gd name="T63" fmla="*/ 457 h 465"/>
                <a:gd name="T64" fmla="*/ 242 w 331"/>
                <a:gd name="T65" fmla="*/ 456 h 465"/>
                <a:gd name="T66" fmla="*/ 244 w 331"/>
                <a:gd name="T67" fmla="*/ 437 h 465"/>
                <a:gd name="T68" fmla="*/ 248 w 331"/>
                <a:gd name="T69" fmla="*/ 414 h 465"/>
                <a:gd name="T70" fmla="*/ 253 w 331"/>
                <a:gd name="T71" fmla="*/ 388 h 465"/>
                <a:gd name="T72" fmla="*/ 258 w 331"/>
                <a:gd name="T73" fmla="*/ 360 h 465"/>
                <a:gd name="T74" fmla="*/ 264 w 331"/>
                <a:gd name="T75" fmla="*/ 330 h 465"/>
                <a:gd name="T76" fmla="*/ 271 w 331"/>
                <a:gd name="T77" fmla="*/ 299 h 465"/>
                <a:gd name="T78" fmla="*/ 277 w 331"/>
                <a:gd name="T79" fmla="*/ 267 h 465"/>
                <a:gd name="T80" fmla="*/ 284 w 331"/>
                <a:gd name="T81" fmla="*/ 235 h 465"/>
                <a:gd name="T82" fmla="*/ 289 w 331"/>
                <a:gd name="T83" fmla="*/ 204 h 465"/>
                <a:gd name="T84" fmla="*/ 295 w 331"/>
                <a:gd name="T85" fmla="*/ 173 h 465"/>
                <a:gd name="T86" fmla="*/ 301 w 331"/>
                <a:gd name="T87" fmla="*/ 146 h 465"/>
                <a:gd name="T88" fmla="*/ 306 w 331"/>
                <a:gd name="T89" fmla="*/ 120 h 465"/>
                <a:gd name="T90" fmla="*/ 311 w 331"/>
                <a:gd name="T91" fmla="*/ 98 h 465"/>
                <a:gd name="T92" fmla="*/ 314 w 331"/>
                <a:gd name="T93" fmla="*/ 79 h 465"/>
                <a:gd name="T94" fmla="*/ 317 w 331"/>
                <a:gd name="T95" fmla="*/ 60 h 465"/>
                <a:gd name="T96" fmla="*/ 306 w 331"/>
                <a:gd name="T97" fmla="*/ 58 h 465"/>
                <a:gd name="T98" fmla="*/ 284 w 331"/>
                <a:gd name="T99" fmla="*/ 53 h 465"/>
                <a:gd name="T100" fmla="*/ 265 w 331"/>
                <a:gd name="T101" fmla="*/ 49 h 465"/>
                <a:gd name="T102" fmla="*/ 244 w 331"/>
                <a:gd name="T103" fmla="*/ 44 h 465"/>
                <a:gd name="T104" fmla="*/ 219 w 331"/>
                <a:gd name="T105" fmla="*/ 40 h 465"/>
                <a:gd name="T106" fmla="*/ 195 w 331"/>
                <a:gd name="T107" fmla="*/ 35 h 465"/>
                <a:gd name="T108" fmla="*/ 170 w 331"/>
                <a:gd name="T109" fmla="*/ 30 h 465"/>
                <a:gd name="T110" fmla="*/ 146 w 331"/>
                <a:gd name="T111" fmla="*/ 25 h 465"/>
                <a:gd name="T112" fmla="*/ 122 w 331"/>
                <a:gd name="T113" fmla="*/ 21 h 465"/>
                <a:gd name="T114" fmla="*/ 100 w 331"/>
                <a:gd name="T115" fmla="*/ 18 h 465"/>
                <a:gd name="T116" fmla="*/ 81 w 331"/>
                <a:gd name="T117" fmla="*/ 14 h 465"/>
                <a:gd name="T118" fmla="*/ 60 w 331"/>
                <a:gd name="T119" fmla="*/ 11 h 465"/>
                <a:gd name="T120" fmla="*/ 49 w 331"/>
                <a:gd name="T121" fmla="*/ 11 h 465"/>
                <a:gd name="T122" fmla="*/ 46 w 331"/>
                <a:gd name="T123" fmla="*/ 0 h 4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1"/>
                <a:gd name="T187" fmla="*/ 0 h 465"/>
                <a:gd name="T188" fmla="*/ 331 w 331"/>
                <a:gd name="T189" fmla="*/ 465 h 4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1" h="465">
                  <a:moveTo>
                    <a:pt x="46" y="0"/>
                  </a:moveTo>
                  <a:lnTo>
                    <a:pt x="50" y="0"/>
                  </a:lnTo>
                  <a:lnTo>
                    <a:pt x="55" y="1"/>
                  </a:lnTo>
                  <a:lnTo>
                    <a:pt x="59" y="1"/>
                  </a:lnTo>
                  <a:lnTo>
                    <a:pt x="63" y="3"/>
                  </a:lnTo>
                  <a:lnTo>
                    <a:pt x="67" y="3"/>
                  </a:lnTo>
                  <a:lnTo>
                    <a:pt x="71" y="4"/>
                  </a:lnTo>
                  <a:lnTo>
                    <a:pt x="77" y="4"/>
                  </a:lnTo>
                  <a:lnTo>
                    <a:pt x="81" y="7"/>
                  </a:lnTo>
                  <a:lnTo>
                    <a:pt x="85" y="7"/>
                  </a:lnTo>
                  <a:lnTo>
                    <a:pt x="89" y="8"/>
                  </a:lnTo>
                  <a:lnTo>
                    <a:pt x="95" y="8"/>
                  </a:lnTo>
                  <a:lnTo>
                    <a:pt x="99" y="10"/>
                  </a:lnTo>
                  <a:lnTo>
                    <a:pt x="102" y="10"/>
                  </a:lnTo>
                  <a:lnTo>
                    <a:pt x="107" y="11"/>
                  </a:lnTo>
                  <a:lnTo>
                    <a:pt x="111" y="11"/>
                  </a:lnTo>
                  <a:lnTo>
                    <a:pt x="117" y="12"/>
                  </a:lnTo>
                  <a:lnTo>
                    <a:pt x="120" y="12"/>
                  </a:lnTo>
                  <a:lnTo>
                    <a:pt x="125" y="14"/>
                  </a:lnTo>
                  <a:lnTo>
                    <a:pt x="129" y="14"/>
                  </a:lnTo>
                  <a:lnTo>
                    <a:pt x="135" y="15"/>
                  </a:lnTo>
                  <a:lnTo>
                    <a:pt x="138" y="15"/>
                  </a:lnTo>
                  <a:lnTo>
                    <a:pt x="143" y="18"/>
                  </a:lnTo>
                  <a:lnTo>
                    <a:pt x="147" y="18"/>
                  </a:lnTo>
                  <a:lnTo>
                    <a:pt x="151" y="19"/>
                  </a:lnTo>
                  <a:lnTo>
                    <a:pt x="156" y="19"/>
                  </a:lnTo>
                  <a:lnTo>
                    <a:pt x="160" y="21"/>
                  </a:lnTo>
                  <a:lnTo>
                    <a:pt x="165" y="21"/>
                  </a:lnTo>
                  <a:lnTo>
                    <a:pt x="169" y="22"/>
                  </a:lnTo>
                  <a:lnTo>
                    <a:pt x="174" y="22"/>
                  </a:lnTo>
                  <a:lnTo>
                    <a:pt x="178" y="24"/>
                  </a:lnTo>
                  <a:lnTo>
                    <a:pt x="183" y="24"/>
                  </a:lnTo>
                  <a:lnTo>
                    <a:pt x="187" y="25"/>
                  </a:lnTo>
                  <a:lnTo>
                    <a:pt x="191" y="25"/>
                  </a:lnTo>
                  <a:lnTo>
                    <a:pt x="196" y="28"/>
                  </a:lnTo>
                  <a:lnTo>
                    <a:pt x="200" y="28"/>
                  </a:lnTo>
                  <a:lnTo>
                    <a:pt x="205" y="29"/>
                  </a:lnTo>
                  <a:lnTo>
                    <a:pt x="209" y="29"/>
                  </a:lnTo>
                  <a:lnTo>
                    <a:pt x="214" y="30"/>
                  </a:lnTo>
                  <a:lnTo>
                    <a:pt x="218" y="30"/>
                  </a:lnTo>
                  <a:lnTo>
                    <a:pt x="223" y="32"/>
                  </a:lnTo>
                  <a:lnTo>
                    <a:pt x="227" y="32"/>
                  </a:lnTo>
                  <a:lnTo>
                    <a:pt x="232" y="33"/>
                  </a:lnTo>
                  <a:lnTo>
                    <a:pt x="236" y="33"/>
                  </a:lnTo>
                  <a:lnTo>
                    <a:pt x="240" y="34"/>
                  </a:lnTo>
                  <a:lnTo>
                    <a:pt x="245" y="35"/>
                  </a:lnTo>
                  <a:lnTo>
                    <a:pt x="249" y="35"/>
                  </a:lnTo>
                  <a:lnTo>
                    <a:pt x="254" y="37"/>
                  </a:lnTo>
                  <a:lnTo>
                    <a:pt x="259" y="38"/>
                  </a:lnTo>
                  <a:lnTo>
                    <a:pt x="263" y="38"/>
                  </a:lnTo>
                  <a:lnTo>
                    <a:pt x="267" y="39"/>
                  </a:lnTo>
                  <a:lnTo>
                    <a:pt x="272" y="40"/>
                  </a:lnTo>
                  <a:lnTo>
                    <a:pt x="277" y="41"/>
                  </a:lnTo>
                  <a:lnTo>
                    <a:pt x="281" y="41"/>
                  </a:lnTo>
                  <a:lnTo>
                    <a:pt x="285" y="42"/>
                  </a:lnTo>
                  <a:lnTo>
                    <a:pt x="291" y="43"/>
                  </a:lnTo>
                  <a:lnTo>
                    <a:pt x="295" y="44"/>
                  </a:lnTo>
                  <a:lnTo>
                    <a:pt x="298" y="45"/>
                  </a:lnTo>
                  <a:lnTo>
                    <a:pt x="303" y="45"/>
                  </a:lnTo>
                  <a:lnTo>
                    <a:pt x="307" y="47"/>
                  </a:lnTo>
                  <a:lnTo>
                    <a:pt x="313" y="48"/>
                  </a:lnTo>
                  <a:lnTo>
                    <a:pt x="316" y="48"/>
                  </a:lnTo>
                  <a:lnTo>
                    <a:pt x="322" y="50"/>
                  </a:lnTo>
                  <a:lnTo>
                    <a:pt x="325" y="50"/>
                  </a:lnTo>
                  <a:lnTo>
                    <a:pt x="331" y="51"/>
                  </a:lnTo>
                  <a:lnTo>
                    <a:pt x="330" y="56"/>
                  </a:lnTo>
                  <a:lnTo>
                    <a:pt x="328" y="60"/>
                  </a:lnTo>
                  <a:lnTo>
                    <a:pt x="327" y="64"/>
                  </a:lnTo>
                  <a:lnTo>
                    <a:pt x="326" y="69"/>
                  </a:lnTo>
                  <a:lnTo>
                    <a:pt x="325" y="73"/>
                  </a:lnTo>
                  <a:lnTo>
                    <a:pt x="324" y="79"/>
                  </a:lnTo>
                  <a:lnTo>
                    <a:pt x="322" y="84"/>
                  </a:lnTo>
                  <a:lnTo>
                    <a:pt x="322" y="90"/>
                  </a:lnTo>
                  <a:lnTo>
                    <a:pt x="320" y="96"/>
                  </a:lnTo>
                  <a:lnTo>
                    <a:pt x="318" y="101"/>
                  </a:lnTo>
                  <a:lnTo>
                    <a:pt x="317" y="108"/>
                  </a:lnTo>
                  <a:lnTo>
                    <a:pt x="316" y="113"/>
                  </a:lnTo>
                  <a:lnTo>
                    <a:pt x="315" y="119"/>
                  </a:lnTo>
                  <a:lnTo>
                    <a:pt x="314" y="126"/>
                  </a:lnTo>
                  <a:lnTo>
                    <a:pt x="313" y="132"/>
                  </a:lnTo>
                  <a:lnTo>
                    <a:pt x="312" y="140"/>
                  </a:lnTo>
                  <a:lnTo>
                    <a:pt x="309" y="146"/>
                  </a:lnTo>
                  <a:lnTo>
                    <a:pt x="308" y="152"/>
                  </a:lnTo>
                  <a:lnTo>
                    <a:pt x="307" y="159"/>
                  </a:lnTo>
                  <a:lnTo>
                    <a:pt x="306" y="167"/>
                  </a:lnTo>
                  <a:lnTo>
                    <a:pt x="304" y="173"/>
                  </a:lnTo>
                  <a:lnTo>
                    <a:pt x="303" y="181"/>
                  </a:lnTo>
                  <a:lnTo>
                    <a:pt x="302" y="188"/>
                  </a:lnTo>
                  <a:lnTo>
                    <a:pt x="299" y="196"/>
                  </a:lnTo>
                  <a:lnTo>
                    <a:pt x="298" y="204"/>
                  </a:lnTo>
                  <a:lnTo>
                    <a:pt x="296" y="210"/>
                  </a:lnTo>
                  <a:lnTo>
                    <a:pt x="295" y="218"/>
                  </a:lnTo>
                  <a:lnTo>
                    <a:pt x="294" y="226"/>
                  </a:lnTo>
                  <a:lnTo>
                    <a:pt x="293" y="234"/>
                  </a:lnTo>
                  <a:lnTo>
                    <a:pt x="292" y="241"/>
                  </a:lnTo>
                  <a:lnTo>
                    <a:pt x="291" y="249"/>
                  </a:lnTo>
                  <a:lnTo>
                    <a:pt x="288" y="257"/>
                  </a:lnTo>
                  <a:lnTo>
                    <a:pt x="287" y="264"/>
                  </a:lnTo>
                  <a:lnTo>
                    <a:pt x="285" y="271"/>
                  </a:lnTo>
                  <a:lnTo>
                    <a:pt x="284" y="278"/>
                  </a:lnTo>
                  <a:lnTo>
                    <a:pt x="283" y="286"/>
                  </a:lnTo>
                  <a:lnTo>
                    <a:pt x="281" y="294"/>
                  </a:lnTo>
                  <a:lnTo>
                    <a:pt x="279" y="301"/>
                  </a:lnTo>
                  <a:lnTo>
                    <a:pt x="278" y="309"/>
                  </a:lnTo>
                  <a:lnTo>
                    <a:pt x="277" y="317"/>
                  </a:lnTo>
                  <a:lnTo>
                    <a:pt x="275" y="324"/>
                  </a:lnTo>
                  <a:lnTo>
                    <a:pt x="274" y="332"/>
                  </a:lnTo>
                  <a:lnTo>
                    <a:pt x="272" y="338"/>
                  </a:lnTo>
                  <a:lnTo>
                    <a:pt x="271" y="346"/>
                  </a:lnTo>
                  <a:lnTo>
                    <a:pt x="269" y="353"/>
                  </a:lnTo>
                  <a:lnTo>
                    <a:pt x="268" y="359"/>
                  </a:lnTo>
                  <a:lnTo>
                    <a:pt x="267" y="366"/>
                  </a:lnTo>
                  <a:lnTo>
                    <a:pt x="266" y="374"/>
                  </a:lnTo>
                  <a:lnTo>
                    <a:pt x="264" y="379"/>
                  </a:lnTo>
                  <a:lnTo>
                    <a:pt x="264" y="386"/>
                  </a:lnTo>
                  <a:lnTo>
                    <a:pt x="262" y="393"/>
                  </a:lnTo>
                  <a:lnTo>
                    <a:pt x="261" y="399"/>
                  </a:lnTo>
                  <a:lnTo>
                    <a:pt x="259" y="405"/>
                  </a:lnTo>
                  <a:lnTo>
                    <a:pt x="259" y="411"/>
                  </a:lnTo>
                  <a:lnTo>
                    <a:pt x="258" y="417"/>
                  </a:lnTo>
                  <a:lnTo>
                    <a:pt x="257" y="423"/>
                  </a:lnTo>
                  <a:lnTo>
                    <a:pt x="256" y="428"/>
                  </a:lnTo>
                  <a:lnTo>
                    <a:pt x="255" y="433"/>
                  </a:lnTo>
                  <a:lnTo>
                    <a:pt x="254" y="438"/>
                  </a:lnTo>
                  <a:lnTo>
                    <a:pt x="253" y="444"/>
                  </a:lnTo>
                  <a:lnTo>
                    <a:pt x="252" y="448"/>
                  </a:lnTo>
                  <a:lnTo>
                    <a:pt x="252" y="453"/>
                  </a:lnTo>
                  <a:lnTo>
                    <a:pt x="250" y="457"/>
                  </a:lnTo>
                  <a:lnTo>
                    <a:pt x="250" y="462"/>
                  </a:lnTo>
                  <a:lnTo>
                    <a:pt x="240" y="465"/>
                  </a:lnTo>
                  <a:lnTo>
                    <a:pt x="240" y="461"/>
                  </a:lnTo>
                  <a:lnTo>
                    <a:pt x="242" y="456"/>
                  </a:lnTo>
                  <a:lnTo>
                    <a:pt x="242" y="452"/>
                  </a:lnTo>
                  <a:lnTo>
                    <a:pt x="243" y="447"/>
                  </a:lnTo>
                  <a:lnTo>
                    <a:pt x="244" y="443"/>
                  </a:lnTo>
                  <a:lnTo>
                    <a:pt x="244" y="437"/>
                  </a:lnTo>
                  <a:lnTo>
                    <a:pt x="245" y="432"/>
                  </a:lnTo>
                  <a:lnTo>
                    <a:pt x="246" y="426"/>
                  </a:lnTo>
                  <a:lnTo>
                    <a:pt x="247" y="419"/>
                  </a:lnTo>
                  <a:lnTo>
                    <a:pt x="248" y="414"/>
                  </a:lnTo>
                  <a:lnTo>
                    <a:pt x="248" y="408"/>
                  </a:lnTo>
                  <a:lnTo>
                    <a:pt x="249" y="402"/>
                  </a:lnTo>
                  <a:lnTo>
                    <a:pt x="252" y="395"/>
                  </a:lnTo>
                  <a:lnTo>
                    <a:pt x="253" y="388"/>
                  </a:lnTo>
                  <a:lnTo>
                    <a:pt x="254" y="382"/>
                  </a:lnTo>
                  <a:lnTo>
                    <a:pt x="256" y="375"/>
                  </a:lnTo>
                  <a:lnTo>
                    <a:pt x="256" y="367"/>
                  </a:lnTo>
                  <a:lnTo>
                    <a:pt x="258" y="360"/>
                  </a:lnTo>
                  <a:lnTo>
                    <a:pt x="259" y="353"/>
                  </a:lnTo>
                  <a:lnTo>
                    <a:pt x="261" y="346"/>
                  </a:lnTo>
                  <a:lnTo>
                    <a:pt x="263" y="338"/>
                  </a:lnTo>
                  <a:lnTo>
                    <a:pt x="264" y="330"/>
                  </a:lnTo>
                  <a:lnTo>
                    <a:pt x="266" y="323"/>
                  </a:lnTo>
                  <a:lnTo>
                    <a:pt x="267" y="315"/>
                  </a:lnTo>
                  <a:lnTo>
                    <a:pt x="269" y="307"/>
                  </a:lnTo>
                  <a:lnTo>
                    <a:pt x="271" y="299"/>
                  </a:lnTo>
                  <a:lnTo>
                    <a:pt x="272" y="291"/>
                  </a:lnTo>
                  <a:lnTo>
                    <a:pt x="274" y="283"/>
                  </a:lnTo>
                  <a:lnTo>
                    <a:pt x="275" y="275"/>
                  </a:lnTo>
                  <a:lnTo>
                    <a:pt x="277" y="267"/>
                  </a:lnTo>
                  <a:lnTo>
                    <a:pt x="278" y="259"/>
                  </a:lnTo>
                  <a:lnTo>
                    <a:pt x="281" y="251"/>
                  </a:lnTo>
                  <a:lnTo>
                    <a:pt x="282" y="242"/>
                  </a:lnTo>
                  <a:lnTo>
                    <a:pt x="284" y="235"/>
                  </a:lnTo>
                  <a:lnTo>
                    <a:pt x="285" y="227"/>
                  </a:lnTo>
                  <a:lnTo>
                    <a:pt x="287" y="219"/>
                  </a:lnTo>
                  <a:lnTo>
                    <a:pt x="288" y="211"/>
                  </a:lnTo>
                  <a:lnTo>
                    <a:pt x="289" y="204"/>
                  </a:lnTo>
                  <a:lnTo>
                    <a:pt x="291" y="196"/>
                  </a:lnTo>
                  <a:lnTo>
                    <a:pt x="293" y="189"/>
                  </a:lnTo>
                  <a:lnTo>
                    <a:pt x="294" y="181"/>
                  </a:lnTo>
                  <a:lnTo>
                    <a:pt x="295" y="173"/>
                  </a:lnTo>
                  <a:lnTo>
                    <a:pt x="296" y="166"/>
                  </a:lnTo>
                  <a:lnTo>
                    <a:pt x="298" y="159"/>
                  </a:lnTo>
                  <a:lnTo>
                    <a:pt x="299" y="152"/>
                  </a:lnTo>
                  <a:lnTo>
                    <a:pt x="301" y="146"/>
                  </a:lnTo>
                  <a:lnTo>
                    <a:pt x="302" y="139"/>
                  </a:lnTo>
                  <a:lnTo>
                    <a:pt x="304" y="133"/>
                  </a:lnTo>
                  <a:lnTo>
                    <a:pt x="304" y="127"/>
                  </a:lnTo>
                  <a:lnTo>
                    <a:pt x="306" y="120"/>
                  </a:lnTo>
                  <a:lnTo>
                    <a:pt x="307" y="114"/>
                  </a:lnTo>
                  <a:lnTo>
                    <a:pt x="308" y="109"/>
                  </a:lnTo>
                  <a:lnTo>
                    <a:pt x="309" y="103"/>
                  </a:lnTo>
                  <a:lnTo>
                    <a:pt x="311" y="98"/>
                  </a:lnTo>
                  <a:lnTo>
                    <a:pt x="311" y="92"/>
                  </a:lnTo>
                  <a:lnTo>
                    <a:pt x="313" y="88"/>
                  </a:lnTo>
                  <a:lnTo>
                    <a:pt x="313" y="83"/>
                  </a:lnTo>
                  <a:lnTo>
                    <a:pt x="314" y="79"/>
                  </a:lnTo>
                  <a:lnTo>
                    <a:pt x="314" y="76"/>
                  </a:lnTo>
                  <a:lnTo>
                    <a:pt x="315" y="71"/>
                  </a:lnTo>
                  <a:lnTo>
                    <a:pt x="316" y="64"/>
                  </a:lnTo>
                  <a:lnTo>
                    <a:pt x="317" y="60"/>
                  </a:lnTo>
                  <a:lnTo>
                    <a:pt x="316" y="60"/>
                  </a:lnTo>
                  <a:lnTo>
                    <a:pt x="314" y="59"/>
                  </a:lnTo>
                  <a:lnTo>
                    <a:pt x="311" y="58"/>
                  </a:lnTo>
                  <a:lnTo>
                    <a:pt x="306" y="58"/>
                  </a:lnTo>
                  <a:lnTo>
                    <a:pt x="299" y="56"/>
                  </a:lnTo>
                  <a:lnTo>
                    <a:pt x="293" y="54"/>
                  </a:lnTo>
                  <a:lnTo>
                    <a:pt x="288" y="53"/>
                  </a:lnTo>
                  <a:lnTo>
                    <a:pt x="284" y="53"/>
                  </a:lnTo>
                  <a:lnTo>
                    <a:pt x="279" y="51"/>
                  </a:lnTo>
                  <a:lnTo>
                    <a:pt x="275" y="51"/>
                  </a:lnTo>
                  <a:lnTo>
                    <a:pt x="271" y="50"/>
                  </a:lnTo>
                  <a:lnTo>
                    <a:pt x="265" y="49"/>
                  </a:lnTo>
                  <a:lnTo>
                    <a:pt x="259" y="48"/>
                  </a:lnTo>
                  <a:lnTo>
                    <a:pt x="255" y="47"/>
                  </a:lnTo>
                  <a:lnTo>
                    <a:pt x="248" y="45"/>
                  </a:lnTo>
                  <a:lnTo>
                    <a:pt x="244" y="44"/>
                  </a:lnTo>
                  <a:lnTo>
                    <a:pt x="237" y="43"/>
                  </a:lnTo>
                  <a:lnTo>
                    <a:pt x="233" y="42"/>
                  </a:lnTo>
                  <a:lnTo>
                    <a:pt x="226" y="41"/>
                  </a:lnTo>
                  <a:lnTo>
                    <a:pt x="219" y="40"/>
                  </a:lnTo>
                  <a:lnTo>
                    <a:pt x="214" y="39"/>
                  </a:lnTo>
                  <a:lnTo>
                    <a:pt x="208" y="38"/>
                  </a:lnTo>
                  <a:lnTo>
                    <a:pt x="202" y="37"/>
                  </a:lnTo>
                  <a:lnTo>
                    <a:pt x="195" y="35"/>
                  </a:lnTo>
                  <a:lnTo>
                    <a:pt x="189" y="33"/>
                  </a:lnTo>
                  <a:lnTo>
                    <a:pt x="184" y="33"/>
                  </a:lnTo>
                  <a:lnTo>
                    <a:pt x="177" y="31"/>
                  </a:lnTo>
                  <a:lnTo>
                    <a:pt x="170" y="30"/>
                  </a:lnTo>
                  <a:lnTo>
                    <a:pt x="164" y="29"/>
                  </a:lnTo>
                  <a:lnTo>
                    <a:pt x="158" y="28"/>
                  </a:lnTo>
                  <a:lnTo>
                    <a:pt x="151" y="27"/>
                  </a:lnTo>
                  <a:lnTo>
                    <a:pt x="146" y="25"/>
                  </a:lnTo>
                  <a:lnTo>
                    <a:pt x="140" y="24"/>
                  </a:lnTo>
                  <a:lnTo>
                    <a:pt x="135" y="23"/>
                  </a:lnTo>
                  <a:lnTo>
                    <a:pt x="128" y="22"/>
                  </a:lnTo>
                  <a:lnTo>
                    <a:pt x="122" y="21"/>
                  </a:lnTo>
                  <a:lnTo>
                    <a:pt x="117" y="20"/>
                  </a:lnTo>
                  <a:lnTo>
                    <a:pt x="111" y="19"/>
                  </a:lnTo>
                  <a:lnTo>
                    <a:pt x="106" y="18"/>
                  </a:lnTo>
                  <a:lnTo>
                    <a:pt x="100" y="18"/>
                  </a:lnTo>
                  <a:lnTo>
                    <a:pt x="96" y="15"/>
                  </a:lnTo>
                  <a:lnTo>
                    <a:pt x="91" y="15"/>
                  </a:lnTo>
                  <a:lnTo>
                    <a:pt x="86" y="14"/>
                  </a:lnTo>
                  <a:lnTo>
                    <a:pt x="81" y="14"/>
                  </a:lnTo>
                  <a:lnTo>
                    <a:pt x="78" y="12"/>
                  </a:lnTo>
                  <a:lnTo>
                    <a:pt x="73" y="12"/>
                  </a:lnTo>
                  <a:lnTo>
                    <a:pt x="67" y="11"/>
                  </a:lnTo>
                  <a:lnTo>
                    <a:pt x="60" y="11"/>
                  </a:lnTo>
                  <a:lnTo>
                    <a:pt x="56" y="10"/>
                  </a:lnTo>
                  <a:lnTo>
                    <a:pt x="52" y="10"/>
                  </a:lnTo>
                  <a:lnTo>
                    <a:pt x="49" y="10"/>
                  </a:lnTo>
                  <a:lnTo>
                    <a:pt x="49" y="11"/>
                  </a:lnTo>
                  <a:lnTo>
                    <a:pt x="7" y="141"/>
                  </a:lnTo>
                  <a:lnTo>
                    <a:pt x="0" y="140"/>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6" name="Freeform 63"/>
            <p:cNvSpPr>
              <a:spLocks/>
            </p:cNvSpPr>
            <p:nvPr/>
          </p:nvSpPr>
          <p:spPr bwMode="auto">
            <a:xfrm>
              <a:off x="1481" y="1983"/>
              <a:ext cx="25" cy="172"/>
            </a:xfrm>
            <a:custGeom>
              <a:avLst/>
              <a:gdLst>
                <a:gd name="T0" fmla="*/ 49 w 50"/>
                <a:gd name="T1" fmla="*/ 4 h 345"/>
                <a:gd name="T2" fmla="*/ 47 w 50"/>
                <a:gd name="T3" fmla="*/ 19 h 345"/>
                <a:gd name="T4" fmla="*/ 45 w 50"/>
                <a:gd name="T5" fmla="*/ 34 h 345"/>
                <a:gd name="T6" fmla="*/ 43 w 50"/>
                <a:gd name="T7" fmla="*/ 50 h 345"/>
                <a:gd name="T8" fmla="*/ 40 w 50"/>
                <a:gd name="T9" fmla="*/ 66 h 345"/>
                <a:gd name="T10" fmla="*/ 39 w 50"/>
                <a:gd name="T11" fmla="*/ 84 h 345"/>
                <a:gd name="T12" fmla="*/ 36 w 50"/>
                <a:gd name="T13" fmla="*/ 100 h 345"/>
                <a:gd name="T14" fmla="*/ 35 w 50"/>
                <a:gd name="T15" fmla="*/ 118 h 345"/>
                <a:gd name="T16" fmla="*/ 33 w 50"/>
                <a:gd name="T17" fmla="*/ 135 h 345"/>
                <a:gd name="T18" fmla="*/ 30 w 50"/>
                <a:gd name="T19" fmla="*/ 153 h 345"/>
                <a:gd name="T20" fmla="*/ 28 w 50"/>
                <a:gd name="T21" fmla="*/ 171 h 345"/>
                <a:gd name="T22" fmla="*/ 27 w 50"/>
                <a:gd name="T23" fmla="*/ 188 h 345"/>
                <a:gd name="T24" fmla="*/ 24 w 50"/>
                <a:gd name="T25" fmla="*/ 204 h 345"/>
                <a:gd name="T26" fmla="*/ 23 w 50"/>
                <a:gd name="T27" fmla="*/ 222 h 345"/>
                <a:gd name="T28" fmla="*/ 20 w 50"/>
                <a:gd name="T29" fmla="*/ 239 h 345"/>
                <a:gd name="T30" fmla="*/ 18 w 50"/>
                <a:gd name="T31" fmla="*/ 256 h 345"/>
                <a:gd name="T32" fmla="*/ 17 w 50"/>
                <a:gd name="T33" fmla="*/ 271 h 345"/>
                <a:gd name="T34" fmla="*/ 16 w 50"/>
                <a:gd name="T35" fmla="*/ 288 h 345"/>
                <a:gd name="T36" fmla="*/ 12 w 50"/>
                <a:gd name="T37" fmla="*/ 302 h 345"/>
                <a:gd name="T38" fmla="*/ 11 w 50"/>
                <a:gd name="T39" fmla="*/ 317 h 345"/>
                <a:gd name="T40" fmla="*/ 10 w 50"/>
                <a:gd name="T41" fmla="*/ 330 h 345"/>
                <a:gd name="T42" fmla="*/ 9 w 50"/>
                <a:gd name="T43" fmla="*/ 345 h 345"/>
                <a:gd name="T44" fmla="*/ 0 w 50"/>
                <a:gd name="T45" fmla="*/ 331 h 345"/>
                <a:gd name="T46" fmla="*/ 1 w 50"/>
                <a:gd name="T47" fmla="*/ 318 h 345"/>
                <a:gd name="T48" fmla="*/ 4 w 50"/>
                <a:gd name="T49" fmla="*/ 305 h 345"/>
                <a:gd name="T50" fmla="*/ 5 w 50"/>
                <a:gd name="T51" fmla="*/ 289 h 345"/>
                <a:gd name="T52" fmla="*/ 6 w 50"/>
                <a:gd name="T53" fmla="*/ 273 h 345"/>
                <a:gd name="T54" fmla="*/ 8 w 50"/>
                <a:gd name="T55" fmla="*/ 258 h 345"/>
                <a:gd name="T56" fmla="*/ 10 w 50"/>
                <a:gd name="T57" fmla="*/ 240 h 345"/>
                <a:gd name="T58" fmla="*/ 11 w 50"/>
                <a:gd name="T59" fmla="*/ 222 h 345"/>
                <a:gd name="T60" fmla="*/ 14 w 50"/>
                <a:gd name="T61" fmla="*/ 204 h 345"/>
                <a:gd name="T62" fmla="*/ 16 w 50"/>
                <a:gd name="T63" fmla="*/ 187 h 345"/>
                <a:gd name="T64" fmla="*/ 18 w 50"/>
                <a:gd name="T65" fmla="*/ 169 h 345"/>
                <a:gd name="T66" fmla="*/ 19 w 50"/>
                <a:gd name="T67" fmla="*/ 151 h 345"/>
                <a:gd name="T68" fmla="*/ 21 w 50"/>
                <a:gd name="T69" fmla="*/ 133 h 345"/>
                <a:gd name="T70" fmla="*/ 23 w 50"/>
                <a:gd name="T71" fmla="*/ 115 h 345"/>
                <a:gd name="T72" fmla="*/ 25 w 50"/>
                <a:gd name="T73" fmla="*/ 98 h 345"/>
                <a:gd name="T74" fmla="*/ 27 w 50"/>
                <a:gd name="T75" fmla="*/ 81 h 345"/>
                <a:gd name="T76" fmla="*/ 29 w 50"/>
                <a:gd name="T77" fmla="*/ 64 h 345"/>
                <a:gd name="T78" fmla="*/ 31 w 50"/>
                <a:gd name="T79" fmla="*/ 49 h 345"/>
                <a:gd name="T80" fmla="*/ 34 w 50"/>
                <a:gd name="T81" fmla="*/ 34 h 345"/>
                <a:gd name="T82" fmla="*/ 35 w 50"/>
                <a:gd name="T83" fmla="*/ 21 h 345"/>
                <a:gd name="T84" fmla="*/ 38 w 50"/>
                <a:gd name="T85" fmla="*/ 9 h 345"/>
                <a:gd name="T86" fmla="*/ 39 w 50"/>
                <a:gd name="T87" fmla="*/ 1 h 3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
                <a:gd name="T133" fmla="*/ 0 h 345"/>
                <a:gd name="T134" fmla="*/ 50 w 50"/>
                <a:gd name="T135" fmla="*/ 345 h 3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 h="345">
                  <a:moveTo>
                    <a:pt x="39" y="1"/>
                  </a:moveTo>
                  <a:lnTo>
                    <a:pt x="50" y="0"/>
                  </a:lnTo>
                  <a:lnTo>
                    <a:pt x="49" y="4"/>
                  </a:lnTo>
                  <a:lnTo>
                    <a:pt x="48" y="9"/>
                  </a:lnTo>
                  <a:lnTo>
                    <a:pt x="48" y="13"/>
                  </a:lnTo>
                  <a:lnTo>
                    <a:pt x="47" y="19"/>
                  </a:lnTo>
                  <a:lnTo>
                    <a:pt x="46" y="23"/>
                  </a:lnTo>
                  <a:lnTo>
                    <a:pt x="46" y="30"/>
                  </a:lnTo>
                  <a:lnTo>
                    <a:pt x="45" y="34"/>
                  </a:lnTo>
                  <a:lnTo>
                    <a:pt x="45" y="40"/>
                  </a:lnTo>
                  <a:lnTo>
                    <a:pt x="43" y="44"/>
                  </a:lnTo>
                  <a:lnTo>
                    <a:pt x="43" y="50"/>
                  </a:lnTo>
                  <a:lnTo>
                    <a:pt x="41" y="55"/>
                  </a:lnTo>
                  <a:lnTo>
                    <a:pt x="41" y="61"/>
                  </a:lnTo>
                  <a:lnTo>
                    <a:pt x="40" y="66"/>
                  </a:lnTo>
                  <a:lnTo>
                    <a:pt x="39" y="72"/>
                  </a:lnTo>
                  <a:lnTo>
                    <a:pt x="39" y="78"/>
                  </a:lnTo>
                  <a:lnTo>
                    <a:pt x="39" y="84"/>
                  </a:lnTo>
                  <a:lnTo>
                    <a:pt x="38" y="89"/>
                  </a:lnTo>
                  <a:lnTo>
                    <a:pt x="37" y="95"/>
                  </a:lnTo>
                  <a:lnTo>
                    <a:pt x="36" y="100"/>
                  </a:lnTo>
                  <a:lnTo>
                    <a:pt x="36" y="107"/>
                  </a:lnTo>
                  <a:lnTo>
                    <a:pt x="35" y="112"/>
                  </a:lnTo>
                  <a:lnTo>
                    <a:pt x="35" y="118"/>
                  </a:lnTo>
                  <a:lnTo>
                    <a:pt x="34" y="124"/>
                  </a:lnTo>
                  <a:lnTo>
                    <a:pt x="34" y="130"/>
                  </a:lnTo>
                  <a:lnTo>
                    <a:pt x="33" y="135"/>
                  </a:lnTo>
                  <a:lnTo>
                    <a:pt x="31" y="141"/>
                  </a:lnTo>
                  <a:lnTo>
                    <a:pt x="31" y="147"/>
                  </a:lnTo>
                  <a:lnTo>
                    <a:pt x="30" y="153"/>
                  </a:lnTo>
                  <a:lnTo>
                    <a:pt x="30" y="159"/>
                  </a:lnTo>
                  <a:lnTo>
                    <a:pt x="29" y="164"/>
                  </a:lnTo>
                  <a:lnTo>
                    <a:pt x="28" y="171"/>
                  </a:lnTo>
                  <a:lnTo>
                    <a:pt x="28" y="177"/>
                  </a:lnTo>
                  <a:lnTo>
                    <a:pt x="27" y="182"/>
                  </a:lnTo>
                  <a:lnTo>
                    <a:pt x="27" y="188"/>
                  </a:lnTo>
                  <a:lnTo>
                    <a:pt x="26" y="193"/>
                  </a:lnTo>
                  <a:lnTo>
                    <a:pt x="25" y="200"/>
                  </a:lnTo>
                  <a:lnTo>
                    <a:pt x="24" y="204"/>
                  </a:lnTo>
                  <a:lnTo>
                    <a:pt x="24" y="211"/>
                  </a:lnTo>
                  <a:lnTo>
                    <a:pt x="23" y="217"/>
                  </a:lnTo>
                  <a:lnTo>
                    <a:pt x="23" y="222"/>
                  </a:lnTo>
                  <a:lnTo>
                    <a:pt x="21" y="228"/>
                  </a:lnTo>
                  <a:lnTo>
                    <a:pt x="21" y="233"/>
                  </a:lnTo>
                  <a:lnTo>
                    <a:pt x="20" y="239"/>
                  </a:lnTo>
                  <a:lnTo>
                    <a:pt x="20" y="245"/>
                  </a:lnTo>
                  <a:lnTo>
                    <a:pt x="19" y="250"/>
                  </a:lnTo>
                  <a:lnTo>
                    <a:pt x="18" y="256"/>
                  </a:lnTo>
                  <a:lnTo>
                    <a:pt x="18" y="261"/>
                  </a:lnTo>
                  <a:lnTo>
                    <a:pt x="18" y="267"/>
                  </a:lnTo>
                  <a:lnTo>
                    <a:pt x="17" y="271"/>
                  </a:lnTo>
                  <a:lnTo>
                    <a:pt x="16" y="277"/>
                  </a:lnTo>
                  <a:lnTo>
                    <a:pt x="16" y="282"/>
                  </a:lnTo>
                  <a:lnTo>
                    <a:pt x="16" y="288"/>
                  </a:lnTo>
                  <a:lnTo>
                    <a:pt x="14" y="292"/>
                  </a:lnTo>
                  <a:lnTo>
                    <a:pt x="14" y="298"/>
                  </a:lnTo>
                  <a:lnTo>
                    <a:pt x="12" y="302"/>
                  </a:lnTo>
                  <a:lnTo>
                    <a:pt x="12" y="308"/>
                  </a:lnTo>
                  <a:lnTo>
                    <a:pt x="12" y="312"/>
                  </a:lnTo>
                  <a:lnTo>
                    <a:pt x="11" y="317"/>
                  </a:lnTo>
                  <a:lnTo>
                    <a:pt x="10" y="321"/>
                  </a:lnTo>
                  <a:lnTo>
                    <a:pt x="10" y="327"/>
                  </a:lnTo>
                  <a:lnTo>
                    <a:pt x="10" y="330"/>
                  </a:lnTo>
                  <a:lnTo>
                    <a:pt x="9" y="335"/>
                  </a:lnTo>
                  <a:lnTo>
                    <a:pt x="9" y="340"/>
                  </a:lnTo>
                  <a:lnTo>
                    <a:pt x="9" y="345"/>
                  </a:lnTo>
                  <a:lnTo>
                    <a:pt x="0" y="340"/>
                  </a:lnTo>
                  <a:lnTo>
                    <a:pt x="0" y="335"/>
                  </a:lnTo>
                  <a:lnTo>
                    <a:pt x="0" y="331"/>
                  </a:lnTo>
                  <a:lnTo>
                    <a:pt x="1" y="327"/>
                  </a:lnTo>
                  <a:lnTo>
                    <a:pt x="1" y="322"/>
                  </a:lnTo>
                  <a:lnTo>
                    <a:pt x="1" y="318"/>
                  </a:lnTo>
                  <a:lnTo>
                    <a:pt x="2" y="314"/>
                  </a:lnTo>
                  <a:lnTo>
                    <a:pt x="2" y="309"/>
                  </a:lnTo>
                  <a:lnTo>
                    <a:pt x="4" y="305"/>
                  </a:lnTo>
                  <a:lnTo>
                    <a:pt x="4" y="299"/>
                  </a:lnTo>
                  <a:lnTo>
                    <a:pt x="5" y="295"/>
                  </a:lnTo>
                  <a:lnTo>
                    <a:pt x="5" y="289"/>
                  </a:lnTo>
                  <a:lnTo>
                    <a:pt x="6" y="285"/>
                  </a:lnTo>
                  <a:lnTo>
                    <a:pt x="6" y="279"/>
                  </a:lnTo>
                  <a:lnTo>
                    <a:pt x="6" y="273"/>
                  </a:lnTo>
                  <a:lnTo>
                    <a:pt x="7" y="268"/>
                  </a:lnTo>
                  <a:lnTo>
                    <a:pt x="8" y="263"/>
                  </a:lnTo>
                  <a:lnTo>
                    <a:pt x="8" y="258"/>
                  </a:lnTo>
                  <a:lnTo>
                    <a:pt x="9" y="251"/>
                  </a:lnTo>
                  <a:lnTo>
                    <a:pt x="9" y="246"/>
                  </a:lnTo>
                  <a:lnTo>
                    <a:pt x="10" y="240"/>
                  </a:lnTo>
                  <a:lnTo>
                    <a:pt x="10" y="235"/>
                  </a:lnTo>
                  <a:lnTo>
                    <a:pt x="11" y="229"/>
                  </a:lnTo>
                  <a:lnTo>
                    <a:pt x="11" y="222"/>
                  </a:lnTo>
                  <a:lnTo>
                    <a:pt x="12" y="218"/>
                  </a:lnTo>
                  <a:lnTo>
                    <a:pt x="12" y="211"/>
                  </a:lnTo>
                  <a:lnTo>
                    <a:pt x="14" y="204"/>
                  </a:lnTo>
                  <a:lnTo>
                    <a:pt x="14" y="199"/>
                  </a:lnTo>
                  <a:lnTo>
                    <a:pt x="16" y="193"/>
                  </a:lnTo>
                  <a:lnTo>
                    <a:pt x="16" y="187"/>
                  </a:lnTo>
                  <a:lnTo>
                    <a:pt x="16" y="181"/>
                  </a:lnTo>
                  <a:lnTo>
                    <a:pt x="17" y="176"/>
                  </a:lnTo>
                  <a:lnTo>
                    <a:pt x="18" y="169"/>
                  </a:lnTo>
                  <a:lnTo>
                    <a:pt x="18" y="163"/>
                  </a:lnTo>
                  <a:lnTo>
                    <a:pt x="18" y="157"/>
                  </a:lnTo>
                  <a:lnTo>
                    <a:pt x="19" y="151"/>
                  </a:lnTo>
                  <a:lnTo>
                    <a:pt x="20" y="145"/>
                  </a:lnTo>
                  <a:lnTo>
                    <a:pt x="20" y="139"/>
                  </a:lnTo>
                  <a:lnTo>
                    <a:pt x="21" y="133"/>
                  </a:lnTo>
                  <a:lnTo>
                    <a:pt x="21" y="128"/>
                  </a:lnTo>
                  <a:lnTo>
                    <a:pt x="23" y="121"/>
                  </a:lnTo>
                  <a:lnTo>
                    <a:pt x="23" y="115"/>
                  </a:lnTo>
                  <a:lnTo>
                    <a:pt x="24" y="110"/>
                  </a:lnTo>
                  <a:lnTo>
                    <a:pt x="24" y="103"/>
                  </a:lnTo>
                  <a:lnTo>
                    <a:pt x="25" y="98"/>
                  </a:lnTo>
                  <a:lnTo>
                    <a:pt x="26" y="92"/>
                  </a:lnTo>
                  <a:lnTo>
                    <a:pt x="27" y="87"/>
                  </a:lnTo>
                  <a:lnTo>
                    <a:pt x="27" y="81"/>
                  </a:lnTo>
                  <a:lnTo>
                    <a:pt x="28" y="76"/>
                  </a:lnTo>
                  <a:lnTo>
                    <a:pt x="28" y="70"/>
                  </a:lnTo>
                  <a:lnTo>
                    <a:pt x="29" y="64"/>
                  </a:lnTo>
                  <a:lnTo>
                    <a:pt x="30" y="60"/>
                  </a:lnTo>
                  <a:lnTo>
                    <a:pt x="30" y="54"/>
                  </a:lnTo>
                  <a:lnTo>
                    <a:pt x="31" y="49"/>
                  </a:lnTo>
                  <a:lnTo>
                    <a:pt x="31" y="44"/>
                  </a:lnTo>
                  <a:lnTo>
                    <a:pt x="33" y="39"/>
                  </a:lnTo>
                  <a:lnTo>
                    <a:pt x="34" y="34"/>
                  </a:lnTo>
                  <a:lnTo>
                    <a:pt x="34" y="30"/>
                  </a:lnTo>
                  <a:lnTo>
                    <a:pt x="35" y="24"/>
                  </a:lnTo>
                  <a:lnTo>
                    <a:pt x="35" y="21"/>
                  </a:lnTo>
                  <a:lnTo>
                    <a:pt x="36" y="16"/>
                  </a:lnTo>
                  <a:lnTo>
                    <a:pt x="37" y="12"/>
                  </a:lnTo>
                  <a:lnTo>
                    <a:pt x="38" y="9"/>
                  </a:lnTo>
                  <a:lnTo>
                    <a:pt x="38" y="4"/>
                  </a:lnTo>
                  <a:lnTo>
                    <a:pt x="3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7" name="Freeform 64"/>
            <p:cNvSpPr>
              <a:spLocks/>
            </p:cNvSpPr>
            <p:nvPr/>
          </p:nvSpPr>
          <p:spPr bwMode="auto">
            <a:xfrm>
              <a:off x="916" y="2252"/>
              <a:ext cx="216" cy="102"/>
            </a:xfrm>
            <a:custGeom>
              <a:avLst/>
              <a:gdLst>
                <a:gd name="T0" fmla="*/ 421 w 432"/>
                <a:gd name="T1" fmla="*/ 19 h 205"/>
                <a:gd name="T2" fmla="*/ 404 w 432"/>
                <a:gd name="T3" fmla="*/ 41 h 205"/>
                <a:gd name="T4" fmla="*/ 388 w 432"/>
                <a:gd name="T5" fmla="*/ 63 h 205"/>
                <a:gd name="T6" fmla="*/ 369 w 432"/>
                <a:gd name="T7" fmla="*/ 79 h 205"/>
                <a:gd name="T8" fmla="*/ 350 w 432"/>
                <a:gd name="T9" fmla="*/ 97 h 205"/>
                <a:gd name="T10" fmla="*/ 332 w 432"/>
                <a:gd name="T11" fmla="*/ 113 h 205"/>
                <a:gd name="T12" fmla="*/ 312 w 432"/>
                <a:gd name="T13" fmla="*/ 126 h 205"/>
                <a:gd name="T14" fmla="*/ 293 w 432"/>
                <a:gd name="T15" fmla="*/ 137 h 205"/>
                <a:gd name="T16" fmla="*/ 273 w 432"/>
                <a:gd name="T17" fmla="*/ 149 h 205"/>
                <a:gd name="T18" fmla="*/ 252 w 432"/>
                <a:gd name="T19" fmla="*/ 158 h 205"/>
                <a:gd name="T20" fmla="*/ 233 w 432"/>
                <a:gd name="T21" fmla="*/ 168 h 205"/>
                <a:gd name="T22" fmla="*/ 212 w 432"/>
                <a:gd name="T23" fmla="*/ 175 h 205"/>
                <a:gd name="T24" fmla="*/ 192 w 432"/>
                <a:gd name="T25" fmla="*/ 182 h 205"/>
                <a:gd name="T26" fmla="*/ 169 w 432"/>
                <a:gd name="T27" fmla="*/ 186 h 205"/>
                <a:gd name="T28" fmla="*/ 149 w 432"/>
                <a:gd name="T29" fmla="*/ 191 h 205"/>
                <a:gd name="T30" fmla="*/ 127 w 432"/>
                <a:gd name="T31" fmla="*/ 194 h 205"/>
                <a:gd name="T32" fmla="*/ 106 w 432"/>
                <a:gd name="T33" fmla="*/ 197 h 205"/>
                <a:gd name="T34" fmla="*/ 85 w 432"/>
                <a:gd name="T35" fmla="*/ 200 h 205"/>
                <a:gd name="T36" fmla="*/ 65 w 432"/>
                <a:gd name="T37" fmla="*/ 202 h 205"/>
                <a:gd name="T38" fmla="*/ 43 w 432"/>
                <a:gd name="T39" fmla="*/ 202 h 205"/>
                <a:gd name="T40" fmla="*/ 21 w 432"/>
                <a:gd name="T41" fmla="*/ 204 h 205"/>
                <a:gd name="T42" fmla="*/ 0 w 432"/>
                <a:gd name="T43" fmla="*/ 202 h 205"/>
                <a:gd name="T44" fmla="*/ 14 w 432"/>
                <a:gd name="T45" fmla="*/ 198 h 205"/>
                <a:gd name="T46" fmla="*/ 28 w 432"/>
                <a:gd name="T47" fmla="*/ 196 h 205"/>
                <a:gd name="T48" fmla="*/ 44 w 432"/>
                <a:gd name="T49" fmla="*/ 195 h 205"/>
                <a:gd name="T50" fmla="*/ 60 w 432"/>
                <a:gd name="T51" fmla="*/ 193 h 205"/>
                <a:gd name="T52" fmla="*/ 78 w 432"/>
                <a:gd name="T53" fmla="*/ 191 h 205"/>
                <a:gd name="T54" fmla="*/ 97 w 432"/>
                <a:gd name="T55" fmla="*/ 190 h 205"/>
                <a:gd name="T56" fmla="*/ 116 w 432"/>
                <a:gd name="T57" fmla="*/ 186 h 205"/>
                <a:gd name="T58" fmla="*/ 137 w 432"/>
                <a:gd name="T59" fmla="*/ 184 h 205"/>
                <a:gd name="T60" fmla="*/ 156 w 432"/>
                <a:gd name="T61" fmla="*/ 179 h 205"/>
                <a:gd name="T62" fmla="*/ 178 w 432"/>
                <a:gd name="T63" fmla="*/ 175 h 205"/>
                <a:gd name="T64" fmla="*/ 200 w 432"/>
                <a:gd name="T65" fmla="*/ 169 h 205"/>
                <a:gd name="T66" fmla="*/ 221 w 432"/>
                <a:gd name="T67" fmla="*/ 162 h 205"/>
                <a:gd name="T68" fmla="*/ 243 w 432"/>
                <a:gd name="T69" fmla="*/ 152 h 205"/>
                <a:gd name="T70" fmla="*/ 265 w 432"/>
                <a:gd name="T71" fmla="*/ 143 h 205"/>
                <a:gd name="T72" fmla="*/ 287 w 432"/>
                <a:gd name="T73" fmla="*/ 129 h 205"/>
                <a:gd name="T74" fmla="*/ 310 w 432"/>
                <a:gd name="T75" fmla="*/ 116 h 205"/>
                <a:gd name="T76" fmla="*/ 331 w 432"/>
                <a:gd name="T77" fmla="*/ 99 h 205"/>
                <a:gd name="T78" fmla="*/ 353 w 432"/>
                <a:gd name="T79" fmla="*/ 80 h 205"/>
                <a:gd name="T80" fmla="*/ 374 w 432"/>
                <a:gd name="T81" fmla="*/ 59 h 205"/>
                <a:gd name="T82" fmla="*/ 397 w 432"/>
                <a:gd name="T83" fmla="*/ 36 h 205"/>
                <a:gd name="T84" fmla="*/ 418 w 432"/>
                <a:gd name="T85" fmla="*/ 9 h 205"/>
                <a:gd name="T86" fmla="*/ 432 w 432"/>
                <a:gd name="T87" fmla="*/ 4 h 2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2"/>
                <a:gd name="T133" fmla="*/ 0 h 205"/>
                <a:gd name="T134" fmla="*/ 432 w 432"/>
                <a:gd name="T135" fmla="*/ 205 h 2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2" h="205">
                  <a:moveTo>
                    <a:pt x="432" y="4"/>
                  </a:moveTo>
                  <a:lnTo>
                    <a:pt x="427" y="11"/>
                  </a:lnTo>
                  <a:lnTo>
                    <a:pt x="421" y="19"/>
                  </a:lnTo>
                  <a:lnTo>
                    <a:pt x="415" y="27"/>
                  </a:lnTo>
                  <a:lnTo>
                    <a:pt x="410" y="35"/>
                  </a:lnTo>
                  <a:lnTo>
                    <a:pt x="404" y="41"/>
                  </a:lnTo>
                  <a:lnTo>
                    <a:pt x="399" y="48"/>
                  </a:lnTo>
                  <a:lnTo>
                    <a:pt x="392" y="55"/>
                  </a:lnTo>
                  <a:lnTo>
                    <a:pt x="388" y="63"/>
                  </a:lnTo>
                  <a:lnTo>
                    <a:pt x="381" y="68"/>
                  </a:lnTo>
                  <a:lnTo>
                    <a:pt x="374" y="74"/>
                  </a:lnTo>
                  <a:lnTo>
                    <a:pt x="369" y="79"/>
                  </a:lnTo>
                  <a:lnTo>
                    <a:pt x="363" y="86"/>
                  </a:lnTo>
                  <a:lnTo>
                    <a:pt x="356" y="90"/>
                  </a:lnTo>
                  <a:lnTo>
                    <a:pt x="350" y="97"/>
                  </a:lnTo>
                  <a:lnTo>
                    <a:pt x="344" y="103"/>
                  </a:lnTo>
                  <a:lnTo>
                    <a:pt x="339" y="108"/>
                  </a:lnTo>
                  <a:lnTo>
                    <a:pt x="332" y="113"/>
                  </a:lnTo>
                  <a:lnTo>
                    <a:pt x="325" y="117"/>
                  </a:lnTo>
                  <a:lnTo>
                    <a:pt x="319" y="122"/>
                  </a:lnTo>
                  <a:lnTo>
                    <a:pt x="312" y="126"/>
                  </a:lnTo>
                  <a:lnTo>
                    <a:pt x="305" y="129"/>
                  </a:lnTo>
                  <a:lnTo>
                    <a:pt x="299" y="134"/>
                  </a:lnTo>
                  <a:lnTo>
                    <a:pt x="293" y="137"/>
                  </a:lnTo>
                  <a:lnTo>
                    <a:pt x="286" y="143"/>
                  </a:lnTo>
                  <a:lnTo>
                    <a:pt x="280" y="146"/>
                  </a:lnTo>
                  <a:lnTo>
                    <a:pt x="273" y="149"/>
                  </a:lnTo>
                  <a:lnTo>
                    <a:pt x="266" y="152"/>
                  </a:lnTo>
                  <a:lnTo>
                    <a:pt x="260" y="156"/>
                  </a:lnTo>
                  <a:lnTo>
                    <a:pt x="252" y="158"/>
                  </a:lnTo>
                  <a:lnTo>
                    <a:pt x="246" y="162"/>
                  </a:lnTo>
                  <a:lnTo>
                    <a:pt x="240" y="165"/>
                  </a:lnTo>
                  <a:lnTo>
                    <a:pt x="233" y="168"/>
                  </a:lnTo>
                  <a:lnTo>
                    <a:pt x="226" y="169"/>
                  </a:lnTo>
                  <a:lnTo>
                    <a:pt x="218" y="173"/>
                  </a:lnTo>
                  <a:lnTo>
                    <a:pt x="212" y="175"/>
                  </a:lnTo>
                  <a:lnTo>
                    <a:pt x="205" y="177"/>
                  </a:lnTo>
                  <a:lnTo>
                    <a:pt x="197" y="179"/>
                  </a:lnTo>
                  <a:lnTo>
                    <a:pt x="192" y="182"/>
                  </a:lnTo>
                  <a:lnTo>
                    <a:pt x="184" y="183"/>
                  </a:lnTo>
                  <a:lnTo>
                    <a:pt x="177" y="185"/>
                  </a:lnTo>
                  <a:lnTo>
                    <a:pt x="169" y="186"/>
                  </a:lnTo>
                  <a:lnTo>
                    <a:pt x="163" y="187"/>
                  </a:lnTo>
                  <a:lnTo>
                    <a:pt x="156" y="190"/>
                  </a:lnTo>
                  <a:lnTo>
                    <a:pt x="149" y="191"/>
                  </a:lnTo>
                  <a:lnTo>
                    <a:pt x="142" y="192"/>
                  </a:lnTo>
                  <a:lnTo>
                    <a:pt x="135" y="194"/>
                  </a:lnTo>
                  <a:lnTo>
                    <a:pt x="127" y="194"/>
                  </a:lnTo>
                  <a:lnTo>
                    <a:pt x="120" y="196"/>
                  </a:lnTo>
                  <a:lnTo>
                    <a:pt x="113" y="197"/>
                  </a:lnTo>
                  <a:lnTo>
                    <a:pt x="106" y="197"/>
                  </a:lnTo>
                  <a:lnTo>
                    <a:pt x="98" y="198"/>
                  </a:lnTo>
                  <a:lnTo>
                    <a:pt x="92" y="198"/>
                  </a:lnTo>
                  <a:lnTo>
                    <a:pt x="85" y="200"/>
                  </a:lnTo>
                  <a:lnTo>
                    <a:pt x="78" y="201"/>
                  </a:lnTo>
                  <a:lnTo>
                    <a:pt x="72" y="201"/>
                  </a:lnTo>
                  <a:lnTo>
                    <a:pt x="65" y="202"/>
                  </a:lnTo>
                  <a:lnTo>
                    <a:pt x="57" y="202"/>
                  </a:lnTo>
                  <a:lnTo>
                    <a:pt x="50" y="202"/>
                  </a:lnTo>
                  <a:lnTo>
                    <a:pt x="43" y="202"/>
                  </a:lnTo>
                  <a:lnTo>
                    <a:pt x="36" y="203"/>
                  </a:lnTo>
                  <a:lnTo>
                    <a:pt x="28" y="203"/>
                  </a:lnTo>
                  <a:lnTo>
                    <a:pt x="21" y="204"/>
                  </a:lnTo>
                  <a:lnTo>
                    <a:pt x="15" y="204"/>
                  </a:lnTo>
                  <a:lnTo>
                    <a:pt x="8" y="205"/>
                  </a:lnTo>
                  <a:lnTo>
                    <a:pt x="0" y="202"/>
                  </a:lnTo>
                  <a:lnTo>
                    <a:pt x="5" y="201"/>
                  </a:lnTo>
                  <a:lnTo>
                    <a:pt x="8" y="200"/>
                  </a:lnTo>
                  <a:lnTo>
                    <a:pt x="14" y="198"/>
                  </a:lnTo>
                  <a:lnTo>
                    <a:pt x="18" y="198"/>
                  </a:lnTo>
                  <a:lnTo>
                    <a:pt x="23" y="197"/>
                  </a:lnTo>
                  <a:lnTo>
                    <a:pt x="28" y="196"/>
                  </a:lnTo>
                  <a:lnTo>
                    <a:pt x="33" y="196"/>
                  </a:lnTo>
                  <a:lnTo>
                    <a:pt x="39" y="196"/>
                  </a:lnTo>
                  <a:lnTo>
                    <a:pt x="44" y="195"/>
                  </a:lnTo>
                  <a:lnTo>
                    <a:pt x="49" y="194"/>
                  </a:lnTo>
                  <a:lnTo>
                    <a:pt x="55" y="194"/>
                  </a:lnTo>
                  <a:lnTo>
                    <a:pt x="60" y="193"/>
                  </a:lnTo>
                  <a:lnTo>
                    <a:pt x="66" y="193"/>
                  </a:lnTo>
                  <a:lnTo>
                    <a:pt x="73" y="192"/>
                  </a:lnTo>
                  <a:lnTo>
                    <a:pt x="78" y="191"/>
                  </a:lnTo>
                  <a:lnTo>
                    <a:pt x="85" y="191"/>
                  </a:lnTo>
                  <a:lnTo>
                    <a:pt x="90" y="190"/>
                  </a:lnTo>
                  <a:lnTo>
                    <a:pt x="97" y="190"/>
                  </a:lnTo>
                  <a:lnTo>
                    <a:pt x="103" y="188"/>
                  </a:lnTo>
                  <a:lnTo>
                    <a:pt x="109" y="187"/>
                  </a:lnTo>
                  <a:lnTo>
                    <a:pt x="116" y="186"/>
                  </a:lnTo>
                  <a:lnTo>
                    <a:pt x="123" y="186"/>
                  </a:lnTo>
                  <a:lnTo>
                    <a:pt x="129" y="185"/>
                  </a:lnTo>
                  <a:lnTo>
                    <a:pt x="137" y="184"/>
                  </a:lnTo>
                  <a:lnTo>
                    <a:pt x="143" y="183"/>
                  </a:lnTo>
                  <a:lnTo>
                    <a:pt x="149" y="182"/>
                  </a:lnTo>
                  <a:lnTo>
                    <a:pt x="156" y="179"/>
                  </a:lnTo>
                  <a:lnTo>
                    <a:pt x="164" y="178"/>
                  </a:lnTo>
                  <a:lnTo>
                    <a:pt x="171" y="176"/>
                  </a:lnTo>
                  <a:lnTo>
                    <a:pt x="178" y="175"/>
                  </a:lnTo>
                  <a:lnTo>
                    <a:pt x="185" y="173"/>
                  </a:lnTo>
                  <a:lnTo>
                    <a:pt x="193" y="172"/>
                  </a:lnTo>
                  <a:lnTo>
                    <a:pt x="200" y="169"/>
                  </a:lnTo>
                  <a:lnTo>
                    <a:pt x="206" y="167"/>
                  </a:lnTo>
                  <a:lnTo>
                    <a:pt x="214" y="164"/>
                  </a:lnTo>
                  <a:lnTo>
                    <a:pt x="221" y="162"/>
                  </a:lnTo>
                  <a:lnTo>
                    <a:pt x="228" y="158"/>
                  </a:lnTo>
                  <a:lnTo>
                    <a:pt x="235" y="155"/>
                  </a:lnTo>
                  <a:lnTo>
                    <a:pt x="243" y="152"/>
                  </a:lnTo>
                  <a:lnTo>
                    <a:pt x="251" y="149"/>
                  </a:lnTo>
                  <a:lnTo>
                    <a:pt x="257" y="146"/>
                  </a:lnTo>
                  <a:lnTo>
                    <a:pt x="265" y="143"/>
                  </a:lnTo>
                  <a:lnTo>
                    <a:pt x="272" y="138"/>
                  </a:lnTo>
                  <a:lnTo>
                    <a:pt x="280" y="135"/>
                  </a:lnTo>
                  <a:lnTo>
                    <a:pt x="287" y="129"/>
                  </a:lnTo>
                  <a:lnTo>
                    <a:pt x="294" y="125"/>
                  </a:lnTo>
                  <a:lnTo>
                    <a:pt x="302" y="120"/>
                  </a:lnTo>
                  <a:lnTo>
                    <a:pt x="310" y="116"/>
                  </a:lnTo>
                  <a:lnTo>
                    <a:pt x="316" y="110"/>
                  </a:lnTo>
                  <a:lnTo>
                    <a:pt x="324" y="105"/>
                  </a:lnTo>
                  <a:lnTo>
                    <a:pt x="331" y="99"/>
                  </a:lnTo>
                  <a:lnTo>
                    <a:pt x="339" y="93"/>
                  </a:lnTo>
                  <a:lnTo>
                    <a:pt x="345" y="86"/>
                  </a:lnTo>
                  <a:lnTo>
                    <a:pt x="353" y="80"/>
                  </a:lnTo>
                  <a:lnTo>
                    <a:pt x="360" y="74"/>
                  </a:lnTo>
                  <a:lnTo>
                    <a:pt x="368" y="67"/>
                  </a:lnTo>
                  <a:lnTo>
                    <a:pt x="374" y="59"/>
                  </a:lnTo>
                  <a:lnTo>
                    <a:pt x="382" y="51"/>
                  </a:lnTo>
                  <a:lnTo>
                    <a:pt x="389" y="44"/>
                  </a:lnTo>
                  <a:lnTo>
                    <a:pt x="397" y="36"/>
                  </a:lnTo>
                  <a:lnTo>
                    <a:pt x="403" y="27"/>
                  </a:lnTo>
                  <a:lnTo>
                    <a:pt x="411" y="18"/>
                  </a:lnTo>
                  <a:lnTo>
                    <a:pt x="418" y="9"/>
                  </a:lnTo>
                  <a:lnTo>
                    <a:pt x="425" y="0"/>
                  </a:lnTo>
                  <a:lnTo>
                    <a:pt x="43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8" name="Freeform 65"/>
            <p:cNvSpPr>
              <a:spLocks/>
            </p:cNvSpPr>
            <p:nvPr/>
          </p:nvSpPr>
          <p:spPr bwMode="auto">
            <a:xfrm>
              <a:off x="1565" y="2104"/>
              <a:ext cx="39" cy="15"/>
            </a:xfrm>
            <a:custGeom>
              <a:avLst/>
              <a:gdLst>
                <a:gd name="T0" fmla="*/ 77 w 77"/>
                <a:gd name="T1" fmla="*/ 0 h 31"/>
                <a:gd name="T2" fmla="*/ 74 w 77"/>
                <a:gd name="T3" fmla="*/ 0 h 31"/>
                <a:gd name="T4" fmla="*/ 70 w 77"/>
                <a:gd name="T5" fmla="*/ 2 h 31"/>
                <a:gd name="T6" fmla="*/ 66 w 77"/>
                <a:gd name="T7" fmla="*/ 2 h 31"/>
                <a:gd name="T8" fmla="*/ 63 w 77"/>
                <a:gd name="T9" fmla="*/ 4 h 31"/>
                <a:gd name="T10" fmla="*/ 57 w 77"/>
                <a:gd name="T11" fmla="*/ 6 h 31"/>
                <a:gd name="T12" fmla="*/ 54 w 77"/>
                <a:gd name="T13" fmla="*/ 7 h 31"/>
                <a:gd name="T14" fmla="*/ 49 w 77"/>
                <a:gd name="T15" fmla="*/ 8 h 31"/>
                <a:gd name="T16" fmla="*/ 45 w 77"/>
                <a:gd name="T17" fmla="*/ 10 h 31"/>
                <a:gd name="T18" fmla="*/ 40 w 77"/>
                <a:gd name="T19" fmla="*/ 11 h 31"/>
                <a:gd name="T20" fmla="*/ 35 w 77"/>
                <a:gd name="T21" fmla="*/ 14 h 31"/>
                <a:gd name="T22" fmla="*/ 29 w 77"/>
                <a:gd name="T23" fmla="*/ 15 h 31"/>
                <a:gd name="T24" fmla="*/ 24 w 77"/>
                <a:gd name="T25" fmla="*/ 17 h 31"/>
                <a:gd name="T26" fmla="*/ 18 w 77"/>
                <a:gd name="T27" fmla="*/ 18 h 31"/>
                <a:gd name="T28" fmla="*/ 13 w 77"/>
                <a:gd name="T29" fmla="*/ 20 h 31"/>
                <a:gd name="T30" fmla="*/ 8 w 77"/>
                <a:gd name="T31" fmla="*/ 21 h 31"/>
                <a:gd name="T32" fmla="*/ 3 w 77"/>
                <a:gd name="T33" fmla="*/ 24 h 31"/>
                <a:gd name="T34" fmla="*/ 1 w 77"/>
                <a:gd name="T35" fmla="*/ 25 h 31"/>
                <a:gd name="T36" fmla="*/ 1 w 77"/>
                <a:gd name="T37" fmla="*/ 26 h 31"/>
                <a:gd name="T38" fmla="*/ 0 w 77"/>
                <a:gd name="T39" fmla="*/ 28 h 31"/>
                <a:gd name="T40" fmla="*/ 1 w 77"/>
                <a:gd name="T41" fmla="*/ 31 h 31"/>
                <a:gd name="T42" fmla="*/ 76 w 77"/>
                <a:gd name="T43" fmla="*/ 14 h 31"/>
                <a:gd name="T44" fmla="*/ 77 w 77"/>
                <a:gd name="T45" fmla="*/ 0 h 31"/>
                <a:gd name="T46" fmla="*/ 77 w 77"/>
                <a:gd name="T47" fmla="*/ 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31"/>
                <a:gd name="T74" fmla="*/ 77 w 77"/>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31">
                  <a:moveTo>
                    <a:pt x="77" y="0"/>
                  </a:moveTo>
                  <a:lnTo>
                    <a:pt x="74" y="0"/>
                  </a:lnTo>
                  <a:lnTo>
                    <a:pt x="70" y="2"/>
                  </a:lnTo>
                  <a:lnTo>
                    <a:pt x="66" y="2"/>
                  </a:lnTo>
                  <a:lnTo>
                    <a:pt x="63" y="4"/>
                  </a:lnTo>
                  <a:lnTo>
                    <a:pt x="57" y="6"/>
                  </a:lnTo>
                  <a:lnTo>
                    <a:pt x="54" y="7"/>
                  </a:lnTo>
                  <a:lnTo>
                    <a:pt x="49" y="8"/>
                  </a:lnTo>
                  <a:lnTo>
                    <a:pt x="45" y="10"/>
                  </a:lnTo>
                  <a:lnTo>
                    <a:pt x="40" y="11"/>
                  </a:lnTo>
                  <a:lnTo>
                    <a:pt x="35" y="14"/>
                  </a:lnTo>
                  <a:lnTo>
                    <a:pt x="29" y="15"/>
                  </a:lnTo>
                  <a:lnTo>
                    <a:pt x="24" y="17"/>
                  </a:lnTo>
                  <a:lnTo>
                    <a:pt x="18" y="18"/>
                  </a:lnTo>
                  <a:lnTo>
                    <a:pt x="13" y="20"/>
                  </a:lnTo>
                  <a:lnTo>
                    <a:pt x="8" y="21"/>
                  </a:lnTo>
                  <a:lnTo>
                    <a:pt x="3" y="24"/>
                  </a:lnTo>
                  <a:lnTo>
                    <a:pt x="1" y="25"/>
                  </a:lnTo>
                  <a:lnTo>
                    <a:pt x="1" y="26"/>
                  </a:lnTo>
                  <a:lnTo>
                    <a:pt x="0" y="28"/>
                  </a:lnTo>
                  <a:lnTo>
                    <a:pt x="1" y="31"/>
                  </a:lnTo>
                  <a:lnTo>
                    <a:pt x="76" y="14"/>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09" name="Freeform 66"/>
            <p:cNvSpPr>
              <a:spLocks/>
            </p:cNvSpPr>
            <p:nvPr/>
          </p:nvSpPr>
          <p:spPr bwMode="auto">
            <a:xfrm>
              <a:off x="1561" y="2121"/>
              <a:ext cx="42" cy="15"/>
            </a:xfrm>
            <a:custGeom>
              <a:avLst/>
              <a:gdLst>
                <a:gd name="T0" fmla="*/ 85 w 85"/>
                <a:gd name="T1" fmla="*/ 0 h 30"/>
                <a:gd name="T2" fmla="*/ 82 w 85"/>
                <a:gd name="T3" fmla="*/ 0 h 30"/>
                <a:gd name="T4" fmla="*/ 77 w 85"/>
                <a:gd name="T5" fmla="*/ 0 h 30"/>
                <a:gd name="T6" fmla="*/ 73 w 85"/>
                <a:gd name="T7" fmla="*/ 1 h 30"/>
                <a:gd name="T8" fmla="*/ 69 w 85"/>
                <a:gd name="T9" fmla="*/ 3 h 30"/>
                <a:gd name="T10" fmla="*/ 65 w 85"/>
                <a:gd name="T11" fmla="*/ 3 h 30"/>
                <a:gd name="T12" fmla="*/ 61 w 85"/>
                <a:gd name="T13" fmla="*/ 4 h 30"/>
                <a:gd name="T14" fmla="*/ 55 w 85"/>
                <a:gd name="T15" fmla="*/ 6 h 30"/>
                <a:gd name="T16" fmla="*/ 51 w 85"/>
                <a:gd name="T17" fmla="*/ 8 h 30"/>
                <a:gd name="T18" fmla="*/ 44 w 85"/>
                <a:gd name="T19" fmla="*/ 10 h 30"/>
                <a:gd name="T20" fmla="*/ 39 w 85"/>
                <a:gd name="T21" fmla="*/ 11 h 30"/>
                <a:gd name="T22" fmla="*/ 33 w 85"/>
                <a:gd name="T23" fmla="*/ 12 h 30"/>
                <a:gd name="T24" fmla="*/ 28 w 85"/>
                <a:gd name="T25" fmla="*/ 14 h 30"/>
                <a:gd name="T26" fmla="*/ 22 w 85"/>
                <a:gd name="T27" fmla="*/ 15 h 30"/>
                <a:gd name="T28" fmla="*/ 16 w 85"/>
                <a:gd name="T29" fmla="*/ 18 h 30"/>
                <a:gd name="T30" fmla="*/ 10 w 85"/>
                <a:gd name="T31" fmla="*/ 19 h 30"/>
                <a:gd name="T32" fmla="*/ 4 w 85"/>
                <a:gd name="T33" fmla="*/ 21 h 30"/>
                <a:gd name="T34" fmla="*/ 3 w 85"/>
                <a:gd name="T35" fmla="*/ 23 h 30"/>
                <a:gd name="T36" fmla="*/ 3 w 85"/>
                <a:gd name="T37" fmla="*/ 25 h 30"/>
                <a:gd name="T38" fmla="*/ 0 w 85"/>
                <a:gd name="T39" fmla="*/ 26 h 30"/>
                <a:gd name="T40" fmla="*/ 0 w 85"/>
                <a:gd name="T41" fmla="*/ 30 h 30"/>
                <a:gd name="T42" fmla="*/ 4 w 85"/>
                <a:gd name="T43" fmla="*/ 29 h 30"/>
                <a:gd name="T44" fmla="*/ 9 w 85"/>
                <a:gd name="T45" fmla="*/ 28 h 30"/>
                <a:gd name="T46" fmla="*/ 13 w 85"/>
                <a:gd name="T47" fmla="*/ 26 h 30"/>
                <a:gd name="T48" fmla="*/ 17 w 85"/>
                <a:gd name="T49" fmla="*/ 25 h 30"/>
                <a:gd name="T50" fmla="*/ 22 w 85"/>
                <a:gd name="T51" fmla="*/ 24 h 30"/>
                <a:gd name="T52" fmla="*/ 25 w 85"/>
                <a:gd name="T53" fmla="*/ 23 h 30"/>
                <a:gd name="T54" fmla="*/ 29 w 85"/>
                <a:gd name="T55" fmla="*/ 22 h 30"/>
                <a:gd name="T56" fmla="*/ 33 w 85"/>
                <a:gd name="T57" fmla="*/ 22 h 30"/>
                <a:gd name="T58" fmla="*/ 39 w 85"/>
                <a:gd name="T59" fmla="*/ 21 h 30"/>
                <a:gd name="T60" fmla="*/ 47 w 85"/>
                <a:gd name="T61" fmla="*/ 20 h 30"/>
                <a:gd name="T62" fmla="*/ 53 w 85"/>
                <a:gd name="T63" fmla="*/ 19 h 30"/>
                <a:gd name="T64" fmla="*/ 58 w 85"/>
                <a:gd name="T65" fmla="*/ 18 h 30"/>
                <a:gd name="T66" fmla="*/ 64 w 85"/>
                <a:gd name="T67" fmla="*/ 16 h 30"/>
                <a:gd name="T68" fmla="*/ 68 w 85"/>
                <a:gd name="T69" fmla="*/ 15 h 30"/>
                <a:gd name="T70" fmla="*/ 72 w 85"/>
                <a:gd name="T71" fmla="*/ 14 h 30"/>
                <a:gd name="T72" fmla="*/ 76 w 85"/>
                <a:gd name="T73" fmla="*/ 14 h 30"/>
                <a:gd name="T74" fmla="*/ 82 w 85"/>
                <a:gd name="T75" fmla="*/ 13 h 30"/>
                <a:gd name="T76" fmla="*/ 84 w 85"/>
                <a:gd name="T77" fmla="*/ 13 h 30"/>
                <a:gd name="T78" fmla="*/ 85 w 85"/>
                <a:gd name="T79" fmla="*/ 0 h 30"/>
                <a:gd name="T80" fmla="*/ 85 w 85"/>
                <a:gd name="T81" fmla="*/ 0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
                <a:gd name="T124" fmla="*/ 0 h 30"/>
                <a:gd name="T125" fmla="*/ 85 w 85"/>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 h="30">
                  <a:moveTo>
                    <a:pt x="85" y="0"/>
                  </a:moveTo>
                  <a:lnTo>
                    <a:pt x="82" y="0"/>
                  </a:lnTo>
                  <a:lnTo>
                    <a:pt x="77" y="0"/>
                  </a:lnTo>
                  <a:lnTo>
                    <a:pt x="73" y="1"/>
                  </a:lnTo>
                  <a:lnTo>
                    <a:pt x="69" y="3"/>
                  </a:lnTo>
                  <a:lnTo>
                    <a:pt x="65" y="3"/>
                  </a:lnTo>
                  <a:lnTo>
                    <a:pt x="61" y="4"/>
                  </a:lnTo>
                  <a:lnTo>
                    <a:pt x="55" y="6"/>
                  </a:lnTo>
                  <a:lnTo>
                    <a:pt x="51" y="8"/>
                  </a:lnTo>
                  <a:lnTo>
                    <a:pt x="44" y="10"/>
                  </a:lnTo>
                  <a:lnTo>
                    <a:pt x="39" y="11"/>
                  </a:lnTo>
                  <a:lnTo>
                    <a:pt x="33" y="12"/>
                  </a:lnTo>
                  <a:lnTo>
                    <a:pt x="28" y="14"/>
                  </a:lnTo>
                  <a:lnTo>
                    <a:pt x="22" y="15"/>
                  </a:lnTo>
                  <a:lnTo>
                    <a:pt x="16" y="18"/>
                  </a:lnTo>
                  <a:lnTo>
                    <a:pt x="10" y="19"/>
                  </a:lnTo>
                  <a:lnTo>
                    <a:pt x="4" y="21"/>
                  </a:lnTo>
                  <a:lnTo>
                    <a:pt x="3" y="23"/>
                  </a:lnTo>
                  <a:lnTo>
                    <a:pt x="3" y="25"/>
                  </a:lnTo>
                  <a:lnTo>
                    <a:pt x="0" y="26"/>
                  </a:lnTo>
                  <a:lnTo>
                    <a:pt x="0" y="30"/>
                  </a:lnTo>
                  <a:lnTo>
                    <a:pt x="4" y="29"/>
                  </a:lnTo>
                  <a:lnTo>
                    <a:pt x="9" y="28"/>
                  </a:lnTo>
                  <a:lnTo>
                    <a:pt x="13" y="26"/>
                  </a:lnTo>
                  <a:lnTo>
                    <a:pt x="17" y="25"/>
                  </a:lnTo>
                  <a:lnTo>
                    <a:pt x="22" y="24"/>
                  </a:lnTo>
                  <a:lnTo>
                    <a:pt x="25" y="23"/>
                  </a:lnTo>
                  <a:lnTo>
                    <a:pt x="29" y="22"/>
                  </a:lnTo>
                  <a:lnTo>
                    <a:pt x="33" y="22"/>
                  </a:lnTo>
                  <a:lnTo>
                    <a:pt x="39" y="21"/>
                  </a:lnTo>
                  <a:lnTo>
                    <a:pt x="47" y="20"/>
                  </a:lnTo>
                  <a:lnTo>
                    <a:pt x="53" y="19"/>
                  </a:lnTo>
                  <a:lnTo>
                    <a:pt x="58" y="18"/>
                  </a:lnTo>
                  <a:lnTo>
                    <a:pt x="64" y="16"/>
                  </a:lnTo>
                  <a:lnTo>
                    <a:pt x="68" y="15"/>
                  </a:lnTo>
                  <a:lnTo>
                    <a:pt x="72" y="14"/>
                  </a:lnTo>
                  <a:lnTo>
                    <a:pt x="76" y="14"/>
                  </a:lnTo>
                  <a:lnTo>
                    <a:pt x="82" y="13"/>
                  </a:lnTo>
                  <a:lnTo>
                    <a:pt x="84" y="13"/>
                  </a:lnTo>
                  <a:lnTo>
                    <a:pt x="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0" name="Freeform 67"/>
            <p:cNvSpPr>
              <a:spLocks/>
            </p:cNvSpPr>
            <p:nvPr/>
          </p:nvSpPr>
          <p:spPr bwMode="auto">
            <a:xfrm>
              <a:off x="1556" y="2138"/>
              <a:ext cx="50" cy="16"/>
            </a:xfrm>
            <a:custGeom>
              <a:avLst/>
              <a:gdLst>
                <a:gd name="T0" fmla="*/ 97 w 99"/>
                <a:gd name="T1" fmla="*/ 0 h 32"/>
                <a:gd name="T2" fmla="*/ 93 w 99"/>
                <a:gd name="T3" fmla="*/ 0 h 32"/>
                <a:gd name="T4" fmla="*/ 90 w 99"/>
                <a:gd name="T5" fmla="*/ 0 h 32"/>
                <a:gd name="T6" fmla="*/ 84 w 99"/>
                <a:gd name="T7" fmla="*/ 1 h 32"/>
                <a:gd name="T8" fmla="*/ 80 w 99"/>
                <a:gd name="T9" fmla="*/ 2 h 32"/>
                <a:gd name="T10" fmla="*/ 73 w 99"/>
                <a:gd name="T11" fmla="*/ 3 h 32"/>
                <a:gd name="T12" fmla="*/ 69 w 99"/>
                <a:gd name="T13" fmla="*/ 6 h 32"/>
                <a:gd name="T14" fmla="*/ 62 w 99"/>
                <a:gd name="T15" fmla="*/ 6 h 32"/>
                <a:gd name="T16" fmla="*/ 57 w 99"/>
                <a:gd name="T17" fmla="*/ 8 h 32"/>
                <a:gd name="T18" fmla="*/ 51 w 99"/>
                <a:gd name="T19" fmla="*/ 8 h 32"/>
                <a:gd name="T20" fmla="*/ 44 w 99"/>
                <a:gd name="T21" fmla="*/ 10 h 32"/>
                <a:gd name="T22" fmla="*/ 37 w 99"/>
                <a:gd name="T23" fmla="*/ 11 h 32"/>
                <a:gd name="T24" fmla="*/ 31 w 99"/>
                <a:gd name="T25" fmla="*/ 13 h 32"/>
                <a:gd name="T26" fmla="*/ 24 w 99"/>
                <a:gd name="T27" fmla="*/ 15 h 32"/>
                <a:gd name="T28" fmla="*/ 17 w 99"/>
                <a:gd name="T29" fmla="*/ 17 h 32"/>
                <a:gd name="T30" fmla="*/ 11 w 99"/>
                <a:gd name="T31" fmla="*/ 18 h 32"/>
                <a:gd name="T32" fmla="*/ 5 w 99"/>
                <a:gd name="T33" fmla="*/ 20 h 32"/>
                <a:gd name="T34" fmla="*/ 4 w 99"/>
                <a:gd name="T35" fmla="*/ 22 h 32"/>
                <a:gd name="T36" fmla="*/ 3 w 99"/>
                <a:gd name="T37" fmla="*/ 25 h 32"/>
                <a:gd name="T38" fmla="*/ 1 w 99"/>
                <a:gd name="T39" fmla="*/ 28 h 32"/>
                <a:gd name="T40" fmla="*/ 0 w 99"/>
                <a:gd name="T41" fmla="*/ 32 h 32"/>
                <a:gd name="T42" fmla="*/ 4 w 99"/>
                <a:gd name="T43" fmla="*/ 30 h 32"/>
                <a:gd name="T44" fmla="*/ 8 w 99"/>
                <a:gd name="T45" fmla="*/ 29 h 32"/>
                <a:gd name="T46" fmla="*/ 13 w 99"/>
                <a:gd name="T47" fmla="*/ 28 h 32"/>
                <a:gd name="T48" fmla="*/ 18 w 99"/>
                <a:gd name="T49" fmla="*/ 28 h 32"/>
                <a:gd name="T50" fmla="*/ 22 w 99"/>
                <a:gd name="T51" fmla="*/ 26 h 32"/>
                <a:gd name="T52" fmla="*/ 26 w 99"/>
                <a:gd name="T53" fmla="*/ 26 h 32"/>
                <a:gd name="T54" fmla="*/ 31 w 99"/>
                <a:gd name="T55" fmla="*/ 25 h 32"/>
                <a:gd name="T56" fmla="*/ 35 w 99"/>
                <a:gd name="T57" fmla="*/ 25 h 32"/>
                <a:gd name="T58" fmla="*/ 40 w 99"/>
                <a:gd name="T59" fmla="*/ 23 h 32"/>
                <a:gd name="T60" fmla="*/ 43 w 99"/>
                <a:gd name="T61" fmla="*/ 22 h 32"/>
                <a:gd name="T62" fmla="*/ 47 w 99"/>
                <a:gd name="T63" fmla="*/ 21 h 32"/>
                <a:gd name="T64" fmla="*/ 51 w 99"/>
                <a:gd name="T65" fmla="*/ 21 h 32"/>
                <a:gd name="T66" fmla="*/ 54 w 99"/>
                <a:gd name="T67" fmla="*/ 20 h 32"/>
                <a:gd name="T68" fmla="*/ 59 w 99"/>
                <a:gd name="T69" fmla="*/ 20 h 32"/>
                <a:gd name="T70" fmla="*/ 62 w 99"/>
                <a:gd name="T71" fmla="*/ 19 h 32"/>
                <a:gd name="T72" fmla="*/ 65 w 99"/>
                <a:gd name="T73" fmla="*/ 19 h 32"/>
                <a:gd name="T74" fmla="*/ 71 w 99"/>
                <a:gd name="T75" fmla="*/ 17 h 32"/>
                <a:gd name="T76" fmla="*/ 76 w 99"/>
                <a:gd name="T77" fmla="*/ 17 h 32"/>
                <a:gd name="T78" fmla="*/ 82 w 99"/>
                <a:gd name="T79" fmla="*/ 15 h 32"/>
                <a:gd name="T80" fmla="*/ 86 w 99"/>
                <a:gd name="T81" fmla="*/ 15 h 32"/>
                <a:gd name="T82" fmla="*/ 90 w 99"/>
                <a:gd name="T83" fmla="*/ 13 h 32"/>
                <a:gd name="T84" fmla="*/ 94 w 99"/>
                <a:gd name="T85" fmla="*/ 13 h 32"/>
                <a:gd name="T86" fmla="*/ 95 w 99"/>
                <a:gd name="T87" fmla="*/ 13 h 32"/>
                <a:gd name="T88" fmla="*/ 99 w 99"/>
                <a:gd name="T89" fmla="*/ 13 h 32"/>
                <a:gd name="T90" fmla="*/ 97 w 99"/>
                <a:gd name="T91" fmla="*/ 0 h 32"/>
                <a:gd name="T92" fmla="*/ 97 w 99"/>
                <a:gd name="T93" fmla="*/ 0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
                <a:gd name="T142" fmla="*/ 0 h 32"/>
                <a:gd name="T143" fmla="*/ 99 w 9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 h="32">
                  <a:moveTo>
                    <a:pt x="97" y="0"/>
                  </a:moveTo>
                  <a:lnTo>
                    <a:pt x="93" y="0"/>
                  </a:lnTo>
                  <a:lnTo>
                    <a:pt x="90" y="0"/>
                  </a:lnTo>
                  <a:lnTo>
                    <a:pt x="84" y="1"/>
                  </a:lnTo>
                  <a:lnTo>
                    <a:pt x="80" y="2"/>
                  </a:lnTo>
                  <a:lnTo>
                    <a:pt x="73" y="3"/>
                  </a:lnTo>
                  <a:lnTo>
                    <a:pt x="69" y="6"/>
                  </a:lnTo>
                  <a:lnTo>
                    <a:pt x="62" y="6"/>
                  </a:lnTo>
                  <a:lnTo>
                    <a:pt x="57" y="8"/>
                  </a:lnTo>
                  <a:lnTo>
                    <a:pt x="51" y="8"/>
                  </a:lnTo>
                  <a:lnTo>
                    <a:pt x="44" y="10"/>
                  </a:lnTo>
                  <a:lnTo>
                    <a:pt x="37" y="11"/>
                  </a:lnTo>
                  <a:lnTo>
                    <a:pt x="31" y="13"/>
                  </a:lnTo>
                  <a:lnTo>
                    <a:pt x="24" y="15"/>
                  </a:lnTo>
                  <a:lnTo>
                    <a:pt x="17" y="17"/>
                  </a:lnTo>
                  <a:lnTo>
                    <a:pt x="11" y="18"/>
                  </a:lnTo>
                  <a:lnTo>
                    <a:pt x="5" y="20"/>
                  </a:lnTo>
                  <a:lnTo>
                    <a:pt x="4" y="22"/>
                  </a:lnTo>
                  <a:lnTo>
                    <a:pt x="3" y="25"/>
                  </a:lnTo>
                  <a:lnTo>
                    <a:pt x="1" y="28"/>
                  </a:lnTo>
                  <a:lnTo>
                    <a:pt x="0" y="32"/>
                  </a:lnTo>
                  <a:lnTo>
                    <a:pt x="4" y="30"/>
                  </a:lnTo>
                  <a:lnTo>
                    <a:pt x="8" y="29"/>
                  </a:lnTo>
                  <a:lnTo>
                    <a:pt x="13" y="28"/>
                  </a:lnTo>
                  <a:lnTo>
                    <a:pt x="18" y="28"/>
                  </a:lnTo>
                  <a:lnTo>
                    <a:pt x="22" y="26"/>
                  </a:lnTo>
                  <a:lnTo>
                    <a:pt x="26" y="26"/>
                  </a:lnTo>
                  <a:lnTo>
                    <a:pt x="31" y="25"/>
                  </a:lnTo>
                  <a:lnTo>
                    <a:pt x="35" y="25"/>
                  </a:lnTo>
                  <a:lnTo>
                    <a:pt x="40" y="23"/>
                  </a:lnTo>
                  <a:lnTo>
                    <a:pt x="43" y="22"/>
                  </a:lnTo>
                  <a:lnTo>
                    <a:pt x="47" y="21"/>
                  </a:lnTo>
                  <a:lnTo>
                    <a:pt x="51" y="21"/>
                  </a:lnTo>
                  <a:lnTo>
                    <a:pt x="54" y="20"/>
                  </a:lnTo>
                  <a:lnTo>
                    <a:pt x="59" y="20"/>
                  </a:lnTo>
                  <a:lnTo>
                    <a:pt x="62" y="19"/>
                  </a:lnTo>
                  <a:lnTo>
                    <a:pt x="65" y="19"/>
                  </a:lnTo>
                  <a:lnTo>
                    <a:pt x="71" y="17"/>
                  </a:lnTo>
                  <a:lnTo>
                    <a:pt x="76" y="17"/>
                  </a:lnTo>
                  <a:lnTo>
                    <a:pt x="82" y="15"/>
                  </a:lnTo>
                  <a:lnTo>
                    <a:pt x="86" y="15"/>
                  </a:lnTo>
                  <a:lnTo>
                    <a:pt x="90" y="13"/>
                  </a:lnTo>
                  <a:lnTo>
                    <a:pt x="94" y="13"/>
                  </a:lnTo>
                  <a:lnTo>
                    <a:pt x="95" y="13"/>
                  </a:lnTo>
                  <a:lnTo>
                    <a:pt x="99" y="13"/>
                  </a:lnTo>
                  <a:lnTo>
                    <a:pt x="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1" name="Freeform 68"/>
            <p:cNvSpPr>
              <a:spLocks/>
            </p:cNvSpPr>
            <p:nvPr/>
          </p:nvSpPr>
          <p:spPr bwMode="auto">
            <a:xfrm>
              <a:off x="1552" y="2154"/>
              <a:ext cx="53" cy="16"/>
            </a:xfrm>
            <a:custGeom>
              <a:avLst/>
              <a:gdLst>
                <a:gd name="T0" fmla="*/ 105 w 105"/>
                <a:gd name="T1" fmla="*/ 0 h 34"/>
                <a:gd name="T2" fmla="*/ 100 w 105"/>
                <a:gd name="T3" fmla="*/ 0 h 34"/>
                <a:gd name="T4" fmla="*/ 95 w 105"/>
                <a:gd name="T5" fmla="*/ 2 h 34"/>
                <a:gd name="T6" fmla="*/ 91 w 105"/>
                <a:gd name="T7" fmla="*/ 3 h 34"/>
                <a:gd name="T8" fmla="*/ 85 w 105"/>
                <a:gd name="T9" fmla="*/ 4 h 34"/>
                <a:gd name="T10" fmla="*/ 80 w 105"/>
                <a:gd name="T11" fmla="*/ 5 h 34"/>
                <a:gd name="T12" fmla="*/ 74 w 105"/>
                <a:gd name="T13" fmla="*/ 6 h 34"/>
                <a:gd name="T14" fmla="*/ 68 w 105"/>
                <a:gd name="T15" fmla="*/ 7 h 34"/>
                <a:gd name="T16" fmla="*/ 61 w 105"/>
                <a:gd name="T17" fmla="*/ 9 h 34"/>
                <a:gd name="T18" fmla="*/ 58 w 105"/>
                <a:gd name="T19" fmla="*/ 9 h 34"/>
                <a:gd name="T20" fmla="*/ 54 w 105"/>
                <a:gd name="T21" fmla="*/ 10 h 34"/>
                <a:gd name="T22" fmla="*/ 50 w 105"/>
                <a:gd name="T23" fmla="*/ 10 h 34"/>
                <a:gd name="T24" fmla="*/ 46 w 105"/>
                <a:gd name="T25" fmla="*/ 12 h 34"/>
                <a:gd name="T26" fmla="*/ 42 w 105"/>
                <a:gd name="T27" fmla="*/ 13 h 34"/>
                <a:gd name="T28" fmla="*/ 40 w 105"/>
                <a:gd name="T29" fmla="*/ 14 h 34"/>
                <a:gd name="T30" fmla="*/ 35 w 105"/>
                <a:gd name="T31" fmla="*/ 15 h 34"/>
                <a:gd name="T32" fmla="*/ 32 w 105"/>
                <a:gd name="T33" fmla="*/ 16 h 34"/>
                <a:gd name="T34" fmla="*/ 28 w 105"/>
                <a:gd name="T35" fmla="*/ 16 h 34"/>
                <a:gd name="T36" fmla="*/ 24 w 105"/>
                <a:gd name="T37" fmla="*/ 17 h 34"/>
                <a:gd name="T38" fmla="*/ 20 w 105"/>
                <a:gd name="T39" fmla="*/ 18 h 34"/>
                <a:gd name="T40" fmla="*/ 16 w 105"/>
                <a:gd name="T41" fmla="*/ 19 h 34"/>
                <a:gd name="T42" fmla="*/ 10 w 105"/>
                <a:gd name="T43" fmla="*/ 20 h 34"/>
                <a:gd name="T44" fmla="*/ 3 w 105"/>
                <a:gd name="T45" fmla="*/ 23 h 34"/>
                <a:gd name="T46" fmla="*/ 1 w 105"/>
                <a:gd name="T47" fmla="*/ 28 h 34"/>
                <a:gd name="T48" fmla="*/ 0 w 105"/>
                <a:gd name="T49" fmla="*/ 34 h 34"/>
                <a:gd name="T50" fmla="*/ 4 w 105"/>
                <a:gd name="T51" fmla="*/ 33 h 34"/>
                <a:gd name="T52" fmla="*/ 9 w 105"/>
                <a:gd name="T53" fmla="*/ 33 h 34"/>
                <a:gd name="T54" fmla="*/ 14 w 105"/>
                <a:gd name="T55" fmla="*/ 32 h 34"/>
                <a:gd name="T56" fmla="*/ 19 w 105"/>
                <a:gd name="T57" fmla="*/ 30 h 34"/>
                <a:gd name="T58" fmla="*/ 23 w 105"/>
                <a:gd name="T59" fmla="*/ 29 h 34"/>
                <a:gd name="T60" fmla="*/ 28 w 105"/>
                <a:gd name="T61" fmla="*/ 28 h 34"/>
                <a:gd name="T62" fmla="*/ 32 w 105"/>
                <a:gd name="T63" fmla="*/ 27 h 34"/>
                <a:gd name="T64" fmla="*/ 38 w 105"/>
                <a:gd name="T65" fmla="*/ 26 h 34"/>
                <a:gd name="T66" fmla="*/ 41 w 105"/>
                <a:gd name="T67" fmla="*/ 25 h 34"/>
                <a:gd name="T68" fmla="*/ 45 w 105"/>
                <a:gd name="T69" fmla="*/ 25 h 34"/>
                <a:gd name="T70" fmla="*/ 49 w 105"/>
                <a:gd name="T71" fmla="*/ 23 h 34"/>
                <a:gd name="T72" fmla="*/ 54 w 105"/>
                <a:gd name="T73" fmla="*/ 23 h 34"/>
                <a:gd name="T74" fmla="*/ 58 w 105"/>
                <a:gd name="T75" fmla="*/ 22 h 34"/>
                <a:gd name="T76" fmla="*/ 62 w 105"/>
                <a:gd name="T77" fmla="*/ 22 h 34"/>
                <a:gd name="T78" fmla="*/ 65 w 105"/>
                <a:gd name="T79" fmla="*/ 20 h 34"/>
                <a:gd name="T80" fmla="*/ 70 w 105"/>
                <a:gd name="T81" fmla="*/ 20 h 34"/>
                <a:gd name="T82" fmla="*/ 75 w 105"/>
                <a:gd name="T83" fmla="*/ 18 h 34"/>
                <a:gd name="T84" fmla="*/ 82 w 105"/>
                <a:gd name="T85" fmla="*/ 17 h 34"/>
                <a:gd name="T86" fmla="*/ 88 w 105"/>
                <a:gd name="T87" fmla="*/ 16 h 34"/>
                <a:gd name="T88" fmla="*/ 93 w 105"/>
                <a:gd name="T89" fmla="*/ 15 h 34"/>
                <a:gd name="T90" fmla="*/ 97 w 105"/>
                <a:gd name="T91" fmla="*/ 14 h 34"/>
                <a:gd name="T92" fmla="*/ 100 w 105"/>
                <a:gd name="T93" fmla="*/ 14 h 34"/>
                <a:gd name="T94" fmla="*/ 102 w 105"/>
                <a:gd name="T95" fmla="*/ 14 h 34"/>
                <a:gd name="T96" fmla="*/ 105 w 105"/>
                <a:gd name="T97" fmla="*/ 14 h 34"/>
                <a:gd name="T98" fmla="*/ 105 w 105"/>
                <a:gd name="T99" fmla="*/ 0 h 34"/>
                <a:gd name="T100" fmla="*/ 105 w 105"/>
                <a:gd name="T101" fmla="*/ 0 h 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
                <a:gd name="T154" fmla="*/ 0 h 34"/>
                <a:gd name="T155" fmla="*/ 105 w 105"/>
                <a:gd name="T156" fmla="*/ 34 h 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 h="34">
                  <a:moveTo>
                    <a:pt x="105" y="0"/>
                  </a:moveTo>
                  <a:lnTo>
                    <a:pt x="100" y="0"/>
                  </a:lnTo>
                  <a:lnTo>
                    <a:pt x="95" y="2"/>
                  </a:lnTo>
                  <a:lnTo>
                    <a:pt x="91" y="3"/>
                  </a:lnTo>
                  <a:lnTo>
                    <a:pt x="85" y="4"/>
                  </a:lnTo>
                  <a:lnTo>
                    <a:pt x="80" y="5"/>
                  </a:lnTo>
                  <a:lnTo>
                    <a:pt x="74" y="6"/>
                  </a:lnTo>
                  <a:lnTo>
                    <a:pt x="68" y="7"/>
                  </a:lnTo>
                  <a:lnTo>
                    <a:pt x="61" y="9"/>
                  </a:lnTo>
                  <a:lnTo>
                    <a:pt x="58" y="9"/>
                  </a:lnTo>
                  <a:lnTo>
                    <a:pt x="54" y="10"/>
                  </a:lnTo>
                  <a:lnTo>
                    <a:pt x="50" y="10"/>
                  </a:lnTo>
                  <a:lnTo>
                    <a:pt x="46" y="12"/>
                  </a:lnTo>
                  <a:lnTo>
                    <a:pt x="42" y="13"/>
                  </a:lnTo>
                  <a:lnTo>
                    <a:pt x="40" y="14"/>
                  </a:lnTo>
                  <a:lnTo>
                    <a:pt x="35" y="15"/>
                  </a:lnTo>
                  <a:lnTo>
                    <a:pt x="32" y="16"/>
                  </a:lnTo>
                  <a:lnTo>
                    <a:pt x="28" y="16"/>
                  </a:lnTo>
                  <a:lnTo>
                    <a:pt x="24" y="17"/>
                  </a:lnTo>
                  <a:lnTo>
                    <a:pt x="20" y="18"/>
                  </a:lnTo>
                  <a:lnTo>
                    <a:pt x="16" y="19"/>
                  </a:lnTo>
                  <a:lnTo>
                    <a:pt x="10" y="20"/>
                  </a:lnTo>
                  <a:lnTo>
                    <a:pt x="3" y="23"/>
                  </a:lnTo>
                  <a:lnTo>
                    <a:pt x="1" y="28"/>
                  </a:lnTo>
                  <a:lnTo>
                    <a:pt x="0" y="34"/>
                  </a:lnTo>
                  <a:lnTo>
                    <a:pt x="4" y="33"/>
                  </a:lnTo>
                  <a:lnTo>
                    <a:pt x="9" y="33"/>
                  </a:lnTo>
                  <a:lnTo>
                    <a:pt x="14" y="32"/>
                  </a:lnTo>
                  <a:lnTo>
                    <a:pt x="19" y="30"/>
                  </a:lnTo>
                  <a:lnTo>
                    <a:pt x="23" y="29"/>
                  </a:lnTo>
                  <a:lnTo>
                    <a:pt x="28" y="28"/>
                  </a:lnTo>
                  <a:lnTo>
                    <a:pt x="32" y="27"/>
                  </a:lnTo>
                  <a:lnTo>
                    <a:pt x="38" y="26"/>
                  </a:lnTo>
                  <a:lnTo>
                    <a:pt x="41" y="25"/>
                  </a:lnTo>
                  <a:lnTo>
                    <a:pt x="45" y="25"/>
                  </a:lnTo>
                  <a:lnTo>
                    <a:pt x="49" y="23"/>
                  </a:lnTo>
                  <a:lnTo>
                    <a:pt x="54" y="23"/>
                  </a:lnTo>
                  <a:lnTo>
                    <a:pt x="58" y="22"/>
                  </a:lnTo>
                  <a:lnTo>
                    <a:pt x="62" y="22"/>
                  </a:lnTo>
                  <a:lnTo>
                    <a:pt x="65" y="20"/>
                  </a:lnTo>
                  <a:lnTo>
                    <a:pt x="70" y="20"/>
                  </a:lnTo>
                  <a:lnTo>
                    <a:pt x="75" y="18"/>
                  </a:lnTo>
                  <a:lnTo>
                    <a:pt x="82" y="17"/>
                  </a:lnTo>
                  <a:lnTo>
                    <a:pt x="88" y="16"/>
                  </a:lnTo>
                  <a:lnTo>
                    <a:pt x="93" y="15"/>
                  </a:lnTo>
                  <a:lnTo>
                    <a:pt x="97" y="14"/>
                  </a:lnTo>
                  <a:lnTo>
                    <a:pt x="100" y="14"/>
                  </a:lnTo>
                  <a:lnTo>
                    <a:pt x="102" y="14"/>
                  </a:lnTo>
                  <a:lnTo>
                    <a:pt x="105" y="14"/>
                  </a:lnTo>
                  <a:lnTo>
                    <a:pt x="1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2" name="Freeform 69"/>
            <p:cNvSpPr>
              <a:spLocks/>
            </p:cNvSpPr>
            <p:nvPr/>
          </p:nvSpPr>
          <p:spPr bwMode="auto">
            <a:xfrm>
              <a:off x="1547" y="2170"/>
              <a:ext cx="59" cy="19"/>
            </a:xfrm>
            <a:custGeom>
              <a:avLst/>
              <a:gdLst>
                <a:gd name="T0" fmla="*/ 118 w 118"/>
                <a:gd name="T1" fmla="*/ 0 h 38"/>
                <a:gd name="T2" fmla="*/ 113 w 118"/>
                <a:gd name="T3" fmla="*/ 0 h 38"/>
                <a:gd name="T4" fmla="*/ 108 w 118"/>
                <a:gd name="T5" fmla="*/ 1 h 38"/>
                <a:gd name="T6" fmla="*/ 102 w 118"/>
                <a:gd name="T7" fmla="*/ 1 h 38"/>
                <a:gd name="T8" fmla="*/ 96 w 118"/>
                <a:gd name="T9" fmla="*/ 3 h 38"/>
                <a:gd name="T10" fmla="*/ 89 w 118"/>
                <a:gd name="T11" fmla="*/ 4 h 38"/>
                <a:gd name="T12" fmla="*/ 82 w 118"/>
                <a:gd name="T13" fmla="*/ 6 h 38"/>
                <a:gd name="T14" fmla="*/ 79 w 118"/>
                <a:gd name="T15" fmla="*/ 6 h 38"/>
                <a:gd name="T16" fmla="*/ 75 w 118"/>
                <a:gd name="T17" fmla="*/ 7 h 38"/>
                <a:gd name="T18" fmla="*/ 71 w 118"/>
                <a:gd name="T19" fmla="*/ 9 h 38"/>
                <a:gd name="T20" fmla="*/ 69 w 118"/>
                <a:gd name="T21" fmla="*/ 10 h 38"/>
                <a:gd name="T22" fmla="*/ 63 w 118"/>
                <a:gd name="T23" fmla="*/ 10 h 38"/>
                <a:gd name="T24" fmla="*/ 60 w 118"/>
                <a:gd name="T25" fmla="*/ 11 h 38"/>
                <a:gd name="T26" fmla="*/ 55 w 118"/>
                <a:gd name="T27" fmla="*/ 12 h 38"/>
                <a:gd name="T28" fmla="*/ 52 w 118"/>
                <a:gd name="T29" fmla="*/ 13 h 38"/>
                <a:gd name="T30" fmla="*/ 47 w 118"/>
                <a:gd name="T31" fmla="*/ 14 h 38"/>
                <a:gd name="T32" fmla="*/ 43 w 118"/>
                <a:gd name="T33" fmla="*/ 15 h 38"/>
                <a:gd name="T34" fmla="*/ 39 w 118"/>
                <a:gd name="T35" fmla="*/ 16 h 38"/>
                <a:gd name="T36" fmla="*/ 35 w 118"/>
                <a:gd name="T37" fmla="*/ 17 h 38"/>
                <a:gd name="T38" fmla="*/ 31 w 118"/>
                <a:gd name="T39" fmla="*/ 17 h 38"/>
                <a:gd name="T40" fmla="*/ 26 w 118"/>
                <a:gd name="T41" fmla="*/ 20 h 38"/>
                <a:gd name="T42" fmla="*/ 23 w 118"/>
                <a:gd name="T43" fmla="*/ 20 h 38"/>
                <a:gd name="T44" fmla="*/ 19 w 118"/>
                <a:gd name="T45" fmla="*/ 21 h 38"/>
                <a:gd name="T46" fmla="*/ 15 w 118"/>
                <a:gd name="T47" fmla="*/ 22 h 38"/>
                <a:gd name="T48" fmla="*/ 11 w 118"/>
                <a:gd name="T49" fmla="*/ 23 h 38"/>
                <a:gd name="T50" fmla="*/ 7 w 118"/>
                <a:gd name="T51" fmla="*/ 24 h 38"/>
                <a:gd name="T52" fmla="*/ 4 w 118"/>
                <a:gd name="T53" fmla="*/ 25 h 38"/>
                <a:gd name="T54" fmla="*/ 2 w 118"/>
                <a:gd name="T55" fmla="*/ 27 h 38"/>
                <a:gd name="T56" fmla="*/ 2 w 118"/>
                <a:gd name="T57" fmla="*/ 32 h 38"/>
                <a:gd name="T58" fmla="*/ 1 w 118"/>
                <a:gd name="T59" fmla="*/ 34 h 38"/>
                <a:gd name="T60" fmla="*/ 0 w 118"/>
                <a:gd name="T61" fmla="*/ 38 h 38"/>
                <a:gd name="T62" fmla="*/ 118 w 118"/>
                <a:gd name="T63" fmla="*/ 14 h 38"/>
                <a:gd name="T64" fmla="*/ 118 w 118"/>
                <a:gd name="T65" fmla="*/ 0 h 38"/>
                <a:gd name="T66" fmla="*/ 118 w 118"/>
                <a:gd name="T67" fmla="*/ 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
                <a:gd name="T103" fmla="*/ 0 h 38"/>
                <a:gd name="T104" fmla="*/ 118 w 11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 h="38">
                  <a:moveTo>
                    <a:pt x="118" y="0"/>
                  </a:moveTo>
                  <a:lnTo>
                    <a:pt x="113" y="0"/>
                  </a:lnTo>
                  <a:lnTo>
                    <a:pt x="108" y="1"/>
                  </a:lnTo>
                  <a:lnTo>
                    <a:pt x="102" y="1"/>
                  </a:lnTo>
                  <a:lnTo>
                    <a:pt x="96" y="3"/>
                  </a:lnTo>
                  <a:lnTo>
                    <a:pt x="89" y="4"/>
                  </a:lnTo>
                  <a:lnTo>
                    <a:pt x="82" y="6"/>
                  </a:lnTo>
                  <a:lnTo>
                    <a:pt x="79" y="6"/>
                  </a:lnTo>
                  <a:lnTo>
                    <a:pt x="75" y="7"/>
                  </a:lnTo>
                  <a:lnTo>
                    <a:pt x="71" y="9"/>
                  </a:lnTo>
                  <a:lnTo>
                    <a:pt x="69" y="10"/>
                  </a:lnTo>
                  <a:lnTo>
                    <a:pt x="63" y="10"/>
                  </a:lnTo>
                  <a:lnTo>
                    <a:pt x="60" y="11"/>
                  </a:lnTo>
                  <a:lnTo>
                    <a:pt x="55" y="12"/>
                  </a:lnTo>
                  <a:lnTo>
                    <a:pt x="52" y="13"/>
                  </a:lnTo>
                  <a:lnTo>
                    <a:pt x="47" y="14"/>
                  </a:lnTo>
                  <a:lnTo>
                    <a:pt x="43" y="15"/>
                  </a:lnTo>
                  <a:lnTo>
                    <a:pt x="39" y="16"/>
                  </a:lnTo>
                  <a:lnTo>
                    <a:pt x="35" y="17"/>
                  </a:lnTo>
                  <a:lnTo>
                    <a:pt x="31" y="17"/>
                  </a:lnTo>
                  <a:lnTo>
                    <a:pt x="26" y="20"/>
                  </a:lnTo>
                  <a:lnTo>
                    <a:pt x="23" y="20"/>
                  </a:lnTo>
                  <a:lnTo>
                    <a:pt x="19" y="21"/>
                  </a:lnTo>
                  <a:lnTo>
                    <a:pt x="15" y="22"/>
                  </a:lnTo>
                  <a:lnTo>
                    <a:pt x="11" y="23"/>
                  </a:lnTo>
                  <a:lnTo>
                    <a:pt x="7" y="24"/>
                  </a:lnTo>
                  <a:lnTo>
                    <a:pt x="4" y="25"/>
                  </a:lnTo>
                  <a:lnTo>
                    <a:pt x="2" y="27"/>
                  </a:lnTo>
                  <a:lnTo>
                    <a:pt x="2" y="32"/>
                  </a:lnTo>
                  <a:lnTo>
                    <a:pt x="1" y="34"/>
                  </a:lnTo>
                  <a:lnTo>
                    <a:pt x="0" y="38"/>
                  </a:lnTo>
                  <a:lnTo>
                    <a:pt x="118" y="14"/>
                  </a:lnTo>
                  <a:lnTo>
                    <a:pt x="1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3" name="Freeform 70"/>
            <p:cNvSpPr>
              <a:spLocks/>
            </p:cNvSpPr>
            <p:nvPr/>
          </p:nvSpPr>
          <p:spPr bwMode="auto">
            <a:xfrm>
              <a:off x="1541" y="2188"/>
              <a:ext cx="65" cy="19"/>
            </a:xfrm>
            <a:custGeom>
              <a:avLst/>
              <a:gdLst>
                <a:gd name="T0" fmla="*/ 129 w 131"/>
                <a:gd name="T1" fmla="*/ 0 h 39"/>
                <a:gd name="T2" fmla="*/ 125 w 131"/>
                <a:gd name="T3" fmla="*/ 0 h 39"/>
                <a:gd name="T4" fmla="*/ 122 w 131"/>
                <a:gd name="T5" fmla="*/ 1 h 39"/>
                <a:gd name="T6" fmla="*/ 115 w 131"/>
                <a:gd name="T7" fmla="*/ 1 h 39"/>
                <a:gd name="T8" fmla="*/ 109 w 131"/>
                <a:gd name="T9" fmla="*/ 4 h 39"/>
                <a:gd name="T10" fmla="*/ 105 w 131"/>
                <a:gd name="T11" fmla="*/ 4 h 39"/>
                <a:gd name="T12" fmla="*/ 102 w 131"/>
                <a:gd name="T13" fmla="*/ 5 h 39"/>
                <a:gd name="T14" fmla="*/ 98 w 131"/>
                <a:gd name="T15" fmla="*/ 6 h 39"/>
                <a:gd name="T16" fmla="*/ 95 w 131"/>
                <a:gd name="T17" fmla="*/ 7 h 39"/>
                <a:gd name="T18" fmla="*/ 91 w 131"/>
                <a:gd name="T19" fmla="*/ 8 h 39"/>
                <a:gd name="T20" fmla="*/ 86 w 131"/>
                <a:gd name="T21" fmla="*/ 9 h 39"/>
                <a:gd name="T22" fmla="*/ 83 w 131"/>
                <a:gd name="T23" fmla="*/ 10 h 39"/>
                <a:gd name="T24" fmla="*/ 78 w 131"/>
                <a:gd name="T25" fmla="*/ 11 h 39"/>
                <a:gd name="T26" fmla="*/ 73 w 131"/>
                <a:gd name="T27" fmla="*/ 11 h 39"/>
                <a:gd name="T28" fmla="*/ 68 w 131"/>
                <a:gd name="T29" fmla="*/ 13 h 39"/>
                <a:gd name="T30" fmla="*/ 64 w 131"/>
                <a:gd name="T31" fmla="*/ 13 h 39"/>
                <a:gd name="T32" fmla="*/ 59 w 131"/>
                <a:gd name="T33" fmla="*/ 15 h 39"/>
                <a:gd name="T34" fmla="*/ 54 w 131"/>
                <a:gd name="T35" fmla="*/ 15 h 39"/>
                <a:gd name="T36" fmla="*/ 50 w 131"/>
                <a:gd name="T37" fmla="*/ 16 h 39"/>
                <a:gd name="T38" fmla="*/ 45 w 131"/>
                <a:gd name="T39" fmla="*/ 17 h 39"/>
                <a:gd name="T40" fmla="*/ 40 w 131"/>
                <a:gd name="T41" fmla="*/ 18 h 39"/>
                <a:gd name="T42" fmla="*/ 36 w 131"/>
                <a:gd name="T43" fmla="*/ 19 h 39"/>
                <a:gd name="T44" fmla="*/ 32 w 131"/>
                <a:gd name="T45" fmla="*/ 20 h 39"/>
                <a:gd name="T46" fmla="*/ 27 w 131"/>
                <a:gd name="T47" fmla="*/ 21 h 39"/>
                <a:gd name="T48" fmla="*/ 22 w 131"/>
                <a:gd name="T49" fmla="*/ 23 h 39"/>
                <a:gd name="T50" fmla="*/ 17 w 131"/>
                <a:gd name="T51" fmla="*/ 23 h 39"/>
                <a:gd name="T52" fmla="*/ 13 w 131"/>
                <a:gd name="T53" fmla="*/ 24 h 39"/>
                <a:gd name="T54" fmla="*/ 8 w 131"/>
                <a:gd name="T55" fmla="*/ 25 h 39"/>
                <a:gd name="T56" fmla="*/ 5 w 131"/>
                <a:gd name="T57" fmla="*/ 26 h 39"/>
                <a:gd name="T58" fmla="*/ 3 w 131"/>
                <a:gd name="T59" fmla="*/ 33 h 39"/>
                <a:gd name="T60" fmla="*/ 0 w 131"/>
                <a:gd name="T61" fmla="*/ 39 h 39"/>
                <a:gd name="T62" fmla="*/ 5 w 131"/>
                <a:gd name="T63" fmla="*/ 37 h 39"/>
                <a:gd name="T64" fmla="*/ 10 w 131"/>
                <a:gd name="T65" fmla="*/ 37 h 39"/>
                <a:gd name="T66" fmla="*/ 15 w 131"/>
                <a:gd name="T67" fmla="*/ 36 h 39"/>
                <a:gd name="T68" fmla="*/ 20 w 131"/>
                <a:gd name="T69" fmla="*/ 35 h 39"/>
                <a:gd name="T70" fmla="*/ 25 w 131"/>
                <a:gd name="T71" fmla="*/ 34 h 39"/>
                <a:gd name="T72" fmla="*/ 29 w 131"/>
                <a:gd name="T73" fmla="*/ 33 h 39"/>
                <a:gd name="T74" fmla="*/ 35 w 131"/>
                <a:gd name="T75" fmla="*/ 33 h 39"/>
                <a:gd name="T76" fmla="*/ 39 w 131"/>
                <a:gd name="T77" fmla="*/ 31 h 39"/>
                <a:gd name="T78" fmla="*/ 44 w 131"/>
                <a:gd name="T79" fmla="*/ 30 h 39"/>
                <a:gd name="T80" fmla="*/ 49 w 131"/>
                <a:gd name="T81" fmla="*/ 29 h 39"/>
                <a:gd name="T82" fmla="*/ 54 w 131"/>
                <a:gd name="T83" fmla="*/ 28 h 39"/>
                <a:gd name="T84" fmla="*/ 58 w 131"/>
                <a:gd name="T85" fmla="*/ 28 h 39"/>
                <a:gd name="T86" fmla="*/ 63 w 131"/>
                <a:gd name="T87" fmla="*/ 27 h 39"/>
                <a:gd name="T88" fmla="*/ 68 w 131"/>
                <a:gd name="T89" fmla="*/ 26 h 39"/>
                <a:gd name="T90" fmla="*/ 72 w 131"/>
                <a:gd name="T91" fmla="*/ 25 h 39"/>
                <a:gd name="T92" fmla="*/ 77 w 131"/>
                <a:gd name="T93" fmla="*/ 25 h 39"/>
                <a:gd name="T94" fmla="*/ 82 w 131"/>
                <a:gd name="T95" fmla="*/ 24 h 39"/>
                <a:gd name="T96" fmla="*/ 85 w 131"/>
                <a:gd name="T97" fmla="*/ 23 h 39"/>
                <a:gd name="T98" fmla="*/ 89 w 131"/>
                <a:gd name="T99" fmla="*/ 23 h 39"/>
                <a:gd name="T100" fmla="*/ 94 w 131"/>
                <a:gd name="T101" fmla="*/ 21 h 39"/>
                <a:gd name="T102" fmla="*/ 97 w 131"/>
                <a:gd name="T103" fmla="*/ 20 h 39"/>
                <a:gd name="T104" fmla="*/ 101 w 131"/>
                <a:gd name="T105" fmla="*/ 20 h 39"/>
                <a:gd name="T106" fmla="*/ 105 w 131"/>
                <a:gd name="T107" fmla="*/ 19 h 39"/>
                <a:gd name="T108" fmla="*/ 108 w 131"/>
                <a:gd name="T109" fmla="*/ 19 h 39"/>
                <a:gd name="T110" fmla="*/ 115 w 131"/>
                <a:gd name="T111" fmla="*/ 18 h 39"/>
                <a:gd name="T112" fmla="*/ 121 w 131"/>
                <a:gd name="T113" fmla="*/ 17 h 39"/>
                <a:gd name="T114" fmla="*/ 126 w 131"/>
                <a:gd name="T115" fmla="*/ 16 h 39"/>
                <a:gd name="T116" fmla="*/ 131 w 131"/>
                <a:gd name="T117" fmla="*/ 16 h 39"/>
                <a:gd name="T118" fmla="*/ 129 w 131"/>
                <a:gd name="T119" fmla="*/ 0 h 39"/>
                <a:gd name="T120" fmla="*/ 129 w 131"/>
                <a:gd name="T121" fmla="*/ 0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39"/>
                <a:gd name="T185" fmla="*/ 131 w 131"/>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39">
                  <a:moveTo>
                    <a:pt x="129" y="0"/>
                  </a:moveTo>
                  <a:lnTo>
                    <a:pt x="125" y="0"/>
                  </a:lnTo>
                  <a:lnTo>
                    <a:pt x="122" y="1"/>
                  </a:lnTo>
                  <a:lnTo>
                    <a:pt x="115" y="1"/>
                  </a:lnTo>
                  <a:lnTo>
                    <a:pt x="109" y="4"/>
                  </a:lnTo>
                  <a:lnTo>
                    <a:pt x="105" y="4"/>
                  </a:lnTo>
                  <a:lnTo>
                    <a:pt x="102" y="5"/>
                  </a:lnTo>
                  <a:lnTo>
                    <a:pt x="98" y="6"/>
                  </a:lnTo>
                  <a:lnTo>
                    <a:pt x="95" y="7"/>
                  </a:lnTo>
                  <a:lnTo>
                    <a:pt x="91" y="8"/>
                  </a:lnTo>
                  <a:lnTo>
                    <a:pt x="86" y="9"/>
                  </a:lnTo>
                  <a:lnTo>
                    <a:pt x="83" y="10"/>
                  </a:lnTo>
                  <a:lnTo>
                    <a:pt x="78" y="11"/>
                  </a:lnTo>
                  <a:lnTo>
                    <a:pt x="73" y="11"/>
                  </a:lnTo>
                  <a:lnTo>
                    <a:pt x="68" y="13"/>
                  </a:lnTo>
                  <a:lnTo>
                    <a:pt x="64" y="13"/>
                  </a:lnTo>
                  <a:lnTo>
                    <a:pt x="59" y="15"/>
                  </a:lnTo>
                  <a:lnTo>
                    <a:pt x="54" y="15"/>
                  </a:lnTo>
                  <a:lnTo>
                    <a:pt x="50" y="16"/>
                  </a:lnTo>
                  <a:lnTo>
                    <a:pt x="45" y="17"/>
                  </a:lnTo>
                  <a:lnTo>
                    <a:pt x="40" y="18"/>
                  </a:lnTo>
                  <a:lnTo>
                    <a:pt x="36" y="19"/>
                  </a:lnTo>
                  <a:lnTo>
                    <a:pt x="32" y="20"/>
                  </a:lnTo>
                  <a:lnTo>
                    <a:pt x="27" y="21"/>
                  </a:lnTo>
                  <a:lnTo>
                    <a:pt x="22" y="23"/>
                  </a:lnTo>
                  <a:lnTo>
                    <a:pt x="17" y="23"/>
                  </a:lnTo>
                  <a:lnTo>
                    <a:pt x="13" y="24"/>
                  </a:lnTo>
                  <a:lnTo>
                    <a:pt x="8" y="25"/>
                  </a:lnTo>
                  <a:lnTo>
                    <a:pt x="5" y="26"/>
                  </a:lnTo>
                  <a:lnTo>
                    <a:pt x="3" y="33"/>
                  </a:lnTo>
                  <a:lnTo>
                    <a:pt x="0" y="39"/>
                  </a:lnTo>
                  <a:lnTo>
                    <a:pt x="5" y="37"/>
                  </a:lnTo>
                  <a:lnTo>
                    <a:pt x="10" y="37"/>
                  </a:lnTo>
                  <a:lnTo>
                    <a:pt x="15" y="36"/>
                  </a:lnTo>
                  <a:lnTo>
                    <a:pt x="20" y="35"/>
                  </a:lnTo>
                  <a:lnTo>
                    <a:pt x="25" y="34"/>
                  </a:lnTo>
                  <a:lnTo>
                    <a:pt x="29" y="33"/>
                  </a:lnTo>
                  <a:lnTo>
                    <a:pt x="35" y="33"/>
                  </a:lnTo>
                  <a:lnTo>
                    <a:pt x="39" y="31"/>
                  </a:lnTo>
                  <a:lnTo>
                    <a:pt x="44" y="30"/>
                  </a:lnTo>
                  <a:lnTo>
                    <a:pt x="49" y="29"/>
                  </a:lnTo>
                  <a:lnTo>
                    <a:pt x="54" y="28"/>
                  </a:lnTo>
                  <a:lnTo>
                    <a:pt x="58" y="28"/>
                  </a:lnTo>
                  <a:lnTo>
                    <a:pt x="63" y="27"/>
                  </a:lnTo>
                  <a:lnTo>
                    <a:pt x="68" y="26"/>
                  </a:lnTo>
                  <a:lnTo>
                    <a:pt x="72" y="25"/>
                  </a:lnTo>
                  <a:lnTo>
                    <a:pt x="77" y="25"/>
                  </a:lnTo>
                  <a:lnTo>
                    <a:pt x="82" y="24"/>
                  </a:lnTo>
                  <a:lnTo>
                    <a:pt x="85" y="23"/>
                  </a:lnTo>
                  <a:lnTo>
                    <a:pt x="89" y="23"/>
                  </a:lnTo>
                  <a:lnTo>
                    <a:pt x="94" y="21"/>
                  </a:lnTo>
                  <a:lnTo>
                    <a:pt x="97" y="20"/>
                  </a:lnTo>
                  <a:lnTo>
                    <a:pt x="101" y="20"/>
                  </a:lnTo>
                  <a:lnTo>
                    <a:pt x="105" y="19"/>
                  </a:lnTo>
                  <a:lnTo>
                    <a:pt x="108" y="19"/>
                  </a:lnTo>
                  <a:lnTo>
                    <a:pt x="115" y="18"/>
                  </a:lnTo>
                  <a:lnTo>
                    <a:pt x="121" y="17"/>
                  </a:lnTo>
                  <a:lnTo>
                    <a:pt x="126" y="16"/>
                  </a:lnTo>
                  <a:lnTo>
                    <a:pt x="131" y="16"/>
                  </a:lnTo>
                  <a:lnTo>
                    <a:pt x="1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4" name="Freeform 71"/>
            <p:cNvSpPr>
              <a:spLocks/>
            </p:cNvSpPr>
            <p:nvPr/>
          </p:nvSpPr>
          <p:spPr bwMode="auto">
            <a:xfrm>
              <a:off x="1533" y="2205"/>
              <a:ext cx="72" cy="21"/>
            </a:xfrm>
            <a:custGeom>
              <a:avLst/>
              <a:gdLst>
                <a:gd name="T0" fmla="*/ 144 w 144"/>
                <a:gd name="T1" fmla="*/ 0 h 42"/>
                <a:gd name="T2" fmla="*/ 138 w 144"/>
                <a:gd name="T3" fmla="*/ 0 h 42"/>
                <a:gd name="T4" fmla="*/ 132 w 144"/>
                <a:gd name="T5" fmla="*/ 1 h 42"/>
                <a:gd name="T6" fmla="*/ 128 w 144"/>
                <a:gd name="T7" fmla="*/ 2 h 42"/>
                <a:gd name="T8" fmla="*/ 124 w 144"/>
                <a:gd name="T9" fmla="*/ 2 h 42"/>
                <a:gd name="T10" fmla="*/ 121 w 144"/>
                <a:gd name="T11" fmla="*/ 3 h 42"/>
                <a:gd name="T12" fmla="*/ 118 w 144"/>
                <a:gd name="T13" fmla="*/ 4 h 42"/>
                <a:gd name="T14" fmla="*/ 113 w 144"/>
                <a:gd name="T15" fmla="*/ 5 h 42"/>
                <a:gd name="T16" fmla="*/ 109 w 144"/>
                <a:gd name="T17" fmla="*/ 6 h 42"/>
                <a:gd name="T18" fmla="*/ 104 w 144"/>
                <a:gd name="T19" fmla="*/ 8 h 42"/>
                <a:gd name="T20" fmla="*/ 101 w 144"/>
                <a:gd name="T21" fmla="*/ 9 h 42"/>
                <a:gd name="T22" fmla="*/ 96 w 144"/>
                <a:gd name="T23" fmla="*/ 9 h 42"/>
                <a:gd name="T24" fmla="*/ 91 w 144"/>
                <a:gd name="T25" fmla="*/ 10 h 42"/>
                <a:gd name="T26" fmla="*/ 87 w 144"/>
                <a:gd name="T27" fmla="*/ 11 h 42"/>
                <a:gd name="T28" fmla="*/ 82 w 144"/>
                <a:gd name="T29" fmla="*/ 13 h 42"/>
                <a:gd name="T30" fmla="*/ 77 w 144"/>
                <a:gd name="T31" fmla="*/ 13 h 42"/>
                <a:gd name="T32" fmla="*/ 72 w 144"/>
                <a:gd name="T33" fmla="*/ 15 h 42"/>
                <a:gd name="T34" fmla="*/ 67 w 144"/>
                <a:gd name="T35" fmla="*/ 15 h 42"/>
                <a:gd name="T36" fmla="*/ 62 w 144"/>
                <a:gd name="T37" fmla="*/ 16 h 42"/>
                <a:gd name="T38" fmla="*/ 57 w 144"/>
                <a:gd name="T39" fmla="*/ 18 h 42"/>
                <a:gd name="T40" fmla="*/ 52 w 144"/>
                <a:gd name="T41" fmla="*/ 19 h 42"/>
                <a:gd name="T42" fmla="*/ 47 w 144"/>
                <a:gd name="T43" fmla="*/ 20 h 42"/>
                <a:gd name="T44" fmla="*/ 42 w 144"/>
                <a:gd name="T45" fmla="*/ 22 h 42"/>
                <a:gd name="T46" fmla="*/ 37 w 144"/>
                <a:gd name="T47" fmla="*/ 22 h 42"/>
                <a:gd name="T48" fmla="*/ 32 w 144"/>
                <a:gd name="T49" fmla="*/ 23 h 42"/>
                <a:gd name="T50" fmla="*/ 26 w 144"/>
                <a:gd name="T51" fmla="*/ 24 h 42"/>
                <a:gd name="T52" fmla="*/ 22 w 144"/>
                <a:gd name="T53" fmla="*/ 25 h 42"/>
                <a:gd name="T54" fmla="*/ 18 w 144"/>
                <a:gd name="T55" fmla="*/ 27 h 42"/>
                <a:gd name="T56" fmla="*/ 13 w 144"/>
                <a:gd name="T57" fmla="*/ 28 h 42"/>
                <a:gd name="T58" fmla="*/ 10 w 144"/>
                <a:gd name="T59" fmla="*/ 29 h 42"/>
                <a:gd name="T60" fmla="*/ 5 w 144"/>
                <a:gd name="T61" fmla="*/ 30 h 42"/>
                <a:gd name="T62" fmla="*/ 2 w 144"/>
                <a:gd name="T63" fmla="*/ 35 h 42"/>
                <a:gd name="T64" fmla="*/ 0 w 144"/>
                <a:gd name="T65" fmla="*/ 42 h 42"/>
                <a:gd name="T66" fmla="*/ 144 w 144"/>
                <a:gd name="T67" fmla="*/ 13 h 42"/>
                <a:gd name="T68" fmla="*/ 144 w 144"/>
                <a:gd name="T69" fmla="*/ 0 h 42"/>
                <a:gd name="T70" fmla="*/ 144 w 144"/>
                <a:gd name="T71" fmla="*/ 0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42"/>
                <a:gd name="T110" fmla="*/ 144 w 144"/>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42">
                  <a:moveTo>
                    <a:pt x="144" y="0"/>
                  </a:moveTo>
                  <a:lnTo>
                    <a:pt x="138" y="0"/>
                  </a:lnTo>
                  <a:lnTo>
                    <a:pt x="132" y="1"/>
                  </a:lnTo>
                  <a:lnTo>
                    <a:pt x="128" y="2"/>
                  </a:lnTo>
                  <a:lnTo>
                    <a:pt x="124" y="2"/>
                  </a:lnTo>
                  <a:lnTo>
                    <a:pt x="121" y="3"/>
                  </a:lnTo>
                  <a:lnTo>
                    <a:pt x="118" y="4"/>
                  </a:lnTo>
                  <a:lnTo>
                    <a:pt x="113" y="5"/>
                  </a:lnTo>
                  <a:lnTo>
                    <a:pt x="109" y="6"/>
                  </a:lnTo>
                  <a:lnTo>
                    <a:pt x="104" y="8"/>
                  </a:lnTo>
                  <a:lnTo>
                    <a:pt x="101" y="9"/>
                  </a:lnTo>
                  <a:lnTo>
                    <a:pt x="96" y="9"/>
                  </a:lnTo>
                  <a:lnTo>
                    <a:pt x="91" y="10"/>
                  </a:lnTo>
                  <a:lnTo>
                    <a:pt x="87" y="11"/>
                  </a:lnTo>
                  <a:lnTo>
                    <a:pt x="82" y="13"/>
                  </a:lnTo>
                  <a:lnTo>
                    <a:pt x="77" y="13"/>
                  </a:lnTo>
                  <a:lnTo>
                    <a:pt x="72" y="15"/>
                  </a:lnTo>
                  <a:lnTo>
                    <a:pt x="67" y="15"/>
                  </a:lnTo>
                  <a:lnTo>
                    <a:pt x="62" y="16"/>
                  </a:lnTo>
                  <a:lnTo>
                    <a:pt x="57" y="18"/>
                  </a:lnTo>
                  <a:lnTo>
                    <a:pt x="52" y="19"/>
                  </a:lnTo>
                  <a:lnTo>
                    <a:pt x="47" y="20"/>
                  </a:lnTo>
                  <a:lnTo>
                    <a:pt x="42" y="22"/>
                  </a:lnTo>
                  <a:lnTo>
                    <a:pt x="37" y="22"/>
                  </a:lnTo>
                  <a:lnTo>
                    <a:pt x="32" y="23"/>
                  </a:lnTo>
                  <a:lnTo>
                    <a:pt x="26" y="24"/>
                  </a:lnTo>
                  <a:lnTo>
                    <a:pt x="22" y="25"/>
                  </a:lnTo>
                  <a:lnTo>
                    <a:pt x="18" y="27"/>
                  </a:lnTo>
                  <a:lnTo>
                    <a:pt x="13" y="28"/>
                  </a:lnTo>
                  <a:lnTo>
                    <a:pt x="10" y="29"/>
                  </a:lnTo>
                  <a:lnTo>
                    <a:pt x="5" y="30"/>
                  </a:lnTo>
                  <a:lnTo>
                    <a:pt x="2" y="35"/>
                  </a:lnTo>
                  <a:lnTo>
                    <a:pt x="0" y="42"/>
                  </a:lnTo>
                  <a:lnTo>
                    <a:pt x="144" y="13"/>
                  </a:lnTo>
                  <a:lnTo>
                    <a:pt x="1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5" name="Freeform 72"/>
            <p:cNvSpPr>
              <a:spLocks/>
            </p:cNvSpPr>
            <p:nvPr/>
          </p:nvSpPr>
          <p:spPr bwMode="auto">
            <a:xfrm>
              <a:off x="1525" y="2221"/>
              <a:ext cx="81" cy="23"/>
            </a:xfrm>
            <a:custGeom>
              <a:avLst/>
              <a:gdLst>
                <a:gd name="T0" fmla="*/ 155 w 162"/>
                <a:gd name="T1" fmla="*/ 1 h 46"/>
                <a:gd name="T2" fmla="*/ 145 w 162"/>
                <a:gd name="T3" fmla="*/ 2 h 46"/>
                <a:gd name="T4" fmla="*/ 137 w 162"/>
                <a:gd name="T5" fmla="*/ 5 h 46"/>
                <a:gd name="T6" fmla="*/ 128 w 162"/>
                <a:gd name="T7" fmla="*/ 6 h 46"/>
                <a:gd name="T8" fmla="*/ 118 w 162"/>
                <a:gd name="T9" fmla="*/ 8 h 46"/>
                <a:gd name="T10" fmla="*/ 108 w 162"/>
                <a:gd name="T11" fmla="*/ 10 h 46"/>
                <a:gd name="T12" fmla="*/ 97 w 162"/>
                <a:gd name="T13" fmla="*/ 12 h 46"/>
                <a:gd name="T14" fmla="*/ 87 w 162"/>
                <a:gd name="T15" fmla="*/ 16 h 46"/>
                <a:gd name="T16" fmla="*/ 76 w 162"/>
                <a:gd name="T17" fmla="*/ 18 h 46"/>
                <a:gd name="T18" fmla="*/ 65 w 162"/>
                <a:gd name="T19" fmla="*/ 20 h 46"/>
                <a:gd name="T20" fmla="*/ 54 w 162"/>
                <a:gd name="T21" fmla="*/ 22 h 46"/>
                <a:gd name="T22" fmla="*/ 42 w 162"/>
                <a:gd name="T23" fmla="*/ 25 h 46"/>
                <a:gd name="T24" fmla="*/ 31 w 162"/>
                <a:gd name="T25" fmla="*/ 28 h 46"/>
                <a:gd name="T26" fmla="*/ 20 w 162"/>
                <a:gd name="T27" fmla="*/ 30 h 46"/>
                <a:gd name="T28" fmla="*/ 10 w 162"/>
                <a:gd name="T29" fmla="*/ 33 h 46"/>
                <a:gd name="T30" fmla="*/ 2 w 162"/>
                <a:gd name="T31" fmla="*/ 40 h 46"/>
                <a:gd name="T32" fmla="*/ 5 w 162"/>
                <a:gd name="T33" fmla="*/ 45 h 46"/>
                <a:gd name="T34" fmla="*/ 17 w 162"/>
                <a:gd name="T35" fmla="*/ 41 h 46"/>
                <a:gd name="T36" fmla="*/ 29 w 162"/>
                <a:gd name="T37" fmla="*/ 39 h 46"/>
                <a:gd name="T38" fmla="*/ 41 w 162"/>
                <a:gd name="T39" fmla="*/ 36 h 46"/>
                <a:gd name="T40" fmla="*/ 55 w 162"/>
                <a:gd name="T41" fmla="*/ 33 h 46"/>
                <a:gd name="T42" fmla="*/ 67 w 162"/>
                <a:gd name="T43" fmla="*/ 31 h 46"/>
                <a:gd name="T44" fmla="*/ 79 w 162"/>
                <a:gd name="T45" fmla="*/ 29 h 46"/>
                <a:gd name="T46" fmla="*/ 91 w 162"/>
                <a:gd name="T47" fmla="*/ 27 h 46"/>
                <a:gd name="T48" fmla="*/ 103 w 162"/>
                <a:gd name="T49" fmla="*/ 25 h 46"/>
                <a:gd name="T50" fmla="*/ 114 w 162"/>
                <a:gd name="T51" fmla="*/ 21 h 46"/>
                <a:gd name="T52" fmla="*/ 124 w 162"/>
                <a:gd name="T53" fmla="*/ 20 h 46"/>
                <a:gd name="T54" fmla="*/ 133 w 162"/>
                <a:gd name="T55" fmla="*/ 18 h 46"/>
                <a:gd name="T56" fmla="*/ 140 w 162"/>
                <a:gd name="T57" fmla="*/ 17 h 46"/>
                <a:gd name="T58" fmla="*/ 148 w 162"/>
                <a:gd name="T59" fmla="*/ 16 h 46"/>
                <a:gd name="T60" fmla="*/ 157 w 162"/>
                <a:gd name="T61" fmla="*/ 13 h 46"/>
                <a:gd name="T62" fmla="*/ 162 w 162"/>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46"/>
                <a:gd name="T98" fmla="*/ 162 w 162"/>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46">
                  <a:moveTo>
                    <a:pt x="162" y="0"/>
                  </a:moveTo>
                  <a:lnTo>
                    <a:pt x="155" y="1"/>
                  </a:lnTo>
                  <a:lnTo>
                    <a:pt x="149" y="2"/>
                  </a:lnTo>
                  <a:lnTo>
                    <a:pt x="145" y="2"/>
                  </a:lnTo>
                  <a:lnTo>
                    <a:pt x="140" y="3"/>
                  </a:lnTo>
                  <a:lnTo>
                    <a:pt x="137" y="5"/>
                  </a:lnTo>
                  <a:lnTo>
                    <a:pt x="133" y="6"/>
                  </a:lnTo>
                  <a:lnTo>
                    <a:pt x="128" y="6"/>
                  </a:lnTo>
                  <a:lnTo>
                    <a:pt x="124" y="7"/>
                  </a:lnTo>
                  <a:lnTo>
                    <a:pt x="118" y="8"/>
                  </a:lnTo>
                  <a:lnTo>
                    <a:pt x="114" y="9"/>
                  </a:lnTo>
                  <a:lnTo>
                    <a:pt x="108" y="10"/>
                  </a:lnTo>
                  <a:lnTo>
                    <a:pt x="104" y="12"/>
                  </a:lnTo>
                  <a:lnTo>
                    <a:pt x="97" y="12"/>
                  </a:lnTo>
                  <a:lnTo>
                    <a:pt x="93" y="15"/>
                  </a:lnTo>
                  <a:lnTo>
                    <a:pt x="87" y="16"/>
                  </a:lnTo>
                  <a:lnTo>
                    <a:pt x="81" y="17"/>
                  </a:lnTo>
                  <a:lnTo>
                    <a:pt x="76" y="18"/>
                  </a:lnTo>
                  <a:lnTo>
                    <a:pt x="70" y="19"/>
                  </a:lnTo>
                  <a:lnTo>
                    <a:pt x="65" y="20"/>
                  </a:lnTo>
                  <a:lnTo>
                    <a:pt x="59" y="21"/>
                  </a:lnTo>
                  <a:lnTo>
                    <a:pt x="54" y="22"/>
                  </a:lnTo>
                  <a:lnTo>
                    <a:pt x="48" y="25"/>
                  </a:lnTo>
                  <a:lnTo>
                    <a:pt x="42" y="25"/>
                  </a:lnTo>
                  <a:lnTo>
                    <a:pt x="37" y="27"/>
                  </a:lnTo>
                  <a:lnTo>
                    <a:pt x="31" y="28"/>
                  </a:lnTo>
                  <a:lnTo>
                    <a:pt x="26" y="30"/>
                  </a:lnTo>
                  <a:lnTo>
                    <a:pt x="20" y="30"/>
                  </a:lnTo>
                  <a:lnTo>
                    <a:pt x="16" y="32"/>
                  </a:lnTo>
                  <a:lnTo>
                    <a:pt x="10" y="33"/>
                  </a:lnTo>
                  <a:lnTo>
                    <a:pt x="6" y="35"/>
                  </a:lnTo>
                  <a:lnTo>
                    <a:pt x="2" y="40"/>
                  </a:lnTo>
                  <a:lnTo>
                    <a:pt x="0" y="46"/>
                  </a:lnTo>
                  <a:lnTo>
                    <a:pt x="5" y="45"/>
                  </a:lnTo>
                  <a:lnTo>
                    <a:pt x="11" y="42"/>
                  </a:lnTo>
                  <a:lnTo>
                    <a:pt x="17" y="41"/>
                  </a:lnTo>
                  <a:lnTo>
                    <a:pt x="24" y="41"/>
                  </a:lnTo>
                  <a:lnTo>
                    <a:pt x="29" y="39"/>
                  </a:lnTo>
                  <a:lnTo>
                    <a:pt x="35" y="38"/>
                  </a:lnTo>
                  <a:lnTo>
                    <a:pt x="41" y="36"/>
                  </a:lnTo>
                  <a:lnTo>
                    <a:pt x="48" y="36"/>
                  </a:lnTo>
                  <a:lnTo>
                    <a:pt x="55" y="33"/>
                  </a:lnTo>
                  <a:lnTo>
                    <a:pt x="60" y="33"/>
                  </a:lnTo>
                  <a:lnTo>
                    <a:pt x="67" y="31"/>
                  </a:lnTo>
                  <a:lnTo>
                    <a:pt x="74" y="30"/>
                  </a:lnTo>
                  <a:lnTo>
                    <a:pt x="79" y="29"/>
                  </a:lnTo>
                  <a:lnTo>
                    <a:pt x="85" y="28"/>
                  </a:lnTo>
                  <a:lnTo>
                    <a:pt x="91" y="27"/>
                  </a:lnTo>
                  <a:lnTo>
                    <a:pt x="97" y="27"/>
                  </a:lnTo>
                  <a:lnTo>
                    <a:pt x="103" y="25"/>
                  </a:lnTo>
                  <a:lnTo>
                    <a:pt x="108" y="23"/>
                  </a:lnTo>
                  <a:lnTo>
                    <a:pt x="114" y="21"/>
                  </a:lnTo>
                  <a:lnTo>
                    <a:pt x="118" y="21"/>
                  </a:lnTo>
                  <a:lnTo>
                    <a:pt x="124" y="20"/>
                  </a:lnTo>
                  <a:lnTo>
                    <a:pt x="128" y="19"/>
                  </a:lnTo>
                  <a:lnTo>
                    <a:pt x="133" y="18"/>
                  </a:lnTo>
                  <a:lnTo>
                    <a:pt x="137" y="18"/>
                  </a:lnTo>
                  <a:lnTo>
                    <a:pt x="140" y="17"/>
                  </a:lnTo>
                  <a:lnTo>
                    <a:pt x="145" y="16"/>
                  </a:lnTo>
                  <a:lnTo>
                    <a:pt x="148" y="16"/>
                  </a:lnTo>
                  <a:lnTo>
                    <a:pt x="153" y="15"/>
                  </a:lnTo>
                  <a:lnTo>
                    <a:pt x="157" y="13"/>
                  </a:lnTo>
                  <a:lnTo>
                    <a:pt x="162" y="13"/>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6" name="Freeform 73"/>
            <p:cNvSpPr>
              <a:spLocks/>
            </p:cNvSpPr>
            <p:nvPr/>
          </p:nvSpPr>
          <p:spPr bwMode="auto">
            <a:xfrm>
              <a:off x="1515" y="2240"/>
              <a:ext cx="92" cy="22"/>
            </a:xfrm>
            <a:custGeom>
              <a:avLst/>
              <a:gdLst>
                <a:gd name="T0" fmla="*/ 180 w 185"/>
                <a:gd name="T1" fmla="*/ 0 h 43"/>
                <a:gd name="T2" fmla="*/ 173 w 185"/>
                <a:gd name="T3" fmla="*/ 1 h 43"/>
                <a:gd name="T4" fmla="*/ 164 w 185"/>
                <a:gd name="T5" fmla="*/ 3 h 43"/>
                <a:gd name="T6" fmla="*/ 155 w 185"/>
                <a:gd name="T7" fmla="*/ 4 h 43"/>
                <a:gd name="T8" fmla="*/ 145 w 185"/>
                <a:gd name="T9" fmla="*/ 7 h 43"/>
                <a:gd name="T10" fmla="*/ 134 w 185"/>
                <a:gd name="T11" fmla="*/ 9 h 43"/>
                <a:gd name="T12" fmla="*/ 123 w 185"/>
                <a:gd name="T13" fmla="*/ 11 h 43"/>
                <a:gd name="T14" fmla="*/ 110 w 185"/>
                <a:gd name="T15" fmla="*/ 13 h 43"/>
                <a:gd name="T16" fmla="*/ 98 w 185"/>
                <a:gd name="T17" fmla="*/ 15 h 43"/>
                <a:gd name="T18" fmla="*/ 85 w 185"/>
                <a:gd name="T19" fmla="*/ 18 h 43"/>
                <a:gd name="T20" fmla="*/ 73 w 185"/>
                <a:gd name="T21" fmla="*/ 19 h 43"/>
                <a:gd name="T22" fmla="*/ 59 w 185"/>
                <a:gd name="T23" fmla="*/ 22 h 43"/>
                <a:gd name="T24" fmla="*/ 47 w 185"/>
                <a:gd name="T25" fmla="*/ 24 h 43"/>
                <a:gd name="T26" fmla="*/ 36 w 185"/>
                <a:gd name="T27" fmla="*/ 27 h 43"/>
                <a:gd name="T28" fmla="*/ 24 w 185"/>
                <a:gd name="T29" fmla="*/ 29 h 43"/>
                <a:gd name="T30" fmla="*/ 12 w 185"/>
                <a:gd name="T31" fmla="*/ 31 h 43"/>
                <a:gd name="T32" fmla="*/ 6 w 185"/>
                <a:gd name="T33" fmla="*/ 36 h 43"/>
                <a:gd name="T34" fmla="*/ 2 w 185"/>
                <a:gd name="T35" fmla="*/ 41 h 43"/>
                <a:gd name="T36" fmla="*/ 7 w 185"/>
                <a:gd name="T37" fmla="*/ 42 h 43"/>
                <a:gd name="T38" fmla="*/ 18 w 185"/>
                <a:gd name="T39" fmla="*/ 40 h 43"/>
                <a:gd name="T40" fmla="*/ 31 w 185"/>
                <a:gd name="T41" fmla="*/ 38 h 43"/>
                <a:gd name="T42" fmla="*/ 45 w 185"/>
                <a:gd name="T43" fmla="*/ 36 h 43"/>
                <a:gd name="T44" fmla="*/ 58 w 185"/>
                <a:gd name="T45" fmla="*/ 33 h 43"/>
                <a:gd name="T46" fmla="*/ 71 w 185"/>
                <a:gd name="T47" fmla="*/ 31 h 43"/>
                <a:gd name="T48" fmla="*/ 86 w 185"/>
                <a:gd name="T49" fmla="*/ 29 h 43"/>
                <a:gd name="T50" fmla="*/ 98 w 185"/>
                <a:gd name="T51" fmla="*/ 27 h 43"/>
                <a:gd name="T52" fmla="*/ 111 w 185"/>
                <a:gd name="T53" fmla="*/ 26 h 43"/>
                <a:gd name="T54" fmla="*/ 124 w 185"/>
                <a:gd name="T55" fmla="*/ 23 h 43"/>
                <a:gd name="T56" fmla="*/ 135 w 185"/>
                <a:gd name="T57" fmla="*/ 21 h 43"/>
                <a:gd name="T58" fmla="*/ 146 w 185"/>
                <a:gd name="T59" fmla="*/ 19 h 43"/>
                <a:gd name="T60" fmla="*/ 157 w 185"/>
                <a:gd name="T61" fmla="*/ 18 h 43"/>
                <a:gd name="T62" fmla="*/ 166 w 185"/>
                <a:gd name="T63" fmla="*/ 15 h 43"/>
                <a:gd name="T64" fmla="*/ 174 w 185"/>
                <a:gd name="T65" fmla="*/ 14 h 43"/>
                <a:gd name="T66" fmla="*/ 182 w 185"/>
                <a:gd name="T67" fmla="*/ 14 h 43"/>
                <a:gd name="T68" fmla="*/ 185 w 185"/>
                <a:gd name="T69" fmla="*/ 0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43"/>
                <a:gd name="T107" fmla="*/ 185 w 185"/>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43">
                  <a:moveTo>
                    <a:pt x="185" y="0"/>
                  </a:moveTo>
                  <a:lnTo>
                    <a:pt x="180" y="0"/>
                  </a:lnTo>
                  <a:lnTo>
                    <a:pt x="177" y="0"/>
                  </a:lnTo>
                  <a:lnTo>
                    <a:pt x="173" y="1"/>
                  </a:lnTo>
                  <a:lnTo>
                    <a:pt x="169" y="2"/>
                  </a:lnTo>
                  <a:lnTo>
                    <a:pt x="164" y="3"/>
                  </a:lnTo>
                  <a:lnTo>
                    <a:pt x="159" y="4"/>
                  </a:lnTo>
                  <a:lnTo>
                    <a:pt x="155" y="4"/>
                  </a:lnTo>
                  <a:lnTo>
                    <a:pt x="150" y="7"/>
                  </a:lnTo>
                  <a:lnTo>
                    <a:pt x="145" y="7"/>
                  </a:lnTo>
                  <a:lnTo>
                    <a:pt x="139" y="8"/>
                  </a:lnTo>
                  <a:lnTo>
                    <a:pt x="134" y="9"/>
                  </a:lnTo>
                  <a:lnTo>
                    <a:pt x="128" y="10"/>
                  </a:lnTo>
                  <a:lnTo>
                    <a:pt x="123" y="11"/>
                  </a:lnTo>
                  <a:lnTo>
                    <a:pt x="116" y="12"/>
                  </a:lnTo>
                  <a:lnTo>
                    <a:pt x="110" y="13"/>
                  </a:lnTo>
                  <a:lnTo>
                    <a:pt x="105" y="14"/>
                  </a:lnTo>
                  <a:lnTo>
                    <a:pt x="98" y="15"/>
                  </a:lnTo>
                  <a:lnTo>
                    <a:pt x="91" y="17"/>
                  </a:lnTo>
                  <a:lnTo>
                    <a:pt x="85" y="18"/>
                  </a:lnTo>
                  <a:lnTo>
                    <a:pt x="79" y="19"/>
                  </a:lnTo>
                  <a:lnTo>
                    <a:pt x="73" y="19"/>
                  </a:lnTo>
                  <a:lnTo>
                    <a:pt x="66" y="21"/>
                  </a:lnTo>
                  <a:lnTo>
                    <a:pt x="59" y="22"/>
                  </a:lnTo>
                  <a:lnTo>
                    <a:pt x="54" y="24"/>
                  </a:lnTo>
                  <a:lnTo>
                    <a:pt x="47" y="24"/>
                  </a:lnTo>
                  <a:lnTo>
                    <a:pt x="41" y="26"/>
                  </a:lnTo>
                  <a:lnTo>
                    <a:pt x="36" y="27"/>
                  </a:lnTo>
                  <a:lnTo>
                    <a:pt x="29" y="28"/>
                  </a:lnTo>
                  <a:lnTo>
                    <a:pt x="24" y="29"/>
                  </a:lnTo>
                  <a:lnTo>
                    <a:pt x="18" y="30"/>
                  </a:lnTo>
                  <a:lnTo>
                    <a:pt x="12" y="31"/>
                  </a:lnTo>
                  <a:lnTo>
                    <a:pt x="8" y="33"/>
                  </a:lnTo>
                  <a:lnTo>
                    <a:pt x="6" y="36"/>
                  </a:lnTo>
                  <a:lnTo>
                    <a:pt x="3" y="39"/>
                  </a:lnTo>
                  <a:lnTo>
                    <a:pt x="2" y="41"/>
                  </a:lnTo>
                  <a:lnTo>
                    <a:pt x="0" y="43"/>
                  </a:lnTo>
                  <a:lnTo>
                    <a:pt x="7" y="42"/>
                  </a:lnTo>
                  <a:lnTo>
                    <a:pt x="12" y="41"/>
                  </a:lnTo>
                  <a:lnTo>
                    <a:pt x="18" y="40"/>
                  </a:lnTo>
                  <a:lnTo>
                    <a:pt x="25" y="39"/>
                  </a:lnTo>
                  <a:lnTo>
                    <a:pt x="31" y="38"/>
                  </a:lnTo>
                  <a:lnTo>
                    <a:pt x="38" y="37"/>
                  </a:lnTo>
                  <a:lnTo>
                    <a:pt x="45" y="36"/>
                  </a:lnTo>
                  <a:lnTo>
                    <a:pt x="51" y="36"/>
                  </a:lnTo>
                  <a:lnTo>
                    <a:pt x="58" y="33"/>
                  </a:lnTo>
                  <a:lnTo>
                    <a:pt x="65" y="32"/>
                  </a:lnTo>
                  <a:lnTo>
                    <a:pt x="71" y="31"/>
                  </a:lnTo>
                  <a:lnTo>
                    <a:pt x="79" y="30"/>
                  </a:lnTo>
                  <a:lnTo>
                    <a:pt x="86" y="29"/>
                  </a:lnTo>
                  <a:lnTo>
                    <a:pt x="91" y="29"/>
                  </a:lnTo>
                  <a:lnTo>
                    <a:pt x="98" y="27"/>
                  </a:lnTo>
                  <a:lnTo>
                    <a:pt x="106" y="27"/>
                  </a:lnTo>
                  <a:lnTo>
                    <a:pt x="111" y="26"/>
                  </a:lnTo>
                  <a:lnTo>
                    <a:pt x="117" y="24"/>
                  </a:lnTo>
                  <a:lnTo>
                    <a:pt x="124" y="23"/>
                  </a:lnTo>
                  <a:lnTo>
                    <a:pt x="130" y="22"/>
                  </a:lnTo>
                  <a:lnTo>
                    <a:pt x="135" y="21"/>
                  </a:lnTo>
                  <a:lnTo>
                    <a:pt x="142" y="21"/>
                  </a:lnTo>
                  <a:lnTo>
                    <a:pt x="146" y="19"/>
                  </a:lnTo>
                  <a:lnTo>
                    <a:pt x="153" y="19"/>
                  </a:lnTo>
                  <a:lnTo>
                    <a:pt x="157" y="18"/>
                  </a:lnTo>
                  <a:lnTo>
                    <a:pt x="162" y="17"/>
                  </a:lnTo>
                  <a:lnTo>
                    <a:pt x="166" y="15"/>
                  </a:lnTo>
                  <a:lnTo>
                    <a:pt x="170" y="15"/>
                  </a:lnTo>
                  <a:lnTo>
                    <a:pt x="174" y="14"/>
                  </a:lnTo>
                  <a:lnTo>
                    <a:pt x="178" y="14"/>
                  </a:lnTo>
                  <a:lnTo>
                    <a:pt x="182" y="14"/>
                  </a:lnTo>
                  <a:lnTo>
                    <a:pt x="185" y="14"/>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7" name="Freeform 74"/>
            <p:cNvSpPr>
              <a:spLocks/>
            </p:cNvSpPr>
            <p:nvPr/>
          </p:nvSpPr>
          <p:spPr bwMode="auto">
            <a:xfrm>
              <a:off x="1225" y="1986"/>
              <a:ext cx="248" cy="235"/>
            </a:xfrm>
            <a:custGeom>
              <a:avLst/>
              <a:gdLst>
                <a:gd name="T0" fmla="*/ 453 w 497"/>
                <a:gd name="T1" fmla="*/ 310 h 471"/>
                <a:gd name="T2" fmla="*/ 454 w 497"/>
                <a:gd name="T3" fmla="*/ 294 h 471"/>
                <a:gd name="T4" fmla="*/ 458 w 497"/>
                <a:gd name="T5" fmla="*/ 279 h 471"/>
                <a:gd name="T6" fmla="*/ 461 w 497"/>
                <a:gd name="T7" fmla="*/ 258 h 471"/>
                <a:gd name="T8" fmla="*/ 465 w 497"/>
                <a:gd name="T9" fmla="*/ 235 h 471"/>
                <a:gd name="T10" fmla="*/ 470 w 497"/>
                <a:gd name="T11" fmla="*/ 211 h 471"/>
                <a:gd name="T12" fmla="*/ 474 w 497"/>
                <a:gd name="T13" fmla="*/ 186 h 471"/>
                <a:gd name="T14" fmla="*/ 479 w 497"/>
                <a:gd name="T15" fmla="*/ 159 h 471"/>
                <a:gd name="T16" fmla="*/ 483 w 497"/>
                <a:gd name="T17" fmla="*/ 135 h 471"/>
                <a:gd name="T18" fmla="*/ 487 w 497"/>
                <a:gd name="T19" fmla="*/ 112 h 471"/>
                <a:gd name="T20" fmla="*/ 490 w 497"/>
                <a:gd name="T21" fmla="*/ 89 h 471"/>
                <a:gd name="T22" fmla="*/ 493 w 497"/>
                <a:gd name="T23" fmla="*/ 71 h 471"/>
                <a:gd name="T24" fmla="*/ 495 w 497"/>
                <a:gd name="T25" fmla="*/ 56 h 471"/>
                <a:gd name="T26" fmla="*/ 497 w 497"/>
                <a:gd name="T27" fmla="*/ 41 h 471"/>
                <a:gd name="T28" fmla="*/ 483 w 497"/>
                <a:gd name="T29" fmla="*/ 38 h 471"/>
                <a:gd name="T30" fmla="*/ 465 w 497"/>
                <a:gd name="T31" fmla="*/ 36 h 471"/>
                <a:gd name="T32" fmla="*/ 440 w 497"/>
                <a:gd name="T33" fmla="*/ 34 h 471"/>
                <a:gd name="T34" fmla="*/ 409 w 497"/>
                <a:gd name="T35" fmla="*/ 30 h 471"/>
                <a:gd name="T36" fmla="*/ 373 w 497"/>
                <a:gd name="T37" fmla="*/ 26 h 471"/>
                <a:gd name="T38" fmla="*/ 334 w 497"/>
                <a:gd name="T39" fmla="*/ 23 h 471"/>
                <a:gd name="T40" fmla="*/ 294 w 497"/>
                <a:gd name="T41" fmla="*/ 19 h 471"/>
                <a:gd name="T42" fmla="*/ 254 w 497"/>
                <a:gd name="T43" fmla="*/ 16 h 471"/>
                <a:gd name="T44" fmla="*/ 213 w 497"/>
                <a:gd name="T45" fmla="*/ 11 h 471"/>
                <a:gd name="T46" fmla="*/ 174 w 497"/>
                <a:gd name="T47" fmla="*/ 8 h 471"/>
                <a:gd name="T48" fmla="*/ 139 w 497"/>
                <a:gd name="T49" fmla="*/ 5 h 471"/>
                <a:gd name="T50" fmla="*/ 109 w 497"/>
                <a:gd name="T51" fmla="*/ 2 h 471"/>
                <a:gd name="T52" fmla="*/ 84 w 497"/>
                <a:gd name="T53" fmla="*/ 1 h 471"/>
                <a:gd name="T54" fmla="*/ 67 w 497"/>
                <a:gd name="T55" fmla="*/ 0 h 471"/>
                <a:gd name="T56" fmla="*/ 57 w 497"/>
                <a:gd name="T57" fmla="*/ 1 h 471"/>
                <a:gd name="T58" fmla="*/ 54 w 497"/>
                <a:gd name="T59" fmla="*/ 14 h 471"/>
                <a:gd name="T60" fmla="*/ 51 w 497"/>
                <a:gd name="T61" fmla="*/ 33 h 471"/>
                <a:gd name="T62" fmla="*/ 48 w 497"/>
                <a:gd name="T63" fmla="*/ 59 h 471"/>
                <a:gd name="T64" fmla="*/ 43 w 497"/>
                <a:gd name="T65" fmla="*/ 92 h 471"/>
                <a:gd name="T66" fmla="*/ 39 w 497"/>
                <a:gd name="T67" fmla="*/ 128 h 471"/>
                <a:gd name="T68" fmla="*/ 32 w 497"/>
                <a:gd name="T69" fmla="*/ 168 h 471"/>
                <a:gd name="T70" fmla="*/ 28 w 497"/>
                <a:gd name="T71" fmla="*/ 211 h 471"/>
                <a:gd name="T72" fmla="*/ 22 w 497"/>
                <a:gd name="T73" fmla="*/ 253 h 471"/>
                <a:gd name="T74" fmla="*/ 17 w 497"/>
                <a:gd name="T75" fmla="*/ 294 h 471"/>
                <a:gd name="T76" fmla="*/ 12 w 497"/>
                <a:gd name="T77" fmla="*/ 334 h 471"/>
                <a:gd name="T78" fmla="*/ 8 w 497"/>
                <a:gd name="T79" fmla="*/ 370 h 471"/>
                <a:gd name="T80" fmla="*/ 5 w 497"/>
                <a:gd name="T81" fmla="*/ 402 h 471"/>
                <a:gd name="T82" fmla="*/ 1 w 497"/>
                <a:gd name="T83" fmla="*/ 429 h 471"/>
                <a:gd name="T84" fmla="*/ 0 w 497"/>
                <a:gd name="T85" fmla="*/ 448 h 471"/>
                <a:gd name="T86" fmla="*/ 1 w 497"/>
                <a:gd name="T87" fmla="*/ 459 h 471"/>
                <a:gd name="T88" fmla="*/ 13 w 497"/>
                <a:gd name="T89" fmla="*/ 466 h 471"/>
                <a:gd name="T90" fmla="*/ 10 w 497"/>
                <a:gd name="T91" fmla="*/ 449 h 471"/>
                <a:gd name="T92" fmla="*/ 71 w 497"/>
                <a:gd name="T93" fmla="*/ 8 h 471"/>
                <a:gd name="T94" fmla="*/ 87 w 497"/>
                <a:gd name="T95" fmla="*/ 9 h 471"/>
                <a:gd name="T96" fmla="*/ 110 w 497"/>
                <a:gd name="T97" fmla="*/ 11 h 471"/>
                <a:gd name="T98" fmla="*/ 139 w 497"/>
                <a:gd name="T99" fmla="*/ 14 h 471"/>
                <a:gd name="T100" fmla="*/ 173 w 497"/>
                <a:gd name="T101" fmla="*/ 17 h 471"/>
                <a:gd name="T102" fmla="*/ 209 w 497"/>
                <a:gd name="T103" fmla="*/ 20 h 471"/>
                <a:gd name="T104" fmla="*/ 247 w 497"/>
                <a:gd name="T105" fmla="*/ 25 h 471"/>
                <a:gd name="T106" fmla="*/ 287 w 497"/>
                <a:gd name="T107" fmla="*/ 27 h 471"/>
                <a:gd name="T108" fmla="*/ 326 w 497"/>
                <a:gd name="T109" fmla="*/ 30 h 471"/>
                <a:gd name="T110" fmla="*/ 363 w 497"/>
                <a:gd name="T111" fmla="*/ 35 h 471"/>
                <a:gd name="T112" fmla="*/ 399 w 497"/>
                <a:gd name="T113" fmla="*/ 38 h 471"/>
                <a:gd name="T114" fmla="*/ 429 w 497"/>
                <a:gd name="T115" fmla="*/ 40 h 471"/>
                <a:gd name="T116" fmla="*/ 454 w 497"/>
                <a:gd name="T117" fmla="*/ 44 h 471"/>
                <a:gd name="T118" fmla="*/ 473 w 497"/>
                <a:gd name="T119" fmla="*/ 45 h 471"/>
                <a:gd name="T120" fmla="*/ 487 w 497"/>
                <a:gd name="T121" fmla="*/ 47 h 471"/>
                <a:gd name="T122" fmla="*/ 452 w 497"/>
                <a:gd name="T123" fmla="*/ 317 h 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7"/>
                <a:gd name="T187" fmla="*/ 0 h 471"/>
                <a:gd name="T188" fmla="*/ 497 w 497"/>
                <a:gd name="T189" fmla="*/ 471 h 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7" h="471">
                  <a:moveTo>
                    <a:pt x="452" y="317"/>
                  </a:moveTo>
                  <a:lnTo>
                    <a:pt x="452" y="315"/>
                  </a:lnTo>
                  <a:lnTo>
                    <a:pt x="452" y="314"/>
                  </a:lnTo>
                  <a:lnTo>
                    <a:pt x="453" y="310"/>
                  </a:lnTo>
                  <a:lnTo>
                    <a:pt x="453" y="305"/>
                  </a:lnTo>
                  <a:lnTo>
                    <a:pt x="453" y="302"/>
                  </a:lnTo>
                  <a:lnTo>
                    <a:pt x="454" y="299"/>
                  </a:lnTo>
                  <a:lnTo>
                    <a:pt x="454" y="294"/>
                  </a:lnTo>
                  <a:lnTo>
                    <a:pt x="455" y="292"/>
                  </a:lnTo>
                  <a:lnTo>
                    <a:pt x="456" y="286"/>
                  </a:lnTo>
                  <a:lnTo>
                    <a:pt x="458" y="283"/>
                  </a:lnTo>
                  <a:lnTo>
                    <a:pt x="458" y="279"/>
                  </a:lnTo>
                  <a:lnTo>
                    <a:pt x="460" y="274"/>
                  </a:lnTo>
                  <a:lnTo>
                    <a:pt x="460" y="268"/>
                  </a:lnTo>
                  <a:lnTo>
                    <a:pt x="461" y="264"/>
                  </a:lnTo>
                  <a:lnTo>
                    <a:pt x="461" y="258"/>
                  </a:lnTo>
                  <a:lnTo>
                    <a:pt x="463" y="253"/>
                  </a:lnTo>
                  <a:lnTo>
                    <a:pt x="463" y="247"/>
                  </a:lnTo>
                  <a:lnTo>
                    <a:pt x="464" y="242"/>
                  </a:lnTo>
                  <a:lnTo>
                    <a:pt x="465" y="235"/>
                  </a:lnTo>
                  <a:lnTo>
                    <a:pt x="468" y="231"/>
                  </a:lnTo>
                  <a:lnTo>
                    <a:pt x="468" y="224"/>
                  </a:lnTo>
                  <a:lnTo>
                    <a:pt x="469" y="217"/>
                  </a:lnTo>
                  <a:lnTo>
                    <a:pt x="470" y="211"/>
                  </a:lnTo>
                  <a:lnTo>
                    <a:pt x="471" y="205"/>
                  </a:lnTo>
                  <a:lnTo>
                    <a:pt x="472" y="198"/>
                  </a:lnTo>
                  <a:lnTo>
                    <a:pt x="474" y="193"/>
                  </a:lnTo>
                  <a:lnTo>
                    <a:pt x="474" y="186"/>
                  </a:lnTo>
                  <a:lnTo>
                    <a:pt x="477" y="181"/>
                  </a:lnTo>
                  <a:lnTo>
                    <a:pt x="477" y="173"/>
                  </a:lnTo>
                  <a:lnTo>
                    <a:pt x="479" y="167"/>
                  </a:lnTo>
                  <a:lnTo>
                    <a:pt x="479" y="159"/>
                  </a:lnTo>
                  <a:lnTo>
                    <a:pt x="480" y="154"/>
                  </a:lnTo>
                  <a:lnTo>
                    <a:pt x="481" y="147"/>
                  </a:lnTo>
                  <a:lnTo>
                    <a:pt x="482" y="142"/>
                  </a:lnTo>
                  <a:lnTo>
                    <a:pt x="483" y="135"/>
                  </a:lnTo>
                  <a:lnTo>
                    <a:pt x="484" y="129"/>
                  </a:lnTo>
                  <a:lnTo>
                    <a:pt x="485" y="123"/>
                  </a:lnTo>
                  <a:lnTo>
                    <a:pt x="485" y="117"/>
                  </a:lnTo>
                  <a:lnTo>
                    <a:pt x="487" y="112"/>
                  </a:lnTo>
                  <a:lnTo>
                    <a:pt x="488" y="106"/>
                  </a:lnTo>
                  <a:lnTo>
                    <a:pt x="488" y="99"/>
                  </a:lnTo>
                  <a:lnTo>
                    <a:pt x="490" y="95"/>
                  </a:lnTo>
                  <a:lnTo>
                    <a:pt x="490" y="89"/>
                  </a:lnTo>
                  <a:lnTo>
                    <a:pt x="491" y="86"/>
                  </a:lnTo>
                  <a:lnTo>
                    <a:pt x="491" y="80"/>
                  </a:lnTo>
                  <a:lnTo>
                    <a:pt x="492" y="76"/>
                  </a:lnTo>
                  <a:lnTo>
                    <a:pt x="493" y="71"/>
                  </a:lnTo>
                  <a:lnTo>
                    <a:pt x="493" y="67"/>
                  </a:lnTo>
                  <a:lnTo>
                    <a:pt x="494" y="63"/>
                  </a:lnTo>
                  <a:lnTo>
                    <a:pt x="494" y="59"/>
                  </a:lnTo>
                  <a:lnTo>
                    <a:pt x="495" y="56"/>
                  </a:lnTo>
                  <a:lnTo>
                    <a:pt x="497" y="54"/>
                  </a:lnTo>
                  <a:lnTo>
                    <a:pt x="497" y="48"/>
                  </a:lnTo>
                  <a:lnTo>
                    <a:pt x="497" y="44"/>
                  </a:lnTo>
                  <a:lnTo>
                    <a:pt x="497" y="41"/>
                  </a:lnTo>
                  <a:lnTo>
                    <a:pt x="494" y="40"/>
                  </a:lnTo>
                  <a:lnTo>
                    <a:pt x="490" y="39"/>
                  </a:lnTo>
                  <a:lnTo>
                    <a:pt x="487" y="39"/>
                  </a:lnTo>
                  <a:lnTo>
                    <a:pt x="483" y="38"/>
                  </a:lnTo>
                  <a:lnTo>
                    <a:pt x="480" y="37"/>
                  </a:lnTo>
                  <a:lnTo>
                    <a:pt x="475" y="37"/>
                  </a:lnTo>
                  <a:lnTo>
                    <a:pt x="471" y="36"/>
                  </a:lnTo>
                  <a:lnTo>
                    <a:pt x="465" y="36"/>
                  </a:lnTo>
                  <a:lnTo>
                    <a:pt x="460" y="35"/>
                  </a:lnTo>
                  <a:lnTo>
                    <a:pt x="453" y="35"/>
                  </a:lnTo>
                  <a:lnTo>
                    <a:pt x="446" y="34"/>
                  </a:lnTo>
                  <a:lnTo>
                    <a:pt x="440" y="34"/>
                  </a:lnTo>
                  <a:lnTo>
                    <a:pt x="432" y="33"/>
                  </a:lnTo>
                  <a:lnTo>
                    <a:pt x="425" y="33"/>
                  </a:lnTo>
                  <a:lnTo>
                    <a:pt x="416" y="30"/>
                  </a:lnTo>
                  <a:lnTo>
                    <a:pt x="409" y="30"/>
                  </a:lnTo>
                  <a:lnTo>
                    <a:pt x="400" y="29"/>
                  </a:lnTo>
                  <a:lnTo>
                    <a:pt x="392" y="28"/>
                  </a:lnTo>
                  <a:lnTo>
                    <a:pt x="382" y="27"/>
                  </a:lnTo>
                  <a:lnTo>
                    <a:pt x="373" y="26"/>
                  </a:lnTo>
                  <a:lnTo>
                    <a:pt x="364" y="25"/>
                  </a:lnTo>
                  <a:lnTo>
                    <a:pt x="355" y="25"/>
                  </a:lnTo>
                  <a:lnTo>
                    <a:pt x="344" y="24"/>
                  </a:lnTo>
                  <a:lnTo>
                    <a:pt x="334" y="23"/>
                  </a:lnTo>
                  <a:lnTo>
                    <a:pt x="325" y="21"/>
                  </a:lnTo>
                  <a:lnTo>
                    <a:pt x="315" y="21"/>
                  </a:lnTo>
                  <a:lnTo>
                    <a:pt x="304" y="19"/>
                  </a:lnTo>
                  <a:lnTo>
                    <a:pt x="294" y="19"/>
                  </a:lnTo>
                  <a:lnTo>
                    <a:pt x="284" y="18"/>
                  </a:lnTo>
                  <a:lnTo>
                    <a:pt x="275" y="18"/>
                  </a:lnTo>
                  <a:lnTo>
                    <a:pt x="264" y="16"/>
                  </a:lnTo>
                  <a:lnTo>
                    <a:pt x="254" y="16"/>
                  </a:lnTo>
                  <a:lnTo>
                    <a:pt x="243" y="15"/>
                  </a:lnTo>
                  <a:lnTo>
                    <a:pt x="233" y="14"/>
                  </a:lnTo>
                  <a:lnTo>
                    <a:pt x="223" y="12"/>
                  </a:lnTo>
                  <a:lnTo>
                    <a:pt x="213" y="11"/>
                  </a:lnTo>
                  <a:lnTo>
                    <a:pt x="203" y="10"/>
                  </a:lnTo>
                  <a:lnTo>
                    <a:pt x="194" y="10"/>
                  </a:lnTo>
                  <a:lnTo>
                    <a:pt x="184" y="8"/>
                  </a:lnTo>
                  <a:lnTo>
                    <a:pt x="174" y="8"/>
                  </a:lnTo>
                  <a:lnTo>
                    <a:pt x="165" y="7"/>
                  </a:lnTo>
                  <a:lnTo>
                    <a:pt x="157" y="7"/>
                  </a:lnTo>
                  <a:lnTo>
                    <a:pt x="148" y="6"/>
                  </a:lnTo>
                  <a:lnTo>
                    <a:pt x="139" y="5"/>
                  </a:lnTo>
                  <a:lnTo>
                    <a:pt x="131" y="5"/>
                  </a:lnTo>
                  <a:lnTo>
                    <a:pt x="124" y="5"/>
                  </a:lnTo>
                  <a:lnTo>
                    <a:pt x="116" y="4"/>
                  </a:lnTo>
                  <a:lnTo>
                    <a:pt x="109" y="2"/>
                  </a:lnTo>
                  <a:lnTo>
                    <a:pt x="101" y="1"/>
                  </a:lnTo>
                  <a:lnTo>
                    <a:pt x="96" y="1"/>
                  </a:lnTo>
                  <a:lnTo>
                    <a:pt x="90" y="1"/>
                  </a:lnTo>
                  <a:lnTo>
                    <a:pt x="84" y="1"/>
                  </a:lnTo>
                  <a:lnTo>
                    <a:pt x="79" y="1"/>
                  </a:lnTo>
                  <a:lnTo>
                    <a:pt x="75" y="1"/>
                  </a:lnTo>
                  <a:lnTo>
                    <a:pt x="70" y="0"/>
                  </a:lnTo>
                  <a:lnTo>
                    <a:pt x="67" y="0"/>
                  </a:lnTo>
                  <a:lnTo>
                    <a:pt x="64" y="0"/>
                  </a:lnTo>
                  <a:lnTo>
                    <a:pt x="61" y="0"/>
                  </a:lnTo>
                  <a:lnTo>
                    <a:pt x="57" y="0"/>
                  </a:lnTo>
                  <a:lnTo>
                    <a:pt x="57" y="1"/>
                  </a:lnTo>
                  <a:lnTo>
                    <a:pt x="56" y="4"/>
                  </a:lnTo>
                  <a:lnTo>
                    <a:pt x="55" y="7"/>
                  </a:lnTo>
                  <a:lnTo>
                    <a:pt x="55" y="10"/>
                  </a:lnTo>
                  <a:lnTo>
                    <a:pt x="54" y="14"/>
                  </a:lnTo>
                  <a:lnTo>
                    <a:pt x="54" y="18"/>
                  </a:lnTo>
                  <a:lnTo>
                    <a:pt x="54" y="23"/>
                  </a:lnTo>
                  <a:lnTo>
                    <a:pt x="51" y="27"/>
                  </a:lnTo>
                  <a:lnTo>
                    <a:pt x="51" y="33"/>
                  </a:lnTo>
                  <a:lnTo>
                    <a:pt x="50" y="39"/>
                  </a:lnTo>
                  <a:lnTo>
                    <a:pt x="50" y="45"/>
                  </a:lnTo>
                  <a:lnTo>
                    <a:pt x="49" y="51"/>
                  </a:lnTo>
                  <a:lnTo>
                    <a:pt x="48" y="59"/>
                  </a:lnTo>
                  <a:lnTo>
                    <a:pt x="47" y="67"/>
                  </a:lnTo>
                  <a:lnTo>
                    <a:pt x="47" y="76"/>
                  </a:lnTo>
                  <a:lnTo>
                    <a:pt x="45" y="84"/>
                  </a:lnTo>
                  <a:lnTo>
                    <a:pt x="43" y="92"/>
                  </a:lnTo>
                  <a:lnTo>
                    <a:pt x="42" y="99"/>
                  </a:lnTo>
                  <a:lnTo>
                    <a:pt x="41" y="109"/>
                  </a:lnTo>
                  <a:lnTo>
                    <a:pt x="39" y="118"/>
                  </a:lnTo>
                  <a:lnTo>
                    <a:pt x="39" y="128"/>
                  </a:lnTo>
                  <a:lnTo>
                    <a:pt x="37" y="138"/>
                  </a:lnTo>
                  <a:lnTo>
                    <a:pt x="36" y="148"/>
                  </a:lnTo>
                  <a:lnTo>
                    <a:pt x="33" y="158"/>
                  </a:lnTo>
                  <a:lnTo>
                    <a:pt x="32" y="168"/>
                  </a:lnTo>
                  <a:lnTo>
                    <a:pt x="31" y="178"/>
                  </a:lnTo>
                  <a:lnTo>
                    <a:pt x="31" y="189"/>
                  </a:lnTo>
                  <a:lnTo>
                    <a:pt x="29" y="199"/>
                  </a:lnTo>
                  <a:lnTo>
                    <a:pt x="28" y="211"/>
                  </a:lnTo>
                  <a:lnTo>
                    <a:pt x="26" y="221"/>
                  </a:lnTo>
                  <a:lnTo>
                    <a:pt x="26" y="232"/>
                  </a:lnTo>
                  <a:lnTo>
                    <a:pt x="23" y="242"/>
                  </a:lnTo>
                  <a:lnTo>
                    <a:pt x="22" y="253"/>
                  </a:lnTo>
                  <a:lnTo>
                    <a:pt x="21" y="263"/>
                  </a:lnTo>
                  <a:lnTo>
                    <a:pt x="20" y="274"/>
                  </a:lnTo>
                  <a:lnTo>
                    <a:pt x="18" y="284"/>
                  </a:lnTo>
                  <a:lnTo>
                    <a:pt x="17" y="294"/>
                  </a:lnTo>
                  <a:lnTo>
                    <a:pt x="16" y="304"/>
                  </a:lnTo>
                  <a:lnTo>
                    <a:pt x="15" y="315"/>
                  </a:lnTo>
                  <a:lnTo>
                    <a:pt x="13" y="324"/>
                  </a:lnTo>
                  <a:lnTo>
                    <a:pt x="12" y="334"/>
                  </a:lnTo>
                  <a:lnTo>
                    <a:pt x="10" y="343"/>
                  </a:lnTo>
                  <a:lnTo>
                    <a:pt x="10" y="353"/>
                  </a:lnTo>
                  <a:lnTo>
                    <a:pt x="9" y="362"/>
                  </a:lnTo>
                  <a:lnTo>
                    <a:pt x="8" y="370"/>
                  </a:lnTo>
                  <a:lnTo>
                    <a:pt x="7" y="379"/>
                  </a:lnTo>
                  <a:lnTo>
                    <a:pt x="7" y="389"/>
                  </a:lnTo>
                  <a:lnTo>
                    <a:pt x="6" y="395"/>
                  </a:lnTo>
                  <a:lnTo>
                    <a:pt x="5" y="402"/>
                  </a:lnTo>
                  <a:lnTo>
                    <a:pt x="3" y="409"/>
                  </a:lnTo>
                  <a:lnTo>
                    <a:pt x="2" y="417"/>
                  </a:lnTo>
                  <a:lnTo>
                    <a:pt x="2" y="422"/>
                  </a:lnTo>
                  <a:lnTo>
                    <a:pt x="1" y="429"/>
                  </a:lnTo>
                  <a:lnTo>
                    <a:pt x="0" y="434"/>
                  </a:lnTo>
                  <a:lnTo>
                    <a:pt x="0" y="440"/>
                  </a:lnTo>
                  <a:lnTo>
                    <a:pt x="0" y="443"/>
                  </a:lnTo>
                  <a:lnTo>
                    <a:pt x="0" y="448"/>
                  </a:lnTo>
                  <a:lnTo>
                    <a:pt x="0" y="451"/>
                  </a:lnTo>
                  <a:lnTo>
                    <a:pt x="0" y="454"/>
                  </a:lnTo>
                  <a:lnTo>
                    <a:pt x="0" y="458"/>
                  </a:lnTo>
                  <a:lnTo>
                    <a:pt x="1" y="459"/>
                  </a:lnTo>
                  <a:lnTo>
                    <a:pt x="3" y="459"/>
                  </a:lnTo>
                  <a:lnTo>
                    <a:pt x="7" y="461"/>
                  </a:lnTo>
                  <a:lnTo>
                    <a:pt x="10" y="462"/>
                  </a:lnTo>
                  <a:lnTo>
                    <a:pt x="13" y="466"/>
                  </a:lnTo>
                  <a:lnTo>
                    <a:pt x="19" y="469"/>
                  </a:lnTo>
                  <a:lnTo>
                    <a:pt x="21" y="471"/>
                  </a:lnTo>
                  <a:lnTo>
                    <a:pt x="28" y="455"/>
                  </a:lnTo>
                  <a:lnTo>
                    <a:pt x="10" y="449"/>
                  </a:lnTo>
                  <a:lnTo>
                    <a:pt x="64" y="8"/>
                  </a:lnTo>
                  <a:lnTo>
                    <a:pt x="65" y="8"/>
                  </a:lnTo>
                  <a:lnTo>
                    <a:pt x="69" y="8"/>
                  </a:lnTo>
                  <a:lnTo>
                    <a:pt x="71" y="8"/>
                  </a:lnTo>
                  <a:lnTo>
                    <a:pt x="75" y="8"/>
                  </a:lnTo>
                  <a:lnTo>
                    <a:pt x="78" y="8"/>
                  </a:lnTo>
                  <a:lnTo>
                    <a:pt x="82" y="9"/>
                  </a:lnTo>
                  <a:lnTo>
                    <a:pt x="87" y="9"/>
                  </a:lnTo>
                  <a:lnTo>
                    <a:pt x="92" y="9"/>
                  </a:lnTo>
                  <a:lnTo>
                    <a:pt x="98" y="10"/>
                  </a:lnTo>
                  <a:lnTo>
                    <a:pt x="105" y="10"/>
                  </a:lnTo>
                  <a:lnTo>
                    <a:pt x="110" y="11"/>
                  </a:lnTo>
                  <a:lnTo>
                    <a:pt x="117" y="11"/>
                  </a:lnTo>
                  <a:lnTo>
                    <a:pt x="124" y="12"/>
                  </a:lnTo>
                  <a:lnTo>
                    <a:pt x="131" y="14"/>
                  </a:lnTo>
                  <a:lnTo>
                    <a:pt x="139" y="14"/>
                  </a:lnTo>
                  <a:lnTo>
                    <a:pt x="147" y="15"/>
                  </a:lnTo>
                  <a:lnTo>
                    <a:pt x="155" y="15"/>
                  </a:lnTo>
                  <a:lnTo>
                    <a:pt x="164" y="16"/>
                  </a:lnTo>
                  <a:lnTo>
                    <a:pt x="173" y="17"/>
                  </a:lnTo>
                  <a:lnTo>
                    <a:pt x="182" y="18"/>
                  </a:lnTo>
                  <a:lnTo>
                    <a:pt x="189" y="18"/>
                  </a:lnTo>
                  <a:lnTo>
                    <a:pt x="199" y="19"/>
                  </a:lnTo>
                  <a:lnTo>
                    <a:pt x="209" y="20"/>
                  </a:lnTo>
                  <a:lnTo>
                    <a:pt x="218" y="21"/>
                  </a:lnTo>
                  <a:lnTo>
                    <a:pt x="228" y="23"/>
                  </a:lnTo>
                  <a:lnTo>
                    <a:pt x="238" y="24"/>
                  </a:lnTo>
                  <a:lnTo>
                    <a:pt x="247" y="25"/>
                  </a:lnTo>
                  <a:lnTo>
                    <a:pt x="257" y="26"/>
                  </a:lnTo>
                  <a:lnTo>
                    <a:pt x="267" y="26"/>
                  </a:lnTo>
                  <a:lnTo>
                    <a:pt x="278" y="27"/>
                  </a:lnTo>
                  <a:lnTo>
                    <a:pt x="287" y="27"/>
                  </a:lnTo>
                  <a:lnTo>
                    <a:pt x="297" y="29"/>
                  </a:lnTo>
                  <a:lnTo>
                    <a:pt x="307" y="29"/>
                  </a:lnTo>
                  <a:lnTo>
                    <a:pt x="316" y="30"/>
                  </a:lnTo>
                  <a:lnTo>
                    <a:pt x="326" y="30"/>
                  </a:lnTo>
                  <a:lnTo>
                    <a:pt x="336" y="33"/>
                  </a:lnTo>
                  <a:lnTo>
                    <a:pt x="345" y="33"/>
                  </a:lnTo>
                  <a:lnTo>
                    <a:pt x="355" y="34"/>
                  </a:lnTo>
                  <a:lnTo>
                    <a:pt x="363" y="35"/>
                  </a:lnTo>
                  <a:lnTo>
                    <a:pt x="373" y="36"/>
                  </a:lnTo>
                  <a:lnTo>
                    <a:pt x="381" y="36"/>
                  </a:lnTo>
                  <a:lnTo>
                    <a:pt x="391" y="37"/>
                  </a:lnTo>
                  <a:lnTo>
                    <a:pt x="399" y="38"/>
                  </a:lnTo>
                  <a:lnTo>
                    <a:pt x="406" y="39"/>
                  </a:lnTo>
                  <a:lnTo>
                    <a:pt x="414" y="39"/>
                  </a:lnTo>
                  <a:lnTo>
                    <a:pt x="422" y="40"/>
                  </a:lnTo>
                  <a:lnTo>
                    <a:pt x="429" y="40"/>
                  </a:lnTo>
                  <a:lnTo>
                    <a:pt x="436" y="41"/>
                  </a:lnTo>
                  <a:lnTo>
                    <a:pt x="442" y="41"/>
                  </a:lnTo>
                  <a:lnTo>
                    <a:pt x="449" y="43"/>
                  </a:lnTo>
                  <a:lnTo>
                    <a:pt x="454" y="44"/>
                  </a:lnTo>
                  <a:lnTo>
                    <a:pt x="460" y="44"/>
                  </a:lnTo>
                  <a:lnTo>
                    <a:pt x="464" y="45"/>
                  </a:lnTo>
                  <a:lnTo>
                    <a:pt x="470" y="45"/>
                  </a:lnTo>
                  <a:lnTo>
                    <a:pt x="473" y="45"/>
                  </a:lnTo>
                  <a:lnTo>
                    <a:pt x="477" y="46"/>
                  </a:lnTo>
                  <a:lnTo>
                    <a:pt x="480" y="46"/>
                  </a:lnTo>
                  <a:lnTo>
                    <a:pt x="483" y="47"/>
                  </a:lnTo>
                  <a:lnTo>
                    <a:pt x="487" y="47"/>
                  </a:lnTo>
                  <a:lnTo>
                    <a:pt x="488" y="47"/>
                  </a:lnTo>
                  <a:lnTo>
                    <a:pt x="440" y="317"/>
                  </a:lnTo>
                  <a:lnTo>
                    <a:pt x="452" y="3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8" name="Freeform 75"/>
            <p:cNvSpPr>
              <a:spLocks/>
            </p:cNvSpPr>
            <p:nvPr/>
          </p:nvSpPr>
          <p:spPr bwMode="auto">
            <a:xfrm>
              <a:off x="1157" y="2233"/>
              <a:ext cx="42" cy="31"/>
            </a:xfrm>
            <a:custGeom>
              <a:avLst/>
              <a:gdLst>
                <a:gd name="T0" fmla="*/ 10 w 85"/>
                <a:gd name="T1" fmla="*/ 61 h 61"/>
                <a:gd name="T2" fmla="*/ 40 w 85"/>
                <a:gd name="T3" fmla="*/ 10 h 61"/>
                <a:gd name="T4" fmla="*/ 85 w 85"/>
                <a:gd name="T5" fmla="*/ 23 h 61"/>
                <a:gd name="T6" fmla="*/ 85 w 85"/>
                <a:gd name="T7" fmla="*/ 14 h 61"/>
                <a:gd name="T8" fmla="*/ 34 w 85"/>
                <a:gd name="T9" fmla="*/ 0 h 61"/>
                <a:gd name="T10" fmla="*/ 0 w 85"/>
                <a:gd name="T11" fmla="*/ 57 h 61"/>
                <a:gd name="T12" fmla="*/ 10 w 85"/>
                <a:gd name="T13" fmla="*/ 61 h 61"/>
                <a:gd name="T14" fmla="*/ 10 w 85"/>
                <a:gd name="T15" fmla="*/ 61 h 61"/>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61"/>
                <a:gd name="T26" fmla="*/ 85 w 8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61">
                  <a:moveTo>
                    <a:pt x="10" y="61"/>
                  </a:moveTo>
                  <a:lnTo>
                    <a:pt x="40" y="10"/>
                  </a:lnTo>
                  <a:lnTo>
                    <a:pt x="85" y="23"/>
                  </a:lnTo>
                  <a:lnTo>
                    <a:pt x="85" y="14"/>
                  </a:lnTo>
                  <a:lnTo>
                    <a:pt x="34" y="0"/>
                  </a:lnTo>
                  <a:lnTo>
                    <a:pt x="0" y="57"/>
                  </a:lnTo>
                  <a:lnTo>
                    <a:pt x="1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19" name="Freeform 76"/>
            <p:cNvSpPr>
              <a:spLocks/>
            </p:cNvSpPr>
            <p:nvPr/>
          </p:nvSpPr>
          <p:spPr bwMode="auto">
            <a:xfrm>
              <a:off x="1218" y="2170"/>
              <a:ext cx="47" cy="82"/>
            </a:xfrm>
            <a:custGeom>
              <a:avLst/>
              <a:gdLst>
                <a:gd name="T0" fmla="*/ 93 w 93"/>
                <a:gd name="T1" fmla="*/ 5 h 162"/>
                <a:gd name="T2" fmla="*/ 89 w 93"/>
                <a:gd name="T3" fmla="*/ 12 h 162"/>
                <a:gd name="T4" fmla="*/ 87 w 93"/>
                <a:gd name="T5" fmla="*/ 20 h 162"/>
                <a:gd name="T6" fmla="*/ 81 w 93"/>
                <a:gd name="T7" fmla="*/ 28 h 162"/>
                <a:gd name="T8" fmla="*/ 77 w 93"/>
                <a:gd name="T9" fmla="*/ 39 h 162"/>
                <a:gd name="T10" fmla="*/ 72 w 93"/>
                <a:gd name="T11" fmla="*/ 49 h 162"/>
                <a:gd name="T12" fmla="*/ 67 w 93"/>
                <a:gd name="T13" fmla="*/ 60 h 162"/>
                <a:gd name="T14" fmla="*/ 61 w 93"/>
                <a:gd name="T15" fmla="*/ 72 h 162"/>
                <a:gd name="T16" fmla="*/ 55 w 93"/>
                <a:gd name="T17" fmla="*/ 84 h 162"/>
                <a:gd name="T18" fmla="*/ 49 w 93"/>
                <a:gd name="T19" fmla="*/ 97 h 162"/>
                <a:gd name="T20" fmla="*/ 43 w 93"/>
                <a:gd name="T21" fmla="*/ 108 h 162"/>
                <a:gd name="T22" fmla="*/ 37 w 93"/>
                <a:gd name="T23" fmla="*/ 119 h 162"/>
                <a:gd name="T24" fmla="*/ 31 w 93"/>
                <a:gd name="T25" fmla="*/ 130 h 162"/>
                <a:gd name="T26" fmla="*/ 25 w 93"/>
                <a:gd name="T27" fmla="*/ 139 h 162"/>
                <a:gd name="T28" fmla="*/ 19 w 93"/>
                <a:gd name="T29" fmla="*/ 149 h 162"/>
                <a:gd name="T30" fmla="*/ 13 w 93"/>
                <a:gd name="T31" fmla="*/ 157 h 162"/>
                <a:gd name="T32" fmla="*/ 9 w 93"/>
                <a:gd name="T33" fmla="*/ 162 h 162"/>
                <a:gd name="T34" fmla="*/ 3 w 93"/>
                <a:gd name="T35" fmla="*/ 157 h 162"/>
                <a:gd name="T36" fmla="*/ 9 w 93"/>
                <a:gd name="T37" fmla="*/ 147 h 162"/>
                <a:gd name="T38" fmla="*/ 14 w 93"/>
                <a:gd name="T39" fmla="*/ 137 h 162"/>
                <a:gd name="T40" fmla="*/ 21 w 93"/>
                <a:gd name="T41" fmla="*/ 126 h 162"/>
                <a:gd name="T42" fmla="*/ 27 w 93"/>
                <a:gd name="T43" fmla="*/ 116 h 162"/>
                <a:gd name="T44" fmla="*/ 33 w 93"/>
                <a:gd name="T45" fmla="*/ 104 h 162"/>
                <a:gd name="T46" fmla="*/ 39 w 93"/>
                <a:gd name="T47" fmla="*/ 93 h 162"/>
                <a:gd name="T48" fmla="*/ 44 w 93"/>
                <a:gd name="T49" fmla="*/ 82 h 162"/>
                <a:gd name="T50" fmla="*/ 49 w 93"/>
                <a:gd name="T51" fmla="*/ 71 h 162"/>
                <a:gd name="T52" fmla="*/ 54 w 93"/>
                <a:gd name="T53" fmla="*/ 59 h 162"/>
                <a:gd name="T54" fmla="*/ 59 w 93"/>
                <a:gd name="T55" fmla="*/ 48 h 162"/>
                <a:gd name="T56" fmla="*/ 64 w 93"/>
                <a:gd name="T57" fmla="*/ 38 h 162"/>
                <a:gd name="T58" fmla="*/ 69 w 93"/>
                <a:gd name="T59" fmla="*/ 28 h 162"/>
                <a:gd name="T60" fmla="*/ 73 w 93"/>
                <a:gd name="T61" fmla="*/ 19 h 162"/>
                <a:gd name="T62" fmla="*/ 77 w 93"/>
                <a:gd name="T63" fmla="*/ 11 h 162"/>
                <a:gd name="T64" fmla="*/ 81 w 93"/>
                <a:gd name="T65" fmla="*/ 3 h 162"/>
                <a:gd name="T66" fmla="*/ 83 w 93"/>
                <a:gd name="T67" fmla="*/ 0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
                <a:gd name="T103" fmla="*/ 0 h 162"/>
                <a:gd name="T104" fmla="*/ 93 w 93"/>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 h="162">
                  <a:moveTo>
                    <a:pt x="83" y="0"/>
                  </a:moveTo>
                  <a:lnTo>
                    <a:pt x="93" y="5"/>
                  </a:lnTo>
                  <a:lnTo>
                    <a:pt x="91" y="8"/>
                  </a:lnTo>
                  <a:lnTo>
                    <a:pt x="89" y="12"/>
                  </a:lnTo>
                  <a:lnTo>
                    <a:pt x="88" y="15"/>
                  </a:lnTo>
                  <a:lnTo>
                    <a:pt x="87" y="20"/>
                  </a:lnTo>
                  <a:lnTo>
                    <a:pt x="83" y="23"/>
                  </a:lnTo>
                  <a:lnTo>
                    <a:pt x="81" y="28"/>
                  </a:lnTo>
                  <a:lnTo>
                    <a:pt x="79" y="32"/>
                  </a:lnTo>
                  <a:lnTo>
                    <a:pt x="77" y="39"/>
                  </a:lnTo>
                  <a:lnTo>
                    <a:pt x="73" y="43"/>
                  </a:lnTo>
                  <a:lnTo>
                    <a:pt x="72" y="49"/>
                  </a:lnTo>
                  <a:lnTo>
                    <a:pt x="69" y="54"/>
                  </a:lnTo>
                  <a:lnTo>
                    <a:pt x="67" y="60"/>
                  </a:lnTo>
                  <a:lnTo>
                    <a:pt x="63" y="67"/>
                  </a:lnTo>
                  <a:lnTo>
                    <a:pt x="61" y="72"/>
                  </a:lnTo>
                  <a:lnTo>
                    <a:pt x="58" y="78"/>
                  </a:lnTo>
                  <a:lnTo>
                    <a:pt x="55" y="84"/>
                  </a:lnTo>
                  <a:lnTo>
                    <a:pt x="52" y="91"/>
                  </a:lnTo>
                  <a:lnTo>
                    <a:pt x="49" y="97"/>
                  </a:lnTo>
                  <a:lnTo>
                    <a:pt x="45" y="102"/>
                  </a:lnTo>
                  <a:lnTo>
                    <a:pt x="43" y="108"/>
                  </a:lnTo>
                  <a:lnTo>
                    <a:pt x="40" y="113"/>
                  </a:lnTo>
                  <a:lnTo>
                    <a:pt x="37" y="119"/>
                  </a:lnTo>
                  <a:lnTo>
                    <a:pt x="33" y="124"/>
                  </a:lnTo>
                  <a:lnTo>
                    <a:pt x="31" y="130"/>
                  </a:lnTo>
                  <a:lnTo>
                    <a:pt x="28" y="134"/>
                  </a:lnTo>
                  <a:lnTo>
                    <a:pt x="25" y="139"/>
                  </a:lnTo>
                  <a:lnTo>
                    <a:pt x="22" y="143"/>
                  </a:lnTo>
                  <a:lnTo>
                    <a:pt x="19" y="149"/>
                  </a:lnTo>
                  <a:lnTo>
                    <a:pt x="15" y="152"/>
                  </a:lnTo>
                  <a:lnTo>
                    <a:pt x="13" y="157"/>
                  </a:lnTo>
                  <a:lnTo>
                    <a:pt x="11" y="159"/>
                  </a:lnTo>
                  <a:lnTo>
                    <a:pt x="9" y="162"/>
                  </a:lnTo>
                  <a:lnTo>
                    <a:pt x="0" y="161"/>
                  </a:lnTo>
                  <a:lnTo>
                    <a:pt x="3" y="157"/>
                  </a:lnTo>
                  <a:lnTo>
                    <a:pt x="5" y="152"/>
                  </a:lnTo>
                  <a:lnTo>
                    <a:pt x="9" y="147"/>
                  </a:lnTo>
                  <a:lnTo>
                    <a:pt x="12" y="142"/>
                  </a:lnTo>
                  <a:lnTo>
                    <a:pt x="14" y="137"/>
                  </a:lnTo>
                  <a:lnTo>
                    <a:pt x="18" y="131"/>
                  </a:lnTo>
                  <a:lnTo>
                    <a:pt x="21" y="126"/>
                  </a:lnTo>
                  <a:lnTo>
                    <a:pt x="24" y="121"/>
                  </a:lnTo>
                  <a:lnTo>
                    <a:pt x="27" y="116"/>
                  </a:lnTo>
                  <a:lnTo>
                    <a:pt x="30" y="110"/>
                  </a:lnTo>
                  <a:lnTo>
                    <a:pt x="33" y="104"/>
                  </a:lnTo>
                  <a:lnTo>
                    <a:pt x="37" y="99"/>
                  </a:lnTo>
                  <a:lnTo>
                    <a:pt x="39" y="93"/>
                  </a:lnTo>
                  <a:lnTo>
                    <a:pt x="41" y="88"/>
                  </a:lnTo>
                  <a:lnTo>
                    <a:pt x="44" y="82"/>
                  </a:lnTo>
                  <a:lnTo>
                    <a:pt x="48" y="77"/>
                  </a:lnTo>
                  <a:lnTo>
                    <a:pt x="49" y="71"/>
                  </a:lnTo>
                  <a:lnTo>
                    <a:pt x="52" y="64"/>
                  </a:lnTo>
                  <a:lnTo>
                    <a:pt x="54" y="59"/>
                  </a:lnTo>
                  <a:lnTo>
                    <a:pt x="58" y="53"/>
                  </a:lnTo>
                  <a:lnTo>
                    <a:pt x="59" y="48"/>
                  </a:lnTo>
                  <a:lnTo>
                    <a:pt x="62" y="43"/>
                  </a:lnTo>
                  <a:lnTo>
                    <a:pt x="64" y="38"/>
                  </a:lnTo>
                  <a:lnTo>
                    <a:pt x="67" y="33"/>
                  </a:lnTo>
                  <a:lnTo>
                    <a:pt x="69" y="28"/>
                  </a:lnTo>
                  <a:lnTo>
                    <a:pt x="71" y="23"/>
                  </a:lnTo>
                  <a:lnTo>
                    <a:pt x="73" y="19"/>
                  </a:lnTo>
                  <a:lnTo>
                    <a:pt x="76" y="15"/>
                  </a:lnTo>
                  <a:lnTo>
                    <a:pt x="77" y="11"/>
                  </a:lnTo>
                  <a:lnTo>
                    <a:pt x="79" y="6"/>
                  </a:lnTo>
                  <a:lnTo>
                    <a:pt x="81" y="3"/>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0" name="Freeform 77"/>
            <p:cNvSpPr>
              <a:spLocks/>
            </p:cNvSpPr>
            <p:nvPr/>
          </p:nvSpPr>
          <p:spPr bwMode="auto">
            <a:xfrm>
              <a:off x="1304" y="2327"/>
              <a:ext cx="86" cy="107"/>
            </a:xfrm>
            <a:custGeom>
              <a:avLst/>
              <a:gdLst>
                <a:gd name="T0" fmla="*/ 127 w 172"/>
                <a:gd name="T1" fmla="*/ 0 h 213"/>
                <a:gd name="T2" fmla="*/ 172 w 172"/>
                <a:gd name="T3" fmla="*/ 13 h 213"/>
                <a:gd name="T4" fmla="*/ 66 w 172"/>
                <a:gd name="T5" fmla="*/ 213 h 213"/>
                <a:gd name="T6" fmla="*/ 0 w 172"/>
                <a:gd name="T7" fmla="*/ 190 h 213"/>
                <a:gd name="T8" fmla="*/ 127 w 172"/>
                <a:gd name="T9" fmla="*/ 0 h 213"/>
                <a:gd name="T10" fmla="*/ 127 w 172"/>
                <a:gd name="T11" fmla="*/ 0 h 213"/>
                <a:gd name="T12" fmla="*/ 0 60000 65536"/>
                <a:gd name="T13" fmla="*/ 0 60000 65536"/>
                <a:gd name="T14" fmla="*/ 0 60000 65536"/>
                <a:gd name="T15" fmla="*/ 0 60000 65536"/>
                <a:gd name="T16" fmla="*/ 0 60000 65536"/>
                <a:gd name="T17" fmla="*/ 0 60000 65536"/>
                <a:gd name="T18" fmla="*/ 0 w 172"/>
                <a:gd name="T19" fmla="*/ 0 h 213"/>
                <a:gd name="T20" fmla="*/ 172 w 172"/>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172" h="213">
                  <a:moveTo>
                    <a:pt x="127" y="0"/>
                  </a:moveTo>
                  <a:lnTo>
                    <a:pt x="172" y="13"/>
                  </a:lnTo>
                  <a:lnTo>
                    <a:pt x="66" y="213"/>
                  </a:lnTo>
                  <a:lnTo>
                    <a:pt x="0" y="190"/>
                  </a:lnTo>
                  <a:lnTo>
                    <a:pt x="127" y="0"/>
                  </a:lnTo>
                  <a:close/>
                </a:path>
              </a:pathLst>
            </a:custGeom>
            <a:solidFill>
              <a:srgbClr val="C9C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1" name="Freeform 78"/>
            <p:cNvSpPr>
              <a:spLocks/>
            </p:cNvSpPr>
            <p:nvPr/>
          </p:nvSpPr>
          <p:spPr bwMode="auto">
            <a:xfrm>
              <a:off x="1084" y="1948"/>
              <a:ext cx="304" cy="628"/>
            </a:xfrm>
            <a:custGeom>
              <a:avLst/>
              <a:gdLst>
                <a:gd name="T0" fmla="*/ 248 w 608"/>
                <a:gd name="T1" fmla="*/ 590 h 1254"/>
                <a:gd name="T2" fmla="*/ 279 w 608"/>
                <a:gd name="T3" fmla="*/ 598 h 1254"/>
                <a:gd name="T4" fmla="*/ 322 w 608"/>
                <a:gd name="T5" fmla="*/ 612 h 1254"/>
                <a:gd name="T6" fmla="*/ 377 w 608"/>
                <a:gd name="T7" fmla="*/ 627 h 1254"/>
                <a:gd name="T8" fmla="*/ 441 w 608"/>
                <a:gd name="T9" fmla="*/ 646 h 1254"/>
                <a:gd name="T10" fmla="*/ 511 w 608"/>
                <a:gd name="T11" fmla="*/ 666 h 1254"/>
                <a:gd name="T12" fmla="*/ 588 w 608"/>
                <a:gd name="T13" fmla="*/ 691 h 1254"/>
                <a:gd name="T14" fmla="*/ 594 w 608"/>
                <a:gd name="T15" fmla="*/ 721 h 1254"/>
                <a:gd name="T16" fmla="*/ 571 w 608"/>
                <a:gd name="T17" fmla="*/ 758 h 1254"/>
                <a:gd name="T18" fmla="*/ 543 w 608"/>
                <a:gd name="T19" fmla="*/ 804 h 1254"/>
                <a:gd name="T20" fmla="*/ 508 w 608"/>
                <a:gd name="T21" fmla="*/ 857 h 1254"/>
                <a:gd name="T22" fmla="*/ 469 w 608"/>
                <a:gd name="T23" fmla="*/ 909 h 1254"/>
                <a:gd name="T24" fmla="*/ 430 w 608"/>
                <a:gd name="T25" fmla="*/ 959 h 1254"/>
                <a:gd name="T26" fmla="*/ 391 w 608"/>
                <a:gd name="T27" fmla="*/ 1003 h 1254"/>
                <a:gd name="T28" fmla="*/ 353 w 608"/>
                <a:gd name="T29" fmla="*/ 1037 h 1254"/>
                <a:gd name="T30" fmla="*/ 307 w 608"/>
                <a:gd name="T31" fmla="*/ 1072 h 1254"/>
                <a:gd name="T32" fmla="*/ 252 w 608"/>
                <a:gd name="T33" fmla="*/ 1110 h 1254"/>
                <a:gd name="T34" fmla="*/ 195 w 608"/>
                <a:gd name="T35" fmla="*/ 1149 h 1254"/>
                <a:gd name="T36" fmla="*/ 141 w 608"/>
                <a:gd name="T37" fmla="*/ 1186 h 1254"/>
                <a:gd name="T38" fmla="*/ 93 w 608"/>
                <a:gd name="T39" fmla="*/ 1216 h 1254"/>
                <a:gd name="T40" fmla="*/ 56 w 608"/>
                <a:gd name="T41" fmla="*/ 1240 h 1254"/>
                <a:gd name="T42" fmla="*/ 3 w 608"/>
                <a:gd name="T43" fmla="*/ 1149 h 1254"/>
                <a:gd name="T44" fmla="*/ 18 w 608"/>
                <a:gd name="T45" fmla="*/ 1157 h 1254"/>
                <a:gd name="T46" fmla="*/ 27 w 608"/>
                <a:gd name="T47" fmla="*/ 1192 h 1254"/>
                <a:gd name="T48" fmla="*/ 37 w 608"/>
                <a:gd name="T49" fmla="*/ 1223 h 1254"/>
                <a:gd name="T50" fmla="*/ 48 w 608"/>
                <a:gd name="T51" fmla="*/ 1235 h 1254"/>
                <a:gd name="T52" fmla="*/ 81 w 608"/>
                <a:gd name="T53" fmla="*/ 1213 h 1254"/>
                <a:gd name="T54" fmla="*/ 124 w 608"/>
                <a:gd name="T55" fmla="*/ 1183 h 1254"/>
                <a:gd name="T56" fmla="*/ 177 w 608"/>
                <a:gd name="T57" fmla="*/ 1146 h 1254"/>
                <a:gd name="T58" fmla="*/ 234 w 608"/>
                <a:gd name="T59" fmla="*/ 1107 h 1254"/>
                <a:gd name="T60" fmla="*/ 289 w 608"/>
                <a:gd name="T61" fmla="*/ 1068 h 1254"/>
                <a:gd name="T62" fmla="*/ 336 w 608"/>
                <a:gd name="T63" fmla="*/ 1034 h 1254"/>
                <a:gd name="T64" fmla="*/ 369 w 608"/>
                <a:gd name="T65" fmla="*/ 1006 h 1254"/>
                <a:gd name="T66" fmla="*/ 400 w 608"/>
                <a:gd name="T67" fmla="*/ 972 h 1254"/>
                <a:gd name="T68" fmla="*/ 430 w 608"/>
                <a:gd name="T69" fmla="*/ 938 h 1254"/>
                <a:gd name="T70" fmla="*/ 462 w 608"/>
                <a:gd name="T71" fmla="*/ 896 h 1254"/>
                <a:gd name="T72" fmla="*/ 496 w 608"/>
                <a:gd name="T73" fmla="*/ 852 h 1254"/>
                <a:gd name="T74" fmla="*/ 526 w 608"/>
                <a:gd name="T75" fmla="*/ 808 h 1254"/>
                <a:gd name="T76" fmla="*/ 555 w 608"/>
                <a:gd name="T77" fmla="*/ 764 h 1254"/>
                <a:gd name="T78" fmla="*/ 578 w 608"/>
                <a:gd name="T79" fmla="*/ 728 h 1254"/>
                <a:gd name="T80" fmla="*/ 593 w 608"/>
                <a:gd name="T81" fmla="*/ 700 h 1254"/>
                <a:gd name="T82" fmla="*/ 563 w 608"/>
                <a:gd name="T83" fmla="*/ 692 h 1254"/>
                <a:gd name="T84" fmla="*/ 512 w 608"/>
                <a:gd name="T85" fmla="*/ 678 h 1254"/>
                <a:gd name="T86" fmla="*/ 448 w 608"/>
                <a:gd name="T87" fmla="*/ 659 h 1254"/>
                <a:gd name="T88" fmla="*/ 377 w 608"/>
                <a:gd name="T89" fmla="*/ 637 h 1254"/>
                <a:gd name="T90" fmla="*/ 310 w 608"/>
                <a:gd name="T91" fmla="*/ 617 h 1254"/>
                <a:gd name="T92" fmla="*/ 255 w 608"/>
                <a:gd name="T93" fmla="*/ 602 h 1254"/>
                <a:gd name="T94" fmla="*/ 221 w 608"/>
                <a:gd name="T95" fmla="*/ 590 h 1254"/>
                <a:gd name="T96" fmla="*/ 216 w 608"/>
                <a:gd name="T97" fmla="*/ 566 h 1254"/>
                <a:gd name="T98" fmla="*/ 224 w 608"/>
                <a:gd name="T99" fmla="*/ 504 h 1254"/>
                <a:gd name="T100" fmla="*/ 236 w 608"/>
                <a:gd name="T101" fmla="*/ 413 h 1254"/>
                <a:gd name="T102" fmla="*/ 252 w 608"/>
                <a:gd name="T103" fmla="*/ 306 h 1254"/>
                <a:gd name="T104" fmla="*/ 266 w 608"/>
                <a:gd name="T105" fmla="*/ 197 h 1254"/>
                <a:gd name="T106" fmla="*/ 279 w 608"/>
                <a:gd name="T107" fmla="*/ 101 h 1254"/>
                <a:gd name="T108" fmla="*/ 289 w 608"/>
                <a:gd name="T109" fmla="*/ 31 h 1254"/>
                <a:gd name="T110" fmla="*/ 302 w 608"/>
                <a:gd name="T111" fmla="*/ 4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08"/>
                <a:gd name="T169" fmla="*/ 0 h 1254"/>
                <a:gd name="T170" fmla="*/ 608 w 608"/>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08" h="1254">
                  <a:moveTo>
                    <a:pt x="302" y="4"/>
                  </a:moveTo>
                  <a:lnTo>
                    <a:pt x="224" y="584"/>
                  </a:lnTo>
                  <a:lnTo>
                    <a:pt x="226" y="584"/>
                  </a:lnTo>
                  <a:lnTo>
                    <a:pt x="232" y="586"/>
                  </a:lnTo>
                  <a:lnTo>
                    <a:pt x="236" y="586"/>
                  </a:lnTo>
                  <a:lnTo>
                    <a:pt x="241" y="587"/>
                  </a:lnTo>
                  <a:lnTo>
                    <a:pt x="244" y="588"/>
                  </a:lnTo>
                  <a:lnTo>
                    <a:pt x="248" y="590"/>
                  </a:lnTo>
                  <a:lnTo>
                    <a:pt x="250" y="591"/>
                  </a:lnTo>
                  <a:lnTo>
                    <a:pt x="254" y="593"/>
                  </a:lnTo>
                  <a:lnTo>
                    <a:pt x="258" y="593"/>
                  </a:lnTo>
                  <a:lnTo>
                    <a:pt x="261" y="594"/>
                  </a:lnTo>
                  <a:lnTo>
                    <a:pt x="265" y="595"/>
                  </a:lnTo>
                  <a:lnTo>
                    <a:pt x="270" y="596"/>
                  </a:lnTo>
                  <a:lnTo>
                    <a:pt x="274" y="597"/>
                  </a:lnTo>
                  <a:lnTo>
                    <a:pt x="279" y="598"/>
                  </a:lnTo>
                  <a:lnTo>
                    <a:pt x="284" y="601"/>
                  </a:lnTo>
                  <a:lnTo>
                    <a:pt x="289" y="602"/>
                  </a:lnTo>
                  <a:lnTo>
                    <a:pt x="293" y="604"/>
                  </a:lnTo>
                  <a:lnTo>
                    <a:pt x="299" y="605"/>
                  </a:lnTo>
                  <a:lnTo>
                    <a:pt x="304" y="606"/>
                  </a:lnTo>
                  <a:lnTo>
                    <a:pt x="311" y="609"/>
                  </a:lnTo>
                  <a:lnTo>
                    <a:pt x="317" y="610"/>
                  </a:lnTo>
                  <a:lnTo>
                    <a:pt x="322" y="612"/>
                  </a:lnTo>
                  <a:lnTo>
                    <a:pt x="329" y="614"/>
                  </a:lnTo>
                  <a:lnTo>
                    <a:pt x="337" y="616"/>
                  </a:lnTo>
                  <a:lnTo>
                    <a:pt x="342" y="617"/>
                  </a:lnTo>
                  <a:lnTo>
                    <a:pt x="349" y="620"/>
                  </a:lnTo>
                  <a:lnTo>
                    <a:pt x="356" y="622"/>
                  </a:lnTo>
                  <a:lnTo>
                    <a:pt x="363" y="623"/>
                  </a:lnTo>
                  <a:lnTo>
                    <a:pt x="370" y="625"/>
                  </a:lnTo>
                  <a:lnTo>
                    <a:pt x="377" y="627"/>
                  </a:lnTo>
                  <a:lnTo>
                    <a:pt x="386" y="630"/>
                  </a:lnTo>
                  <a:lnTo>
                    <a:pt x="393" y="633"/>
                  </a:lnTo>
                  <a:lnTo>
                    <a:pt x="400" y="634"/>
                  </a:lnTo>
                  <a:lnTo>
                    <a:pt x="408" y="636"/>
                  </a:lnTo>
                  <a:lnTo>
                    <a:pt x="416" y="639"/>
                  </a:lnTo>
                  <a:lnTo>
                    <a:pt x="425" y="642"/>
                  </a:lnTo>
                  <a:lnTo>
                    <a:pt x="432" y="644"/>
                  </a:lnTo>
                  <a:lnTo>
                    <a:pt x="441" y="646"/>
                  </a:lnTo>
                  <a:lnTo>
                    <a:pt x="449" y="649"/>
                  </a:lnTo>
                  <a:lnTo>
                    <a:pt x="459" y="652"/>
                  </a:lnTo>
                  <a:lnTo>
                    <a:pt x="467" y="654"/>
                  </a:lnTo>
                  <a:lnTo>
                    <a:pt x="476" y="656"/>
                  </a:lnTo>
                  <a:lnTo>
                    <a:pt x="485" y="659"/>
                  </a:lnTo>
                  <a:lnTo>
                    <a:pt x="494" y="662"/>
                  </a:lnTo>
                  <a:lnTo>
                    <a:pt x="502" y="664"/>
                  </a:lnTo>
                  <a:lnTo>
                    <a:pt x="511" y="666"/>
                  </a:lnTo>
                  <a:lnTo>
                    <a:pt x="520" y="670"/>
                  </a:lnTo>
                  <a:lnTo>
                    <a:pt x="530" y="673"/>
                  </a:lnTo>
                  <a:lnTo>
                    <a:pt x="539" y="675"/>
                  </a:lnTo>
                  <a:lnTo>
                    <a:pt x="549" y="679"/>
                  </a:lnTo>
                  <a:lnTo>
                    <a:pt x="558" y="681"/>
                  </a:lnTo>
                  <a:lnTo>
                    <a:pt x="568" y="684"/>
                  </a:lnTo>
                  <a:lnTo>
                    <a:pt x="578" y="688"/>
                  </a:lnTo>
                  <a:lnTo>
                    <a:pt x="588" y="691"/>
                  </a:lnTo>
                  <a:lnTo>
                    <a:pt x="598" y="693"/>
                  </a:lnTo>
                  <a:lnTo>
                    <a:pt x="608" y="696"/>
                  </a:lnTo>
                  <a:lnTo>
                    <a:pt x="607" y="696"/>
                  </a:lnTo>
                  <a:lnTo>
                    <a:pt x="606" y="700"/>
                  </a:lnTo>
                  <a:lnTo>
                    <a:pt x="604" y="703"/>
                  </a:lnTo>
                  <a:lnTo>
                    <a:pt x="602" y="709"/>
                  </a:lnTo>
                  <a:lnTo>
                    <a:pt x="597" y="714"/>
                  </a:lnTo>
                  <a:lnTo>
                    <a:pt x="594" y="721"/>
                  </a:lnTo>
                  <a:lnTo>
                    <a:pt x="590" y="725"/>
                  </a:lnTo>
                  <a:lnTo>
                    <a:pt x="589" y="730"/>
                  </a:lnTo>
                  <a:lnTo>
                    <a:pt x="586" y="734"/>
                  </a:lnTo>
                  <a:lnTo>
                    <a:pt x="584" y="739"/>
                  </a:lnTo>
                  <a:lnTo>
                    <a:pt x="580" y="742"/>
                  </a:lnTo>
                  <a:lnTo>
                    <a:pt x="578" y="748"/>
                  </a:lnTo>
                  <a:lnTo>
                    <a:pt x="575" y="752"/>
                  </a:lnTo>
                  <a:lnTo>
                    <a:pt x="571" y="758"/>
                  </a:lnTo>
                  <a:lnTo>
                    <a:pt x="568" y="763"/>
                  </a:lnTo>
                  <a:lnTo>
                    <a:pt x="565" y="769"/>
                  </a:lnTo>
                  <a:lnTo>
                    <a:pt x="561" y="774"/>
                  </a:lnTo>
                  <a:lnTo>
                    <a:pt x="558" y="781"/>
                  </a:lnTo>
                  <a:lnTo>
                    <a:pt x="554" y="785"/>
                  </a:lnTo>
                  <a:lnTo>
                    <a:pt x="550" y="792"/>
                  </a:lnTo>
                  <a:lnTo>
                    <a:pt x="546" y="798"/>
                  </a:lnTo>
                  <a:lnTo>
                    <a:pt x="543" y="804"/>
                  </a:lnTo>
                  <a:lnTo>
                    <a:pt x="538" y="810"/>
                  </a:lnTo>
                  <a:lnTo>
                    <a:pt x="535" y="817"/>
                  </a:lnTo>
                  <a:lnTo>
                    <a:pt x="530" y="823"/>
                  </a:lnTo>
                  <a:lnTo>
                    <a:pt x="526" y="831"/>
                  </a:lnTo>
                  <a:lnTo>
                    <a:pt x="521" y="837"/>
                  </a:lnTo>
                  <a:lnTo>
                    <a:pt x="517" y="843"/>
                  </a:lnTo>
                  <a:lnTo>
                    <a:pt x="511" y="850"/>
                  </a:lnTo>
                  <a:lnTo>
                    <a:pt x="508" y="857"/>
                  </a:lnTo>
                  <a:lnTo>
                    <a:pt x="502" y="862"/>
                  </a:lnTo>
                  <a:lnTo>
                    <a:pt x="498" y="869"/>
                  </a:lnTo>
                  <a:lnTo>
                    <a:pt x="494" y="876"/>
                  </a:lnTo>
                  <a:lnTo>
                    <a:pt x="489" y="882"/>
                  </a:lnTo>
                  <a:lnTo>
                    <a:pt x="484" y="889"/>
                  </a:lnTo>
                  <a:lnTo>
                    <a:pt x="479" y="896"/>
                  </a:lnTo>
                  <a:lnTo>
                    <a:pt x="474" y="901"/>
                  </a:lnTo>
                  <a:lnTo>
                    <a:pt x="469" y="909"/>
                  </a:lnTo>
                  <a:lnTo>
                    <a:pt x="464" y="915"/>
                  </a:lnTo>
                  <a:lnTo>
                    <a:pt x="459" y="922"/>
                  </a:lnTo>
                  <a:lnTo>
                    <a:pt x="455" y="928"/>
                  </a:lnTo>
                  <a:lnTo>
                    <a:pt x="450" y="936"/>
                  </a:lnTo>
                  <a:lnTo>
                    <a:pt x="445" y="941"/>
                  </a:lnTo>
                  <a:lnTo>
                    <a:pt x="440" y="947"/>
                  </a:lnTo>
                  <a:lnTo>
                    <a:pt x="435" y="952"/>
                  </a:lnTo>
                  <a:lnTo>
                    <a:pt x="430" y="959"/>
                  </a:lnTo>
                  <a:lnTo>
                    <a:pt x="426" y="965"/>
                  </a:lnTo>
                  <a:lnTo>
                    <a:pt x="420" y="970"/>
                  </a:lnTo>
                  <a:lnTo>
                    <a:pt x="416" y="977"/>
                  </a:lnTo>
                  <a:lnTo>
                    <a:pt x="411" y="982"/>
                  </a:lnTo>
                  <a:lnTo>
                    <a:pt x="406" y="987"/>
                  </a:lnTo>
                  <a:lnTo>
                    <a:pt x="401" y="993"/>
                  </a:lnTo>
                  <a:lnTo>
                    <a:pt x="397" y="998"/>
                  </a:lnTo>
                  <a:lnTo>
                    <a:pt x="391" y="1003"/>
                  </a:lnTo>
                  <a:lnTo>
                    <a:pt x="387" y="1008"/>
                  </a:lnTo>
                  <a:lnTo>
                    <a:pt x="382" y="1013"/>
                  </a:lnTo>
                  <a:lnTo>
                    <a:pt x="378" y="1016"/>
                  </a:lnTo>
                  <a:lnTo>
                    <a:pt x="373" y="1020"/>
                  </a:lnTo>
                  <a:lnTo>
                    <a:pt x="369" y="1024"/>
                  </a:lnTo>
                  <a:lnTo>
                    <a:pt x="363" y="1028"/>
                  </a:lnTo>
                  <a:lnTo>
                    <a:pt x="358" y="1031"/>
                  </a:lnTo>
                  <a:lnTo>
                    <a:pt x="353" y="1037"/>
                  </a:lnTo>
                  <a:lnTo>
                    <a:pt x="348" y="1040"/>
                  </a:lnTo>
                  <a:lnTo>
                    <a:pt x="342" y="1045"/>
                  </a:lnTo>
                  <a:lnTo>
                    <a:pt x="337" y="1049"/>
                  </a:lnTo>
                  <a:lnTo>
                    <a:pt x="331" y="1055"/>
                  </a:lnTo>
                  <a:lnTo>
                    <a:pt x="324" y="1058"/>
                  </a:lnTo>
                  <a:lnTo>
                    <a:pt x="319" y="1063"/>
                  </a:lnTo>
                  <a:lnTo>
                    <a:pt x="312" y="1067"/>
                  </a:lnTo>
                  <a:lnTo>
                    <a:pt x="307" y="1072"/>
                  </a:lnTo>
                  <a:lnTo>
                    <a:pt x="300" y="1077"/>
                  </a:lnTo>
                  <a:lnTo>
                    <a:pt x="293" y="1082"/>
                  </a:lnTo>
                  <a:lnTo>
                    <a:pt x="287" y="1086"/>
                  </a:lnTo>
                  <a:lnTo>
                    <a:pt x="280" y="1092"/>
                  </a:lnTo>
                  <a:lnTo>
                    <a:pt x="273" y="1096"/>
                  </a:lnTo>
                  <a:lnTo>
                    <a:pt x="265" y="1102"/>
                  </a:lnTo>
                  <a:lnTo>
                    <a:pt x="259" y="1106"/>
                  </a:lnTo>
                  <a:lnTo>
                    <a:pt x="252" y="1110"/>
                  </a:lnTo>
                  <a:lnTo>
                    <a:pt x="244" y="1116"/>
                  </a:lnTo>
                  <a:lnTo>
                    <a:pt x="238" y="1121"/>
                  </a:lnTo>
                  <a:lnTo>
                    <a:pt x="231" y="1125"/>
                  </a:lnTo>
                  <a:lnTo>
                    <a:pt x="224" y="1131"/>
                  </a:lnTo>
                  <a:lnTo>
                    <a:pt x="216" y="1135"/>
                  </a:lnTo>
                  <a:lnTo>
                    <a:pt x="210" y="1139"/>
                  </a:lnTo>
                  <a:lnTo>
                    <a:pt x="202" y="1145"/>
                  </a:lnTo>
                  <a:lnTo>
                    <a:pt x="195" y="1149"/>
                  </a:lnTo>
                  <a:lnTo>
                    <a:pt x="187" y="1154"/>
                  </a:lnTo>
                  <a:lnTo>
                    <a:pt x="181" y="1159"/>
                  </a:lnTo>
                  <a:lnTo>
                    <a:pt x="174" y="1164"/>
                  </a:lnTo>
                  <a:lnTo>
                    <a:pt x="169" y="1168"/>
                  </a:lnTo>
                  <a:lnTo>
                    <a:pt x="161" y="1173"/>
                  </a:lnTo>
                  <a:lnTo>
                    <a:pt x="154" y="1177"/>
                  </a:lnTo>
                  <a:lnTo>
                    <a:pt x="147" y="1182"/>
                  </a:lnTo>
                  <a:lnTo>
                    <a:pt x="141" y="1186"/>
                  </a:lnTo>
                  <a:lnTo>
                    <a:pt x="134" y="1190"/>
                  </a:lnTo>
                  <a:lnTo>
                    <a:pt x="127" y="1194"/>
                  </a:lnTo>
                  <a:lnTo>
                    <a:pt x="122" y="1197"/>
                  </a:lnTo>
                  <a:lnTo>
                    <a:pt x="115" y="1202"/>
                  </a:lnTo>
                  <a:lnTo>
                    <a:pt x="110" y="1205"/>
                  </a:lnTo>
                  <a:lnTo>
                    <a:pt x="104" y="1208"/>
                  </a:lnTo>
                  <a:lnTo>
                    <a:pt x="97" y="1212"/>
                  </a:lnTo>
                  <a:lnTo>
                    <a:pt x="93" y="1216"/>
                  </a:lnTo>
                  <a:lnTo>
                    <a:pt x="87" y="1220"/>
                  </a:lnTo>
                  <a:lnTo>
                    <a:pt x="83" y="1223"/>
                  </a:lnTo>
                  <a:lnTo>
                    <a:pt x="77" y="1226"/>
                  </a:lnTo>
                  <a:lnTo>
                    <a:pt x="74" y="1230"/>
                  </a:lnTo>
                  <a:lnTo>
                    <a:pt x="68" y="1232"/>
                  </a:lnTo>
                  <a:lnTo>
                    <a:pt x="64" y="1234"/>
                  </a:lnTo>
                  <a:lnTo>
                    <a:pt x="61" y="1236"/>
                  </a:lnTo>
                  <a:lnTo>
                    <a:pt x="56" y="1240"/>
                  </a:lnTo>
                  <a:lnTo>
                    <a:pt x="49" y="1243"/>
                  </a:lnTo>
                  <a:lnTo>
                    <a:pt x="45" y="1247"/>
                  </a:lnTo>
                  <a:lnTo>
                    <a:pt x="39" y="1250"/>
                  </a:lnTo>
                  <a:lnTo>
                    <a:pt x="36" y="1253"/>
                  </a:lnTo>
                  <a:lnTo>
                    <a:pt x="34" y="1254"/>
                  </a:lnTo>
                  <a:lnTo>
                    <a:pt x="0" y="1153"/>
                  </a:lnTo>
                  <a:lnTo>
                    <a:pt x="3" y="1149"/>
                  </a:lnTo>
                  <a:lnTo>
                    <a:pt x="8" y="1145"/>
                  </a:lnTo>
                  <a:lnTo>
                    <a:pt x="12" y="1142"/>
                  </a:lnTo>
                  <a:lnTo>
                    <a:pt x="14" y="1142"/>
                  </a:lnTo>
                  <a:lnTo>
                    <a:pt x="15" y="1142"/>
                  </a:lnTo>
                  <a:lnTo>
                    <a:pt x="16" y="1145"/>
                  </a:lnTo>
                  <a:lnTo>
                    <a:pt x="16" y="1147"/>
                  </a:lnTo>
                  <a:lnTo>
                    <a:pt x="17" y="1152"/>
                  </a:lnTo>
                  <a:lnTo>
                    <a:pt x="18" y="1157"/>
                  </a:lnTo>
                  <a:lnTo>
                    <a:pt x="20" y="1164"/>
                  </a:lnTo>
                  <a:lnTo>
                    <a:pt x="20" y="1167"/>
                  </a:lnTo>
                  <a:lnTo>
                    <a:pt x="23" y="1172"/>
                  </a:lnTo>
                  <a:lnTo>
                    <a:pt x="23" y="1175"/>
                  </a:lnTo>
                  <a:lnTo>
                    <a:pt x="24" y="1180"/>
                  </a:lnTo>
                  <a:lnTo>
                    <a:pt x="25" y="1183"/>
                  </a:lnTo>
                  <a:lnTo>
                    <a:pt x="27" y="1187"/>
                  </a:lnTo>
                  <a:lnTo>
                    <a:pt x="27" y="1192"/>
                  </a:lnTo>
                  <a:lnTo>
                    <a:pt x="29" y="1196"/>
                  </a:lnTo>
                  <a:lnTo>
                    <a:pt x="30" y="1201"/>
                  </a:lnTo>
                  <a:lnTo>
                    <a:pt x="32" y="1204"/>
                  </a:lnTo>
                  <a:lnTo>
                    <a:pt x="33" y="1208"/>
                  </a:lnTo>
                  <a:lnTo>
                    <a:pt x="34" y="1212"/>
                  </a:lnTo>
                  <a:lnTo>
                    <a:pt x="35" y="1215"/>
                  </a:lnTo>
                  <a:lnTo>
                    <a:pt x="36" y="1220"/>
                  </a:lnTo>
                  <a:lnTo>
                    <a:pt x="37" y="1223"/>
                  </a:lnTo>
                  <a:lnTo>
                    <a:pt x="38" y="1226"/>
                  </a:lnTo>
                  <a:lnTo>
                    <a:pt x="39" y="1232"/>
                  </a:lnTo>
                  <a:lnTo>
                    <a:pt x="42" y="1236"/>
                  </a:lnTo>
                  <a:lnTo>
                    <a:pt x="42" y="1238"/>
                  </a:lnTo>
                  <a:lnTo>
                    <a:pt x="43" y="1240"/>
                  </a:lnTo>
                  <a:lnTo>
                    <a:pt x="43" y="1238"/>
                  </a:lnTo>
                  <a:lnTo>
                    <a:pt x="45" y="1237"/>
                  </a:lnTo>
                  <a:lnTo>
                    <a:pt x="48" y="1235"/>
                  </a:lnTo>
                  <a:lnTo>
                    <a:pt x="54" y="1232"/>
                  </a:lnTo>
                  <a:lnTo>
                    <a:pt x="56" y="1228"/>
                  </a:lnTo>
                  <a:lnTo>
                    <a:pt x="59" y="1226"/>
                  </a:lnTo>
                  <a:lnTo>
                    <a:pt x="63" y="1224"/>
                  </a:lnTo>
                  <a:lnTo>
                    <a:pt x="67" y="1222"/>
                  </a:lnTo>
                  <a:lnTo>
                    <a:pt x="71" y="1218"/>
                  </a:lnTo>
                  <a:lnTo>
                    <a:pt x="75" y="1215"/>
                  </a:lnTo>
                  <a:lnTo>
                    <a:pt x="81" y="1213"/>
                  </a:lnTo>
                  <a:lnTo>
                    <a:pt x="85" y="1211"/>
                  </a:lnTo>
                  <a:lnTo>
                    <a:pt x="89" y="1206"/>
                  </a:lnTo>
                  <a:lnTo>
                    <a:pt x="95" y="1203"/>
                  </a:lnTo>
                  <a:lnTo>
                    <a:pt x="101" y="1198"/>
                  </a:lnTo>
                  <a:lnTo>
                    <a:pt x="106" y="1195"/>
                  </a:lnTo>
                  <a:lnTo>
                    <a:pt x="112" y="1192"/>
                  </a:lnTo>
                  <a:lnTo>
                    <a:pt x="117" y="1187"/>
                  </a:lnTo>
                  <a:lnTo>
                    <a:pt x="124" y="1183"/>
                  </a:lnTo>
                  <a:lnTo>
                    <a:pt x="131" y="1180"/>
                  </a:lnTo>
                  <a:lnTo>
                    <a:pt x="136" y="1174"/>
                  </a:lnTo>
                  <a:lnTo>
                    <a:pt x="143" y="1171"/>
                  </a:lnTo>
                  <a:lnTo>
                    <a:pt x="150" y="1165"/>
                  </a:lnTo>
                  <a:lnTo>
                    <a:pt x="157" y="1161"/>
                  </a:lnTo>
                  <a:lnTo>
                    <a:pt x="163" y="1156"/>
                  </a:lnTo>
                  <a:lnTo>
                    <a:pt x="171" y="1152"/>
                  </a:lnTo>
                  <a:lnTo>
                    <a:pt x="177" y="1146"/>
                  </a:lnTo>
                  <a:lnTo>
                    <a:pt x="185" y="1143"/>
                  </a:lnTo>
                  <a:lnTo>
                    <a:pt x="192" y="1137"/>
                  </a:lnTo>
                  <a:lnTo>
                    <a:pt x="199" y="1133"/>
                  </a:lnTo>
                  <a:lnTo>
                    <a:pt x="205" y="1127"/>
                  </a:lnTo>
                  <a:lnTo>
                    <a:pt x="213" y="1123"/>
                  </a:lnTo>
                  <a:lnTo>
                    <a:pt x="220" y="1117"/>
                  </a:lnTo>
                  <a:lnTo>
                    <a:pt x="228" y="1113"/>
                  </a:lnTo>
                  <a:lnTo>
                    <a:pt x="234" y="1107"/>
                  </a:lnTo>
                  <a:lnTo>
                    <a:pt x="242" y="1103"/>
                  </a:lnTo>
                  <a:lnTo>
                    <a:pt x="249" y="1098"/>
                  </a:lnTo>
                  <a:lnTo>
                    <a:pt x="255" y="1093"/>
                  </a:lnTo>
                  <a:lnTo>
                    <a:pt x="261" y="1088"/>
                  </a:lnTo>
                  <a:lnTo>
                    <a:pt x="269" y="1084"/>
                  </a:lnTo>
                  <a:lnTo>
                    <a:pt x="275" y="1078"/>
                  </a:lnTo>
                  <a:lnTo>
                    <a:pt x="282" y="1074"/>
                  </a:lnTo>
                  <a:lnTo>
                    <a:pt x="289" y="1068"/>
                  </a:lnTo>
                  <a:lnTo>
                    <a:pt x="295" y="1064"/>
                  </a:lnTo>
                  <a:lnTo>
                    <a:pt x="302" y="1059"/>
                  </a:lnTo>
                  <a:lnTo>
                    <a:pt x="308" y="1055"/>
                  </a:lnTo>
                  <a:lnTo>
                    <a:pt x="313" y="1049"/>
                  </a:lnTo>
                  <a:lnTo>
                    <a:pt x="319" y="1046"/>
                  </a:lnTo>
                  <a:lnTo>
                    <a:pt x="324" y="1041"/>
                  </a:lnTo>
                  <a:lnTo>
                    <a:pt x="331" y="1038"/>
                  </a:lnTo>
                  <a:lnTo>
                    <a:pt x="336" y="1034"/>
                  </a:lnTo>
                  <a:lnTo>
                    <a:pt x="341" y="1030"/>
                  </a:lnTo>
                  <a:lnTo>
                    <a:pt x="346" y="1026"/>
                  </a:lnTo>
                  <a:lnTo>
                    <a:pt x="350" y="1023"/>
                  </a:lnTo>
                  <a:lnTo>
                    <a:pt x="354" y="1019"/>
                  </a:lnTo>
                  <a:lnTo>
                    <a:pt x="359" y="1016"/>
                  </a:lnTo>
                  <a:lnTo>
                    <a:pt x="362" y="1013"/>
                  </a:lnTo>
                  <a:lnTo>
                    <a:pt x="366" y="1009"/>
                  </a:lnTo>
                  <a:lnTo>
                    <a:pt x="369" y="1006"/>
                  </a:lnTo>
                  <a:lnTo>
                    <a:pt x="372" y="1005"/>
                  </a:lnTo>
                  <a:lnTo>
                    <a:pt x="378" y="998"/>
                  </a:lnTo>
                  <a:lnTo>
                    <a:pt x="383" y="991"/>
                  </a:lnTo>
                  <a:lnTo>
                    <a:pt x="387" y="988"/>
                  </a:lnTo>
                  <a:lnTo>
                    <a:pt x="390" y="985"/>
                  </a:lnTo>
                  <a:lnTo>
                    <a:pt x="393" y="980"/>
                  </a:lnTo>
                  <a:lnTo>
                    <a:pt x="397" y="977"/>
                  </a:lnTo>
                  <a:lnTo>
                    <a:pt x="400" y="972"/>
                  </a:lnTo>
                  <a:lnTo>
                    <a:pt x="403" y="969"/>
                  </a:lnTo>
                  <a:lnTo>
                    <a:pt x="407" y="965"/>
                  </a:lnTo>
                  <a:lnTo>
                    <a:pt x="411" y="961"/>
                  </a:lnTo>
                  <a:lnTo>
                    <a:pt x="415" y="956"/>
                  </a:lnTo>
                  <a:lnTo>
                    <a:pt x="419" y="951"/>
                  </a:lnTo>
                  <a:lnTo>
                    <a:pt x="422" y="947"/>
                  </a:lnTo>
                  <a:lnTo>
                    <a:pt x="427" y="944"/>
                  </a:lnTo>
                  <a:lnTo>
                    <a:pt x="430" y="938"/>
                  </a:lnTo>
                  <a:lnTo>
                    <a:pt x="433" y="932"/>
                  </a:lnTo>
                  <a:lnTo>
                    <a:pt x="438" y="927"/>
                  </a:lnTo>
                  <a:lnTo>
                    <a:pt x="441" y="922"/>
                  </a:lnTo>
                  <a:lnTo>
                    <a:pt x="446" y="917"/>
                  </a:lnTo>
                  <a:lnTo>
                    <a:pt x="449" y="912"/>
                  </a:lnTo>
                  <a:lnTo>
                    <a:pt x="453" y="907"/>
                  </a:lnTo>
                  <a:lnTo>
                    <a:pt x="458" y="901"/>
                  </a:lnTo>
                  <a:lnTo>
                    <a:pt x="462" y="896"/>
                  </a:lnTo>
                  <a:lnTo>
                    <a:pt x="466" y="890"/>
                  </a:lnTo>
                  <a:lnTo>
                    <a:pt x="470" y="886"/>
                  </a:lnTo>
                  <a:lnTo>
                    <a:pt x="475" y="880"/>
                  </a:lnTo>
                  <a:lnTo>
                    <a:pt x="478" y="875"/>
                  </a:lnTo>
                  <a:lnTo>
                    <a:pt x="484" y="869"/>
                  </a:lnTo>
                  <a:lnTo>
                    <a:pt x="487" y="863"/>
                  </a:lnTo>
                  <a:lnTo>
                    <a:pt x="491" y="858"/>
                  </a:lnTo>
                  <a:lnTo>
                    <a:pt x="496" y="852"/>
                  </a:lnTo>
                  <a:lnTo>
                    <a:pt x="499" y="847"/>
                  </a:lnTo>
                  <a:lnTo>
                    <a:pt x="504" y="840"/>
                  </a:lnTo>
                  <a:lnTo>
                    <a:pt x="507" y="836"/>
                  </a:lnTo>
                  <a:lnTo>
                    <a:pt x="511" y="829"/>
                  </a:lnTo>
                  <a:lnTo>
                    <a:pt x="515" y="824"/>
                  </a:lnTo>
                  <a:lnTo>
                    <a:pt x="519" y="819"/>
                  </a:lnTo>
                  <a:lnTo>
                    <a:pt x="523" y="813"/>
                  </a:lnTo>
                  <a:lnTo>
                    <a:pt x="526" y="808"/>
                  </a:lnTo>
                  <a:lnTo>
                    <a:pt x="530" y="802"/>
                  </a:lnTo>
                  <a:lnTo>
                    <a:pt x="535" y="797"/>
                  </a:lnTo>
                  <a:lnTo>
                    <a:pt x="538" y="792"/>
                  </a:lnTo>
                  <a:lnTo>
                    <a:pt x="541" y="785"/>
                  </a:lnTo>
                  <a:lnTo>
                    <a:pt x="546" y="781"/>
                  </a:lnTo>
                  <a:lnTo>
                    <a:pt x="549" y="775"/>
                  </a:lnTo>
                  <a:lnTo>
                    <a:pt x="553" y="771"/>
                  </a:lnTo>
                  <a:lnTo>
                    <a:pt x="555" y="764"/>
                  </a:lnTo>
                  <a:lnTo>
                    <a:pt x="558" y="760"/>
                  </a:lnTo>
                  <a:lnTo>
                    <a:pt x="561" y="755"/>
                  </a:lnTo>
                  <a:lnTo>
                    <a:pt x="565" y="750"/>
                  </a:lnTo>
                  <a:lnTo>
                    <a:pt x="567" y="745"/>
                  </a:lnTo>
                  <a:lnTo>
                    <a:pt x="570" y="741"/>
                  </a:lnTo>
                  <a:lnTo>
                    <a:pt x="573" y="735"/>
                  </a:lnTo>
                  <a:lnTo>
                    <a:pt x="576" y="732"/>
                  </a:lnTo>
                  <a:lnTo>
                    <a:pt x="578" y="728"/>
                  </a:lnTo>
                  <a:lnTo>
                    <a:pt x="580" y="723"/>
                  </a:lnTo>
                  <a:lnTo>
                    <a:pt x="584" y="719"/>
                  </a:lnTo>
                  <a:lnTo>
                    <a:pt x="586" y="715"/>
                  </a:lnTo>
                  <a:lnTo>
                    <a:pt x="588" y="711"/>
                  </a:lnTo>
                  <a:lnTo>
                    <a:pt x="590" y="706"/>
                  </a:lnTo>
                  <a:lnTo>
                    <a:pt x="593" y="703"/>
                  </a:lnTo>
                  <a:lnTo>
                    <a:pt x="594" y="701"/>
                  </a:lnTo>
                  <a:lnTo>
                    <a:pt x="593" y="700"/>
                  </a:lnTo>
                  <a:lnTo>
                    <a:pt x="589" y="699"/>
                  </a:lnTo>
                  <a:lnTo>
                    <a:pt x="586" y="698"/>
                  </a:lnTo>
                  <a:lnTo>
                    <a:pt x="584" y="696"/>
                  </a:lnTo>
                  <a:lnTo>
                    <a:pt x="580" y="696"/>
                  </a:lnTo>
                  <a:lnTo>
                    <a:pt x="577" y="695"/>
                  </a:lnTo>
                  <a:lnTo>
                    <a:pt x="573" y="694"/>
                  </a:lnTo>
                  <a:lnTo>
                    <a:pt x="568" y="693"/>
                  </a:lnTo>
                  <a:lnTo>
                    <a:pt x="563" y="692"/>
                  </a:lnTo>
                  <a:lnTo>
                    <a:pt x="558" y="691"/>
                  </a:lnTo>
                  <a:lnTo>
                    <a:pt x="553" y="689"/>
                  </a:lnTo>
                  <a:lnTo>
                    <a:pt x="546" y="688"/>
                  </a:lnTo>
                  <a:lnTo>
                    <a:pt x="540" y="685"/>
                  </a:lnTo>
                  <a:lnTo>
                    <a:pt x="535" y="684"/>
                  </a:lnTo>
                  <a:lnTo>
                    <a:pt x="527" y="681"/>
                  </a:lnTo>
                  <a:lnTo>
                    <a:pt x="520" y="680"/>
                  </a:lnTo>
                  <a:lnTo>
                    <a:pt x="512" y="678"/>
                  </a:lnTo>
                  <a:lnTo>
                    <a:pt x="506" y="675"/>
                  </a:lnTo>
                  <a:lnTo>
                    <a:pt x="497" y="673"/>
                  </a:lnTo>
                  <a:lnTo>
                    <a:pt x="489" y="671"/>
                  </a:lnTo>
                  <a:lnTo>
                    <a:pt x="481" y="669"/>
                  </a:lnTo>
                  <a:lnTo>
                    <a:pt x="474" y="666"/>
                  </a:lnTo>
                  <a:lnTo>
                    <a:pt x="465" y="663"/>
                  </a:lnTo>
                  <a:lnTo>
                    <a:pt x="456" y="661"/>
                  </a:lnTo>
                  <a:lnTo>
                    <a:pt x="448" y="659"/>
                  </a:lnTo>
                  <a:lnTo>
                    <a:pt x="439" y="656"/>
                  </a:lnTo>
                  <a:lnTo>
                    <a:pt x="430" y="654"/>
                  </a:lnTo>
                  <a:lnTo>
                    <a:pt x="421" y="651"/>
                  </a:lnTo>
                  <a:lnTo>
                    <a:pt x="412" y="649"/>
                  </a:lnTo>
                  <a:lnTo>
                    <a:pt x="405" y="646"/>
                  </a:lnTo>
                  <a:lnTo>
                    <a:pt x="395" y="643"/>
                  </a:lnTo>
                  <a:lnTo>
                    <a:pt x="387" y="641"/>
                  </a:lnTo>
                  <a:lnTo>
                    <a:pt x="377" y="637"/>
                  </a:lnTo>
                  <a:lnTo>
                    <a:pt x="369" y="635"/>
                  </a:lnTo>
                  <a:lnTo>
                    <a:pt x="359" y="633"/>
                  </a:lnTo>
                  <a:lnTo>
                    <a:pt x="351" y="630"/>
                  </a:lnTo>
                  <a:lnTo>
                    <a:pt x="342" y="627"/>
                  </a:lnTo>
                  <a:lnTo>
                    <a:pt x="334" y="625"/>
                  </a:lnTo>
                  <a:lnTo>
                    <a:pt x="325" y="623"/>
                  </a:lnTo>
                  <a:lnTo>
                    <a:pt x="318" y="620"/>
                  </a:lnTo>
                  <a:lnTo>
                    <a:pt x="310" y="617"/>
                  </a:lnTo>
                  <a:lnTo>
                    <a:pt x="302" y="615"/>
                  </a:lnTo>
                  <a:lnTo>
                    <a:pt x="294" y="613"/>
                  </a:lnTo>
                  <a:lnTo>
                    <a:pt x="288" y="612"/>
                  </a:lnTo>
                  <a:lnTo>
                    <a:pt x="280" y="610"/>
                  </a:lnTo>
                  <a:lnTo>
                    <a:pt x="274" y="607"/>
                  </a:lnTo>
                  <a:lnTo>
                    <a:pt x="266" y="605"/>
                  </a:lnTo>
                  <a:lnTo>
                    <a:pt x="261" y="604"/>
                  </a:lnTo>
                  <a:lnTo>
                    <a:pt x="255" y="602"/>
                  </a:lnTo>
                  <a:lnTo>
                    <a:pt x="249" y="600"/>
                  </a:lnTo>
                  <a:lnTo>
                    <a:pt x="243" y="597"/>
                  </a:lnTo>
                  <a:lnTo>
                    <a:pt x="239" y="596"/>
                  </a:lnTo>
                  <a:lnTo>
                    <a:pt x="234" y="595"/>
                  </a:lnTo>
                  <a:lnTo>
                    <a:pt x="231" y="594"/>
                  </a:lnTo>
                  <a:lnTo>
                    <a:pt x="226" y="592"/>
                  </a:lnTo>
                  <a:lnTo>
                    <a:pt x="223" y="591"/>
                  </a:lnTo>
                  <a:lnTo>
                    <a:pt x="221" y="590"/>
                  </a:lnTo>
                  <a:lnTo>
                    <a:pt x="219" y="590"/>
                  </a:lnTo>
                  <a:lnTo>
                    <a:pt x="215" y="588"/>
                  </a:lnTo>
                  <a:lnTo>
                    <a:pt x="214" y="586"/>
                  </a:lnTo>
                  <a:lnTo>
                    <a:pt x="215" y="581"/>
                  </a:lnTo>
                  <a:lnTo>
                    <a:pt x="215" y="576"/>
                  </a:lnTo>
                  <a:lnTo>
                    <a:pt x="215" y="572"/>
                  </a:lnTo>
                  <a:lnTo>
                    <a:pt x="216" y="566"/>
                  </a:lnTo>
                  <a:lnTo>
                    <a:pt x="218" y="562"/>
                  </a:lnTo>
                  <a:lnTo>
                    <a:pt x="218" y="554"/>
                  </a:lnTo>
                  <a:lnTo>
                    <a:pt x="219" y="547"/>
                  </a:lnTo>
                  <a:lnTo>
                    <a:pt x="220" y="540"/>
                  </a:lnTo>
                  <a:lnTo>
                    <a:pt x="221" y="532"/>
                  </a:lnTo>
                  <a:lnTo>
                    <a:pt x="221" y="523"/>
                  </a:lnTo>
                  <a:lnTo>
                    <a:pt x="223" y="514"/>
                  </a:lnTo>
                  <a:lnTo>
                    <a:pt x="224" y="504"/>
                  </a:lnTo>
                  <a:lnTo>
                    <a:pt x="226" y="494"/>
                  </a:lnTo>
                  <a:lnTo>
                    <a:pt x="228" y="483"/>
                  </a:lnTo>
                  <a:lnTo>
                    <a:pt x="229" y="473"/>
                  </a:lnTo>
                  <a:lnTo>
                    <a:pt x="230" y="460"/>
                  </a:lnTo>
                  <a:lnTo>
                    <a:pt x="232" y="449"/>
                  </a:lnTo>
                  <a:lnTo>
                    <a:pt x="233" y="437"/>
                  </a:lnTo>
                  <a:lnTo>
                    <a:pt x="234" y="425"/>
                  </a:lnTo>
                  <a:lnTo>
                    <a:pt x="236" y="413"/>
                  </a:lnTo>
                  <a:lnTo>
                    <a:pt x="239" y="399"/>
                  </a:lnTo>
                  <a:lnTo>
                    <a:pt x="240" y="386"/>
                  </a:lnTo>
                  <a:lnTo>
                    <a:pt x="242" y="374"/>
                  </a:lnTo>
                  <a:lnTo>
                    <a:pt x="244" y="359"/>
                  </a:lnTo>
                  <a:lnTo>
                    <a:pt x="245" y="346"/>
                  </a:lnTo>
                  <a:lnTo>
                    <a:pt x="248" y="332"/>
                  </a:lnTo>
                  <a:lnTo>
                    <a:pt x="250" y="319"/>
                  </a:lnTo>
                  <a:lnTo>
                    <a:pt x="252" y="306"/>
                  </a:lnTo>
                  <a:lnTo>
                    <a:pt x="253" y="292"/>
                  </a:lnTo>
                  <a:lnTo>
                    <a:pt x="255" y="279"/>
                  </a:lnTo>
                  <a:lnTo>
                    <a:pt x="256" y="265"/>
                  </a:lnTo>
                  <a:lnTo>
                    <a:pt x="259" y="251"/>
                  </a:lnTo>
                  <a:lnTo>
                    <a:pt x="261" y="237"/>
                  </a:lnTo>
                  <a:lnTo>
                    <a:pt x="262" y="223"/>
                  </a:lnTo>
                  <a:lnTo>
                    <a:pt x="264" y="210"/>
                  </a:lnTo>
                  <a:lnTo>
                    <a:pt x="266" y="197"/>
                  </a:lnTo>
                  <a:lnTo>
                    <a:pt x="268" y="184"/>
                  </a:lnTo>
                  <a:lnTo>
                    <a:pt x="270" y="171"/>
                  </a:lnTo>
                  <a:lnTo>
                    <a:pt x="271" y="159"/>
                  </a:lnTo>
                  <a:lnTo>
                    <a:pt x="272" y="147"/>
                  </a:lnTo>
                  <a:lnTo>
                    <a:pt x="274" y="135"/>
                  </a:lnTo>
                  <a:lnTo>
                    <a:pt x="275" y="123"/>
                  </a:lnTo>
                  <a:lnTo>
                    <a:pt x="278" y="112"/>
                  </a:lnTo>
                  <a:lnTo>
                    <a:pt x="279" y="101"/>
                  </a:lnTo>
                  <a:lnTo>
                    <a:pt x="281" y="91"/>
                  </a:lnTo>
                  <a:lnTo>
                    <a:pt x="281" y="81"/>
                  </a:lnTo>
                  <a:lnTo>
                    <a:pt x="283" y="71"/>
                  </a:lnTo>
                  <a:lnTo>
                    <a:pt x="284" y="61"/>
                  </a:lnTo>
                  <a:lnTo>
                    <a:pt x="285" y="53"/>
                  </a:lnTo>
                  <a:lnTo>
                    <a:pt x="287" y="45"/>
                  </a:lnTo>
                  <a:lnTo>
                    <a:pt x="288" y="38"/>
                  </a:lnTo>
                  <a:lnTo>
                    <a:pt x="289" y="31"/>
                  </a:lnTo>
                  <a:lnTo>
                    <a:pt x="290" y="24"/>
                  </a:lnTo>
                  <a:lnTo>
                    <a:pt x="291" y="19"/>
                  </a:lnTo>
                  <a:lnTo>
                    <a:pt x="291" y="13"/>
                  </a:lnTo>
                  <a:lnTo>
                    <a:pt x="292" y="10"/>
                  </a:lnTo>
                  <a:lnTo>
                    <a:pt x="292" y="6"/>
                  </a:lnTo>
                  <a:lnTo>
                    <a:pt x="293" y="2"/>
                  </a:lnTo>
                  <a:lnTo>
                    <a:pt x="293" y="0"/>
                  </a:lnTo>
                  <a:lnTo>
                    <a:pt x="30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2" name="Freeform 79"/>
            <p:cNvSpPr>
              <a:spLocks/>
            </p:cNvSpPr>
            <p:nvPr/>
          </p:nvSpPr>
          <p:spPr bwMode="auto">
            <a:xfrm>
              <a:off x="1261" y="2172"/>
              <a:ext cx="188" cy="279"/>
            </a:xfrm>
            <a:custGeom>
              <a:avLst/>
              <a:gdLst>
                <a:gd name="T0" fmla="*/ 33 w 378"/>
                <a:gd name="T1" fmla="*/ 9 h 559"/>
                <a:gd name="T2" fmla="*/ 69 w 378"/>
                <a:gd name="T3" fmla="*/ 21 h 559"/>
                <a:gd name="T4" fmla="*/ 103 w 378"/>
                <a:gd name="T5" fmla="*/ 31 h 559"/>
                <a:gd name="T6" fmla="*/ 134 w 378"/>
                <a:gd name="T7" fmla="*/ 41 h 559"/>
                <a:gd name="T8" fmla="*/ 162 w 378"/>
                <a:gd name="T9" fmla="*/ 50 h 559"/>
                <a:gd name="T10" fmla="*/ 187 w 378"/>
                <a:gd name="T11" fmla="*/ 58 h 559"/>
                <a:gd name="T12" fmla="*/ 212 w 378"/>
                <a:gd name="T13" fmla="*/ 67 h 559"/>
                <a:gd name="T14" fmla="*/ 236 w 378"/>
                <a:gd name="T15" fmla="*/ 75 h 559"/>
                <a:gd name="T16" fmla="*/ 262 w 378"/>
                <a:gd name="T17" fmla="*/ 83 h 559"/>
                <a:gd name="T18" fmla="*/ 288 w 378"/>
                <a:gd name="T19" fmla="*/ 91 h 559"/>
                <a:gd name="T20" fmla="*/ 315 w 378"/>
                <a:gd name="T21" fmla="*/ 99 h 559"/>
                <a:gd name="T22" fmla="*/ 344 w 378"/>
                <a:gd name="T23" fmla="*/ 108 h 559"/>
                <a:gd name="T24" fmla="*/ 378 w 378"/>
                <a:gd name="T25" fmla="*/ 117 h 559"/>
                <a:gd name="T26" fmla="*/ 373 w 378"/>
                <a:gd name="T27" fmla="*/ 141 h 559"/>
                <a:gd name="T28" fmla="*/ 366 w 378"/>
                <a:gd name="T29" fmla="*/ 169 h 559"/>
                <a:gd name="T30" fmla="*/ 356 w 378"/>
                <a:gd name="T31" fmla="*/ 201 h 559"/>
                <a:gd name="T32" fmla="*/ 342 w 378"/>
                <a:gd name="T33" fmla="*/ 239 h 559"/>
                <a:gd name="T34" fmla="*/ 327 w 378"/>
                <a:gd name="T35" fmla="*/ 279 h 559"/>
                <a:gd name="T36" fmla="*/ 312 w 378"/>
                <a:gd name="T37" fmla="*/ 323 h 559"/>
                <a:gd name="T38" fmla="*/ 293 w 378"/>
                <a:gd name="T39" fmla="*/ 365 h 559"/>
                <a:gd name="T40" fmla="*/ 276 w 378"/>
                <a:gd name="T41" fmla="*/ 407 h 559"/>
                <a:gd name="T42" fmla="*/ 259 w 378"/>
                <a:gd name="T43" fmla="*/ 449 h 559"/>
                <a:gd name="T44" fmla="*/ 241 w 378"/>
                <a:gd name="T45" fmla="*/ 486 h 559"/>
                <a:gd name="T46" fmla="*/ 224 w 378"/>
                <a:gd name="T47" fmla="*/ 520 h 559"/>
                <a:gd name="T48" fmla="*/ 210 w 378"/>
                <a:gd name="T49" fmla="*/ 549 h 559"/>
                <a:gd name="T50" fmla="*/ 185 w 378"/>
                <a:gd name="T51" fmla="*/ 552 h 559"/>
                <a:gd name="T52" fmla="*/ 164 w 378"/>
                <a:gd name="T53" fmla="*/ 542 h 559"/>
                <a:gd name="T54" fmla="*/ 138 w 378"/>
                <a:gd name="T55" fmla="*/ 526 h 559"/>
                <a:gd name="T56" fmla="*/ 118 w 378"/>
                <a:gd name="T57" fmla="*/ 516 h 559"/>
                <a:gd name="T58" fmla="*/ 98 w 378"/>
                <a:gd name="T59" fmla="*/ 506 h 559"/>
                <a:gd name="T60" fmla="*/ 91 w 378"/>
                <a:gd name="T61" fmla="*/ 494 h 559"/>
                <a:gd name="T62" fmla="*/ 123 w 378"/>
                <a:gd name="T63" fmla="*/ 506 h 559"/>
                <a:gd name="T64" fmla="*/ 155 w 378"/>
                <a:gd name="T65" fmla="*/ 524 h 559"/>
                <a:gd name="T66" fmla="*/ 187 w 378"/>
                <a:gd name="T67" fmla="*/ 539 h 559"/>
                <a:gd name="T68" fmla="*/ 209 w 378"/>
                <a:gd name="T69" fmla="*/ 519 h 559"/>
                <a:gd name="T70" fmla="*/ 226 w 378"/>
                <a:gd name="T71" fmla="*/ 489 h 559"/>
                <a:gd name="T72" fmla="*/ 243 w 378"/>
                <a:gd name="T73" fmla="*/ 455 h 559"/>
                <a:gd name="T74" fmla="*/ 260 w 378"/>
                <a:gd name="T75" fmla="*/ 420 h 559"/>
                <a:gd name="T76" fmla="*/ 276 w 378"/>
                <a:gd name="T77" fmla="*/ 383 h 559"/>
                <a:gd name="T78" fmla="*/ 292 w 378"/>
                <a:gd name="T79" fmla="*/ 345 h 559"/>
                <a:gd name="T80" fmla="*/ 307 w 378"/>
                <a:gd name="T81" fmla="*/ 307 h 559"/>
                <a:gd name="T82" fmla="*/ 320 w 378"/>
                <a:gd name="T83" fmla="*/ 269 h 559"/>
                <a:gd name="T84" fmla="*/ 332 w 378"/>
                <a:gd name="T85" fmla="*/ 235 h 559"/>
                <a:gd name="T86" fmla="*/ 342 w 378"/>
                <a:gd name="T87" fmla="*/ 201 h 559"/>
                <a:gd name="T88" fmla="*/ 351 w 378"/>
                <a:gd name="T89" fmla="*/ 171 h 559"/>
                <a:gd name="T90" fmla="*/ 358 w 378"/>
                <a:gd name="T91" fmla="*/ 146 h 559"/>
                <a:gd name="T92" fmla="*/ 363 w 378"/>
                <a:gd name="T93" fmla="*/ 127 h 559"/>
                <a:gd name="T94" fmla="*/ 343 w 378"/>
                <a:gd name="T95" fmla="*/ 119 h 559"/>
                <a:gd name="T96" fmla="*/ 319 w 378"/>
                <a:gd name="T97" fmla="*/ 111 h 559"/>
                <a:gd name="T98" fmla="*/ 287 w 378"/>
                <a:gd name="T99" fmla="*/ 100 h 559"/>
                <a:gd name="T100" fmla="*/ 250 w 378"/>
                <a:gd name="T101" fmla="*/ 89 h 559"/>
                <a:gd name="T102" fmla="*/ 207 w 378"/>
                <a:gd name="T103" fmla="*/ 75 h 559"/>
                <a:gd name="T104" fmla="*/ 166 w 378"/>
                <a:gd name="T105" fmla="*/ 61 h 559"/>
                <a:gd name="T106" fmla="*/ 125 w 378"/>
                <a:gd name="T107" fmla="*/ 48 h 559"/>
                <a:gd name="T108" fmla="*/ 86 w 378"/>
                <a:gd name="T109" fmla="*/ 36 h 559"/>
                <a:gd name="T110" fmla="*/ 54 w 378"/>
                <a:gd name="T111" fmla="*/ 26 h 559"/>
                <a:gd name="T112" fmla="*/ 26 w 378"/>
                <a:gd name="T113" fmla="*/ 17 h 559"/>
                <a:gd name="T114" fmla="*/ 9 w 378"/>
                <a:gd name="T115" fmla="*/ 11 h 559"/>
                <a:gd name="T116" fmla="*/ 4 w 378"/>
                <a:gd name="T117" fmla="*/ 7 h 5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8"/>
                <a:gd name="T178" fmla="*/ 0 h 559"/>
                <a:gd name="T179" fmla="*/ 378 w 378"/>
                <a:gd name="T180" fmla="*/ 559 h 5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8" h="559">
                  <a:moveTo>
                    <a:pt x="0" y="0"/>
                  </a:moveTo>
                  <a:lnTo>
                    <a:pt x="8" y="1"/>
                  </a:lnTo>
                  <a:lnTo>
                    <a:pt x="17" y="4"/>
                  </a:lnTo>
                  <a:lnTo>
                    <a:pt x="25" y="7"/>
                  </a:lnTo>
                  <a:lnTo>
                    <a:pt x="33" y="9"/>
                  </a:lnTo>
                  <a:lnTo>
                    <a:pt x="41" y="11"/>
                  </a:lnTo>
                  <a:lnTo>
                    <a:pt x="48" y="13"/>
                  </a:lnTo>
                  <a:lnTo>
                    <a:pt x="55" y="17"/>
                  </a:lnTo>
                  <a:lnTo>
                    <a:pt x="63" y="19"/>
                  </a:lnTo>
                  <a:lnTo>
                    <a:pt x="69" y="21"/>
                  </a:lnTo>
                  <a:lnTo>
                    <a:pt x="77" y="22"/>
                  </a:lnTo>
                  <a:lnTo>
                    <a:pt x="84" y="24"/>
                  </a:lnTo>
                  <a:lnTo>
                    <a:pt x="91" y="28"/>
                  </a:lnTo>
                  <a:lnTo>
                    <a:pt x="97" y="29"/>
                  </a:lnTo>
                  <a:lnTo>
                    <a:pt x="103" y="31"/>
                  </a:lnTo>
                  <a:lnTo>
                    <a:pt x="110" y="33"/>
                  </a:lnTo>
                  <a:lnTo>
                    <a:pt x="116" y="36"/>
                  </a:lnTo>
                  <a:lnTo>
                    <a:pt x="123" y="37"/>
                  </a:lnTo>
                  <a:lnTo>
                    <a:pt x="128" y="39"/>
                  </a:lnTo>
                  <a:lnTo>
                    <a:pt x="134" y="41"/>
                  </a:lnTo>
                  <a:lnTo>
                    <a:pt x="141" y="43"/>
                  </a:lnTo>
                  <a:lnTo>
                    <a:pt x="145" y="45"/>
                  </a:lnTo>
                  <a:lnTo>
                    <a:pt x="151" y="47"/>
                  </a:lnTo>
                  <a:lnTo>
                    <a:pt x="156" y="48"/>
                  </a:lnTo>
                  <a:lnTo>
                    <a:pt x="162" y="50"/>
                  </a:lnTo>
                  <a:lnTo>
                    <a:pt x="166" y="51"/>
                  </a:lnTo>
                  <a:lnTo>
                    <a:pt x="172" y="53"/>
                  </a:lnTo>
                  <a:lnTo>
                    <a:pt x="177" y="55"/>
                  </a:lnTo>
                  <a:lnTo>
                    <a:pt x="183" y="57"/>
                  </a:lnTo>
                  <a:lnTo>
                    <a:pt x="187" y="58"/>
                  </a:lnTo>
                  <a:lnTo>
                    <a:pt x="193" y="60"/>
                  </a:lnTo>
                  <a:lnTo>
                    <a:pt x="199" y="62"/>
                  </a:lnTo>
                  <a:lnTo>
                    <a:pt x="203" y="65"/>
                  </a:lnTo>
                  <a:lnTo>
                    <a:pt x="207" y="66"/>
                  </a:lnTo>
                  <a:lnTo>
                    <a:pt x="212" y="67"/>
                  </a:lnTo>
                  <a:lnTo>
                    <a:pt x="217" y="68"/>
                  </a:lnTo>
                  <a:lnTo>
                    <a:pt x="222" y="70"/>
                  </a:lnTo>
                  <a:lnTo>
                    <a:pt x="226" y="71"/>
                  </a:lnTo>
                  <a:lnTo>
                    <a:pt x="232" y="73"/>
                  </a:lnTo>
                  <a:lnTo>
                    <a:pt x="236" y="75"/>
                  </a:lnTo>
                  <a:lnTo>
                    <a:pt x="242" y="77"/>
                  </a:lnTo>
                  <a:lnTo>
                    <a:pt x="246" y="78"/>
                  </a:lnTo>
                  <a:lnTo>
                    <a:pt x="252" y="79"/>
                  </a:lnTo>
                  <a:lnTo>
                    <a:pt x="256" y="81"/>
                  </a:lnTo>
                  <a:lnTo>
                    <a:pt x="262" y="83"/>
                  </a:lnTo>
                  <a:lnTo>
                    <a:pt x="266" y="85"/>
                  </a:lnTo>
                  <a:lnTo>
                    <a:pt x="272" y="86"/>
                  </a:lnTo>
                  <a:lnTo>
                    <a:pt x="276" y="88"/>
                  </a:lnTo>
                  <a:lnTo>
                    <a:pt x="283" y="90"/>
                  </a:lnTo>
                  <a:lnTo>
                    <a:pt x="288" y="91"/>
                  </a:lnTo>
                  <a:lnTo>
                    <a:pt x="293" y="92"/>
                  </a:lnTo>
                  <a:lnTo>
                    <a:pt x="298" y="94"/>
                  </a:lnTo>
                  <a:lnTo>
                    <a:pt x="304" y="96"/>
                  </a:lnTo>
                  <a:lnTo>
                    <a:pt x="309" y="97"/>
                  </a:lnTo>
                  <a:lnTo>
                    <a:pt x="315" y="99"/>
                  </a:lnTo>
                  <a:lnTo>
                    <a:pt x="321" y="101"/>
                  </a:lnTo>
                  <a:lnTo>
                    <a:pt x="327" y="104"/>
                  </a:lnTo>
                  <a:lnTo>
                    <a:pt x="333" y="105"/>
                  </a:lnTo>
                  <a:lnTo>
                    <a:pt x="339" y="106"/>
                  </a:lnTo>
                  <a:lnTo>
                    <a:pt x="344" y="108"/>
                  </a:lnTo>
                  <a:lnTo>
                    <a:pt x="351" y="109"/>
                  </a:lnTo>
                  <a:lnTo>
                    <a:pt x="357" y="111"/>
                  </a:lnTo>
                  <a:lnTo>
                    <a:pt x="364" y="114"/>
                  </a:lnTo>
                  <a:lnTo>
                    <a:pt x="371" y="116"/>
                  </a:lnTo>
                  <a:lnTo>
                    <a:pt x="378" y="117"/>
                  </a:lnTo>
                  <a:lnTo>
                    <a:pt x="377" y="122"/>
                  </a:lnTo>
                  <a:lnTo>
                    <a:pt x="377" y="129"/>
                  </a:lnTo>
                  <a:lnTo>
                    <a:pt x="374" y="134"/>
                  </a:lnTo>
                  <a:lnTo>
                    <a:pt x="374" y="137"/>
                  </a:lnTo>
                  <a:lnTo>
                    <a:pt x="373" y="141"/>
                  </a:lnTo>
                  <a:lnTo>
                    <a:pt x="372" y="148"/>
                  </a:lnTo>
                  <a:lnTo>
                    <a:pt x="370" y="152"/>
                  </a:lnTo>
                  <a:lnTo>
                    <a:pt x="369" y="158"/>
                  </a:lnTo>
                  <a:lnTo>
                    <a:pt x="367" y="164"/>
                  </a:lnTo>
                  <a:lnTo>
                    <a:pt x="366" y="169"/>
                  </a:lnTo>
                  <a:lnTo>
                    <a:pt x="363" y="176"/>
                  </a:lnTo>
                  <a:lnTo>
                    <a:pt x="361" y="181"/>
                  </a:lnTo>
                  <a:lnTo>
                    <a:pt x="360" y="188"/>
                  </a:lnTo>
                  <a:lnTo>
                    <a:pt x="358" y="196"/>
                  </a:lnTo>
                  <a:lnTo>
                    <a:pt x="356" y="201"/>
                  </a:lnTo>
                  <a:lnTo>
                    <a:pt x="352" y="209"/>
                  </a:lnTo>
                  <a:lnTo>
                    <a:pt x="350" y="216"/>
                  </a:lnTo>
                  <a:lnTo>
                    <a:pt x="348" y="224"/>
                  </a:lnTo>
                  <a:lnTo>
                    <a:pt x="344" y="232"/>
                  </a:lnTo>
                  <a:lnTo>
                    <a:pt x="342" y="239"/>
                  </a:lnTo>
                  <a:lnTo>
                    <a:pt x="339" y="247"/>
                  </a:lnTo>
                  <a:lnTo>
                    <a:pt x="337" y="255"/>
                  </a:lnTo>
                  <a:lnTo>
                    <a:pt x="333" y="263"/>
                  </a:lnTo>
                  <a:lnTo>
                    <a:pt x="330" y="270"/>
                  </a:lnTo>
                  <a:lnTo>
                    <a:pt x="327" y="279"/>
                  </a:lnTo>
                  <a:lnTo>
                    <a:pt x="324" y="288"/>
                  </a:lnTo>
                  <a:lnTo>
                    <a:pt x="321" y="296"/>
                  </a:lnTo>
                  <a:lnTo>
                    <a:pt x="318" y="305"/>
                  </a:lnTo>
                  <a:lnTo>
                    <a:pt x="314" y="314"/>
                  </a:lnTo>
                  <a:lnTo>
                    <a:pt x="312" y="323"/>
                  </a:lnTo>
                  <a:lnTo>
                    <a:pt x="308" y="331"/>
                  </a:lnTo>
                  <a:lnTo>
                    <a:pt x="304" y="339"/>
                  </a:lnTo>
                  <a:lnTo>
                    <a:pt x="301" y="347"/>
                  </a:lnTo>
                  <a:lnTo>
                    <a:pt x="298" y="356"/>
                  </a:lnTo>
                  <a:lnTo>
                    <a:pt x="293" y="365"/>
                  </a:lnTo>
                  <a:lnTo>
                    <a:pt x="290" y="373"/>
                  </a:lnTo>
                  <a:lnTo>
                    <a:pt x="287" y="382"/>
                  </a:lnTo>
                  <a:lnTo>
                    <a:pt x="283" y="391"/>
                  </a:lnTo>
                  <a:lnTo>
                    <a:pt x="280" y="400"/>
                  </a:lnTo>
                  <a:lnTo>
                    <a:pt x="276" y="407"/>
                  </a:lnTo>
                  <a:lnTo>
                    <a:pt x="272" y="415"/>
                  </a:lnTo>
                  <a:lnTo>
                    <a:pt x="269" y="424"/>
                  </a:lnTo>
                  <a:lnTo>
                    <a:pt x="265" y="432"/>
                  </a:lnTo>
                  <a:lnTo>
                    <a:pt x="262" y="441"/>
                  </a:lnTo>
                  <a:lnTo>
                    <a:pt x="259" y="449"/>
                  </a:lnTo>
                  <a:lnTo>
                    <a:pt x="255" y="457"/>
                  </a:lnTo>
                  <a:lnTo>
                    <a:pt x="251" y="464"/>
                  </a:lnTo>
                  <a:lnTo>
                    <a:pt x="248" y="472"/>
                  </a:lnTo>
                  <a:lnTo>
                    <a:pt x="244" y="479"/>
                  </a:lnTo>
                  <a:lnTo>
                    <a:pt x="241" y="486"/>
                  </a:lnTo>
                  <a:lnTo>
                    <a:pt x="236" y="493"/>
                  </a:lnTo>
                  <a:lnTo>
                    <a:pt x="233" y="501"/>
                  </a:lnTo>
                  <a:lnTo>
                    <a:pt x="230" y="506"/>
                  </a:lnTo>
                  <a:lnTo>
                    <a:pt x="228" y="514"/>
                  </a:lnTo>
                  <a:lnTo>
                    <a:pt x="224" y="520"/>
                  </a:lnTo>
                  <a:lnTo>
                    <a:pt x="221" y="526"/>
                  </a:lnTo>
                  <a:lnTo>
                    <a:pt x="217" y="532"/>
                  </a:lnTo>
                  <a:lnTo>
                    <a:pt x="215" y="538"/>
                  </a:lnTo>
                  <a:lnTo>
                    <a:pt x="212" y="543"/>
                  </a:lnTo>
                  <a:lnTo>
                    <a:pt x="210" y="549"/>
                  </a:lnTo>
                  <a:lnTo>
                    <a:pt x="206" y="553"/>
                  </a:lnTo>
                  <a:lnTo>
                    <a:pt x="204" y="559"/>
                  </a:lnTo>
                  <a:lnTo>
                    <a:pt x="199" y="557"/>
                  </a:lnTo>
                  <a:lnTo>
                    <a:pt x="192" y="555"/>
                  </a:lnTo>
                  <a:lnTo>
                    <a:pt x="185" y="552"/>
                  </a:lnTo>
                  <a:lnTo>
                    <a:pt x="179" y="550"/>
                  </a:lnTo>
                  <a:lnTo>
                    <a:pt x="174" y="548"/>
                  </a:lnTo>
                  <a:lnTo>
                    <a:pt x="171" y="545"/>
                  </a:lnTo>
                  <a:lnTo>
                    <a:pt x="167" y="544"/>
                  </a:lnTo>
                  <a:lnTo>
                    <a:pt x="164" y="542"/>
                  </a:lnTo>
                  <a:lnTo>
                    <a:pt x="156" y="538"/>
                  </a:lnTo>
                  <a:lnTo>
                    <a:pt x="150" y="534"/>
                  </a:lnTo>
                  <a:lnTo>
                    <a:pt x="146" y="531"/>
                  </a:lnTo>
                  <a:lnTo>
                    <a:pt x="142" y="529"/>
                  </a:lnTo>
                  <a:lnTo>
                    <a:pt x="138" y="526"/>
                  </a:lnTo>
                  <a:lnTo>
                    <a:pt x="134" y="524"/>
                  </a:lnTo>
                  <a:lnTo>
                    <a:pt x="131" y="522"/>
                  </a:lnTo>
                  <a:lnTo>
                    <a:pt x="126" y="520"/>
                  </a:lnTo>
                  <a:lnTo>
                    <a:pt x="123" y="519"/>
                  </a:lnTo>
                  <a:lnTo>
                    <a:pt x="118" y="516"/>
                  </a:lnTo>
                  <a:lnTo>
                    <a:pt x="114" y="514"/>
                  </a:lnTo>
                  <a:lnTo>
                    <a:pt x="111" y="512"/>
                  </a:lnTo>
                  <a:lnTo>
                    <a:pt x="106" y="510"/>
                  </a:lnTo>
                  <a:lnTo>
                    <a:pt x="103" y="509"/>
                  </a:lnTo>
                  <a:lnTo>
                    <a:pt x="98" y="506"/>
                  </a:lnTo>
                  <a:lnTo>
                    <a:pt x="95" y="505"/>
                  </a:lnTo>
                  <a:lnTo>
                    <a:pt x="91" y="504"/>
                  </a:lnTo>
                  <a:lnTo>
                    <a:pt x="87" y="503"/>
                  </a:lnTo>
                  <a:lnTo>
                    <a:pt x="89" y="499"/>
                  </a:lnTo>
                  <a:lnTo>
                    <a:pt x="91" y="494"/>
                  </a:lnTo>
                  <a:lnTo>
                    <a:pt x="97" y="495"/>
                  </a:lnTo>
                  <a:lnTo>
                    <a:pt x="104" y="498"/>
                  </a:lnTo>
                  <a:lnTo>
                    <a:pt x="111" y="501"/>
                  </a:lnTo>
                  <a:lnTo>
                    <a:pt x="117" y="504"/>
                  </a:lnTo>
                  <a:lnTo>
                    <a:pt x="123" y="506"/>
                  </a:lnTo>
                  <a:lnTo>
                    <a:pt x="130" y="510"/>
                  </a:lnTo>
                  <a:lnTo>
                    <a:pt x="136" y="513"/>
                  </a:lnTo>
                  <a:lnTo>
                    <a:pt x="143" y="518"/>
                  </a:lnTo>
                  <a:lnTo>
                    <a:pt x="148" y="521"/>
                  </a:lnTo>
                  <a:lnTo>
                    <a:pt x="155" y="524"/>
                  </a:lnTo>
                  <a:lnTo>
                    <a:pt x="161" y="528"/>
                  </a:lnTo>
                  <a:lnTo>
                    <a:pt x="167" y="531"/>
                  </a:lnTo>
                  <a:lnTo>
                    <a:pt x="174" y="533"/>
                  </a:lnTo>
                  <a:lnTo>
                    <a:pt x="181" y="536"/>
                  </a:lnTo>
                  <a:lnTo>
                    <a:pt x="187" y="539"/>
                  </a:lnTo>
                  <a:lnTo>
                    <a:pt x="195" y="541"/>
                  </a:lnTo>
                  <a:lnTo>
                    <a:pt x="199" y="535"/>
                  </a:lnTo>
                  <a:lnTo>
                    <a:pt x="201" y="530"/>
                  </a:lnTo>
                  <a:lnTo>
                    <a:pt x="204" y="524"/>
                  </a:lnTo>
                  <a:lnTo>
                    <a:pt x="209" y="519"/>
                  </a:lnTo>
                  <a:lnTo>
                    <a:pt x="212" y="513"/>
                  </a:lnTo>
                  <a:lnTo>
                    <a:pt x="215" y="506"/>
                  </a:lnTo>
                  <a:lnTo>
                    <a:pt x="219" y="501"/>
                  </a:lnTo>
                  <a:lnTo>
                    <a:pt x="223" y="495"/>
                  </a:lnTo>
                  <a:lnTo>
                    <a:pt x="226" y="489"/>
                  </a:lnTo>
                  <a:lnTo>
                    <a:pt x="230" y="482"/>
                  </a:lnTo>
                  <a:lnTo>
                    <a:pt x="233" y="475"/>
                  </a:lnTo>
                  <a:lnTo>
                    <a:pt x="236" y="470"/>
                  </a:lnTo>
                  <a:lnTo>
                    <a:pt x="240" y="462"/>
                  </a:lnTo>
                  <a:lnTo>
                    <a:pt x="243" y="455"/>
                  </a:lnTo>
                  <a:lnTo>
                    <a:pt x="246" y="449"/>
                  </a:lnTo>
                  <a:lnTo>
                    <a:pt x="251" y="442"/>
                  </a:lnTo>
                  <a:lnTo>
                    <a:pt x="253" y="434"/>
                  </a:lnTo>
                  <a:lnTo>
                    <a:pt x="258" y="426"/>
                  </a:lnTo>
                  <a:lnTo>
                    <a:pt x="260" y="420"/>
                  </a:lnTo>
                  <a:lnTo>
                    <a:pt x="264" y="412"/>
                  </a:lnTo>
                  <a:lnTo>
                    <a:pt x="266" y="404"/>
                  </a:lnTo>
                  <a:lnTo>
                    <a:pt x="270" y="397"/>
                  </a:lnTo>
                  <a:lnTo>
                    <a:pt x="273" y="390"/>
                  </a:lnTo>
                  <a:lnTo>
                    <a:pt x="276" y="383"/>
                  </a:lnTo>
                  <a:lnTo>
                    <a:pt x="280" y="375"/>
                  </a:lnTo>
                  <a:lnTo>
                    <a:pt x="283" y="367"/>
                  </a:lnTo>
                  <a:lnTo>
                    <a:pt x="287" y="360"/>
                  </a:lnTo>
                  <a:lnTo>
                    <a:pt x="290" y="353"/>
                  </a:lnTo>
                  <a:lnTo>
                    <a:pt x="292" y="345"/>
                  </a:lnTo>
                  <a:lnTo>
                    <a:pt x="295" y="337"/>
                  </a:lnTo>
                  <a:lnTo>
                    <a:pt x="299" y="329"/>
                  </a:lnTo>
                  <a:lnTo>
                    <a:pt x="302" y="323"/>
                  </a:lnTo>
                  <a:lnTo>
                    <a:pt x="304" y="315"/>
                  </a:lnTo>
                  <a:lnTo>
                    <a:pt x="307" y="307"/>
                  </a:lnTo>
                  <a:lnTo>
                    <a:pt x="309" y="299"/>
                  </a:lnTo>
                  <a:lnTo>
                    <a:pt x="312" y="292"/>
                  </a:lnTo>
                  <a:lnTo>
                    <a:pt x="314" y="284"/>
                  </a:lnTo>
                  <a:lnTo>
                    <a:pt x="318" y="277"/>
                  </a:lnTo>
                  <a:lnTo>
                    <a:pt x="320" y="269"/>
                  </a:lnTo>
                  <a:lnTo>
                    <a:pt x="323" y="263"/>
                  </a:lnTo>
                  <a:lnTo>
                    <a:pt x="324" y="255"/>
                  </a:lnTo>
                  <a:lnTo>
                    <a:pt x="328" y="248"/>
                  </a:lnTo>
                  <a:lnTo>
                    <a:pt x="330" y="242"/>
                  </a:lnTo>
                  <a:lnTo>
                    <a:pt x="332" y="235"/>
                  </a:lnTo>
                  <a:lnTo>
                    <a:pt x="334" y="227"/>
                  </a:lnTo>
                  <a:lnTo>
                    <a:pt x="337" y="220"/>
                  </a:lnTo>
                  <a:lnTo>
                    <a:pt x="339" y="214"/>
                  </a:lnTo>
                  <a:lnTo>
                    <a:pt x="341" y="208"/>
                  </a:lnTo>
                  <a:lnTo>
                    <a:pt x="342" y="201"/>
                  </a:lnTo>
                  <a:lnTo>
                    <a:pt x="344" y="195"/>
                  </a:lnTo>
                  <a:lnTo>
                    <a:pt x="347" y="189"/>
                  </a:lnTo>
                  <a:lnTo>
                    <a:pt x="349" y="184"/>
                  </a:lnTo>
                  <a:lnTo>
                    <a:pt x="350" y="177"/>
                  </a:lnTo>
                  <a:lnTo>
                    <a:pt x="351" y="171"/>
                  </a:lnTo>
                  <a:lnTo>
                    <a:pt x="352" y="166"/>
                  </a:lnTo>
                  <a:lnTo>
                    <a:pt x="354" y="161"/>
                  </a:lnTo>
                  <a:lnTo>
                    <a:pt x="356" y="156"/>
                  </a:lnTo>
                  <a:lnTo>
                    <a:pt x="357" y="151"/>
                  </a:lnTo>
                  <a:lnTo>
                    <a:pt x="358" y="146"/>
                  </a:lnTo>
                  <a:lnTo>
                    <a:pt x="360" y="141"/>
                  </a:lnTo>
                  <a:lnTo>
                    <a:pt x="360" y="138"/>
                  </a:lnTo>
                  <a:lnTo>
                    <a:pt x="361" y="134"/>
                  </a:lnTo>
                  <a:lnTo>
                    <a:pt x="362" y="130"/>
                  </a:lnTo>
                  <a:lnTo>
                    <a:pt x="363" y="127"/>
                  </a:lnTo>
                  <a:lnTo>
                    <a:pt x="362" y="126"/>
                  </a:lnTo>
                  <a:lnTo>
                    <a:pt x="359" y="125"/>
                  </a:lnTo>
                  <a:lnTo>
                    <a:pt x="353" y="122"/>
                  </a:lnTo>
                  <a:lnTo>
                    <a:pt x="348" y="120"/>
                  </a:lnTo>
                  <a:lnTo>
                    <a:pt x="343" y="119"/>
                  </a:lnTo>
                  <a:lnTo>
                    <a:pt x="339" y="117"/>
                  </a:lnTo>
                  <a:lnTo>
                    <a:pt x="334" y="116"/>
                  </a:lnTo>
                  <a:lnTo>
                    <a:pt x="330" y="115"/>
                  </a:lnTo>
                  <a:lnTo>
                    <a:pt x="323" y="112"/>
                  </a:lnTo>
                  <a:lnTo>
                    <a:pt x="319" y="111"/>
                  </a:lnTo>
                  <a:lnTo>
                    <a:pt x="312" y="109"/>
                  </a:lnTo>
                  <a:lnTo>
                    <a:pt x="307" y="108"/>
                  </a:lnTo>
                  <a:lnTo>
                    <a:pt x="300" y="105"/>
                  </a:lnTo>
                  <a:lnTo>
                    <a:pt x="293" y="104"/>
                  </a:lnTo>
                  <a:lnTo>
                    <a:pt x="287" y="100"/>
                  </a:lnTo>
                  <a:lnTo>
                    <a:pt x="280" y="98"/>
                  </a:lnTo>
                  <a:lnTo>
                    <a:pt x="272" y="96"/>
                  </a:lnTo>
                  <a:lnTo>
                    <a:pt x="264" y="94"/>
                  </a:lnTo>
                  <a:lnTo>
                    <a:pt x="256" y="90"/>
                  </a:lnTo>
                  <a:lnTo>
                    <a:pt x="250" y="89"/>
                  </a:lnTo>
                  <a:lnTo>
                    <a:pt x="241" y="86"/>
                  </a:lnTo>
                  <a:lnTo>
                    <a:pt x="233" y="83"/>
                  </a:lnTo>
                  <a:lnTo>
                    <a:pt x="224" y="80"/>
                  </a:lnTo>
                  <a:lnTo>
                    <a:pt x="216" y="78"/>
                  </a:lnTo>
                  <a:lnTo>
                    <a:pt x="207" y="75"/>
                  </a:lnTo>
                  <a:lnTo>
                    <a:pt x="200" y="72"/>
                  </a:lnTo>
                  <a:lnTo>
                    <a:pt x="192" y="69"/>
                  </a:lnTo>
                  <a:lnTo>
                    <a:pt x="184" y="68"/>
                  </a:lnTo>
                  <a:lnTo>
                    <a:pt x="174" y="65"/>
                  </a:lnTo>
                  <a:lnTo>
                    <a:pt x="166" y="61"/>
                  </a:lnTo>
                  <a:lnTo>
                    <a:pt x="157" y="59"/>
                  </a:lnTo>
                  <a:lnTo>
                    <a:pt x="150" y="56"/>
                  </a:lnTo>
                  <a:lnTo>
                    <a:pt x="141" y="53"/>
                  </a:lnTo>
                  <a:lnTo>
                    <a:pt x="133" y="51"/>
                  </a:lnTo>
                  <a:lnTo>
                    <a:pt x="125" y="48"/>
                  </a:lnTo>
                  <a:lnTo>
                    <a:pt x="117" y="46"/>
                  </a:lnTo>
                  <a:lnTo>
                    <a:pt x="110" y="43"/>
                  </a:lnTo>
                  <a:lnTo>
                    <a:pt x="102" y="40"/>
                  </a:lnTo>
                  <a:lnTo>
                    <a:pt x="94" y="38"/>
                  </a:lnTo>
                  <a:lnTo>
                    <a:pt x="86" y="36"/>
                  </a:lnTo>
                  <a:lnTo>
                    <a:pt x="79" y="33"/>
                  </a:lnTo>
                  <a:lnTo>
                    <a:pt x="73" y="31"/>
                  </a:lnTo>
                  <a:lnTo>
                    <a:pt x="66" y="29"/>
                  </a:lnTo>
                  <a:lnTo>
                    <a:pt x="59" y="28"/>
                  </a:lnTo>
                  <a:lnTo>
                    <a:pt x="54" y="26"/>
                  </a:lnTo>
                  <a:lnTo>
                    <a:pt x="47" y="23"/>
                  </a:lnTo>
                  <a:lnTo>
                    <a:pt x="42" y="21"/>
                  </a:lnTo>
                  <a:lnTo>
                    <a:pt x="36" y="20"/>
                  </a:lnTo>
                  <a:lnTo>
                    <a:pt x="32" y="18"/>
                  </a:lnTo>
                  <a:lnTo>
                    <a:pt x="26" y="17"/>
                  </a:lnTo>
                  <a:lnTo>
                    <a:pt x="23" y="16"/>
                  </a:lnTo>
                  <a:lnTo>
                    <a:pt x="19" y="14"/>
                  </a:lnTo>
                  <a:lnTo>
                    <a:pt x="15" y="13"/>
                  </a:lnTo>
                  <a:lnTo>
                    <a:pt x="12" y="13"/>
                  </a:lnTo>
                  <a:lnTo>
                    <a:pt x="9" y="11"/>
                  </a:lnTo>
                  <a:lnTo>
                    <a:pt x="8" y="11"/>
                  </a:lnTo>
                  <a:lnTo>
                    <a:pt x="5" y="11"/>
                  </a:lnTo>
                  <a:lnTo>
                    <a:pt x="5" y="10"/>
                  </a:lnTo>
                  <a:lnTo>
                    <a:pt x="4" y="7"/>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3" name="Freeform 80"/>
            <p:cNvSpPr>
              <a:spLocks/>
            </p:cNvSpPr>
            <p:nvPr/>
          </p:nvSpPr>
          <p:spPr bwMode="auto">
            <a:xfrm>
              <a:off x="1256" y="2191"/>
              <a:ext cx="176" cy="68"/>
            </a:xfrm>
            <a:custGeom>
              <a:avLst/>
              <a:gdLst>
                <a:gd name="T0" fmla="*/ 7 w 351"/>
                <a:gd name="T1" fmla="*/ 0 h 136"/>
                <a:gd name="T2" fmla="*/ 351 w 351"/>
                <a:gd name="T3" fmla="*/ 112 h 136"/>
                <a:gd name="T4" fmla="*/ 346 w 351"/>
                <a:gd name="T5" fmla="*/ 136 h 136"/>
                <a:gd name="T6" fmla="*/ 0 w 351"/>
                <a:gd name="T7" fmla="*/ 16 h 136"/>
                <a:gd name="T8" fmla="*/ 7 w 351"/>
                <a:gd name="T9" fmla="*/ 0 h 136"/>
                <a:gd name="T10" fmla="*/ 7 w 351"/>
                <a:gd name="T11" fmla="*/ 0 h 136"/>
                <a:gd name="T12" fmla="*/ 0 60000 65536"/>
                <a:gd name="T13" fmla="*/ 0 60000 65536"/>
                <a:gd name="T14" fmla="*/ 0 60000 65536"/>
                <a:gd name="T15" fmla="*/ 0 60000 65536"/>
                <a:gd name="T16" fmla="*/ 0 60000 65536"/>
                <a:gd name="T17" fmla="*/ 0 60000 65536"/>
                <a:gd name="T18" fmla="*/ 0 w 351"/>
                <a:gd name="T19" fmla="*/ 0 h 136"/>
                <a:gd name="T20" fmla="*/ 351 w 351"/>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351" h="136">
                  <a:moveTo>
                    <a:pt x="7" y="0"/>
                  </a:moveTo>
                  <a:lnTo>
                    <a:pt x="351" y="112"/>
                  </a:lnTo>
                  <a:lnTo>
                    <a:pt x="346" y="136"/>
                  </a:lnTo>
                  <a:lnTo>
                    <a:pt x="0" y="16"/>
                  </a:lnTo>
                  <a:lnTo>
                    <a:pt x="7"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4" name="Freeform 81"/>
            <p:cNvSpPr>
              <a:spLocks/>
            </p:cNvSpPr>
            <p:nvPr/>
          </p:nvSpPr>
          <p:spPr bwMode="auto">
            <a:xfrm>
              <a:off x="1361" y="2144"/>
              <a:ext cx="121" cy="28"/>
            </a:xfrm>
            <a:custGeom>
              <a:avLst/>
              <a:gdLst>
                <a:gd name="T0" fmla="*/ 5 w 240"/>
                <a:gd name="T1" fmla="*/ 0 h 56"/>
                <a:gd name="T2" fmla="*/ 240 w 240"/>
                <a:gd name="T3" fmla="*/ 44 h 56"/>
                <a:gd name="T4" fmla="*/ 236 w 240"/>
                <a:gd name="T5" fmla="*/ 56 h 56"/>
                <a:gd name="T6" fmla="*/ 0 w 240"/>
                <a:gd name="T7" fmla="*/ 14 h 56"/>
                <a:gd name="T8" fmla="*/ 5 w 240"/>
                <a:gd name="T9" fmla="*/ 0 h 56"/>
                <a:gd name="T10" fmla="*/ 5 w 240"/>
                <a:gd name="T11" fmla="*/ 0 h 56"/>
                <a:gd name="T12" fmla="*/ 0 60000 65536"/>
                <a:gd name="T13" fmla="*/ 0 60000 65536"/>
                <a:gd name="T14" fmla="*/ 0 60000 65536"/>
                <a:gd name="T15" fmla="*/ 0 60000 65536"/>
                <a:gd name="T16" fmla="*/ 0 60000 65536"/>
                <a:gd name="T17" fmla="*/ 0 60000 65536"/>
                <a:gd name="T18" fmla="*/ 0 w 240"/>
                <a:gd name="T19" fmla="*/ 0 h 56"/>
                <a:gd name="T20" fmla="*/ 240 w 24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0" h="56">
                  <a:moveTo>
                    <a:pt x="5" y="0"/>
                  </a:moveTo>
                  <a:lnTo>
                    <a:pt x="240" y="44"/>
                  </a:lnTo>
                  <a:lnTo>
                    <a:pt x="236" y="56"/>
                  </a:lnTo>
                  <a:lnTo>
                    <a:pt x="0" y="14"/>
                  </a:lnTo>
                  <a:lnTo>
                    <a:pt x="5"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5" name="Freeform 82"/>
            <p:cNvSpPr>
              <a:spLocks/>
            </p:cNvSpPr>
            <p:nvPr/>
          </p:nvSpPr>
          <p:spPr bwMode="auto">
            <a:xfrm>
              <a:off x="1296" y="2310"/>
              <a:ext cx="55" cy="27"/>
            </a:xfrm>
            <a:custGeom>
              <a:avLst/>
              <a:gdLst>
                <a:gd name="T0" fmla="*/ 16 w 111"/>
                <a:gd name="T1" fmla="*/ 0 h 54"/>
                <a:gd name="T2" fmla="*/ 111 w 111"/>
                <a:gd name="T3" fmla="*/ 22 h 54"/>
                <a:gd name="T4" fmla="*/ 93 w 111"/>
                <a:gd name="T5" fmla="*/ 54 h 54"/>
                <a:gd name="T6" fmla="*/ 0 w 111"/>
                <a:gd name="T7" fmla="*/ 26 h 54"/>
                <a:gd name="T8" fmla="*/ 16 w 111"/>
                <a:gd name="T9" fmla="*/ 0 h 54"/>
                <a:gd name="T10" fmla="*/ 16 w 111"/>
                <a:gd name="T11" fmla="*/ 0 h 54"/>
                <a:gd name="T12" fmla="*/ 0 60000 65536"/>
                <a:gd name="T13" fmla="*/ 0 60000 65536"/>
                <a:gd name="T14" fmla="*/ 0 60000 65536"/>
                <a:gd name="T15" fmla="*/ 0 60000 65536"/>
                <a:gd name="T16" fmla="*/ 0 60000 65536"/>
                <a:gd name="T17" fmla="*/ 0 60000 65536"/>
                <a:gd name="T18" fmla="*/ 0 w 111"/>
                <a:gd name="T19" fmla="*/ 0 h 54"/>
                <a:gd name="T20" fmla="*/ 111 w 11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11" h="54">
                  <a:moveTo>
                    <a:pt x="16" y="0"/>
                  </a:moveTo>
                  <a:lnTo>
                    <a:pt x="111" y="22"/>
                  </a:lnTo>
                  <a:lnTo>
                    <a:pt x="93" y="54"/>
                  </a:lnTo>
                  <a:lnTo>
                    <a:pt x="0" y="26"/>
                  </a:lnTo>
                  <a:lnTo>
                    <a:pt x="16"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6" name="Freeform 83"/>
            <p:cNvSpPr>
              <a:spLocks/>
            </p:cNvSpPr>
            <p:nvPr/>
          </p:nvSpPr>
          <p:spPr bwMode="auto">
            <a:xfrm>
              <a:off x="1130" y="2276"/>
              <a:ext cx="144" cy="62"/>
            </a:xfrm>
            <a:custGeom>
              <a:avLst/>
              <a:gdLst>
                <a:gd name="T0" fmla="*/ 17 w 286"/>
                <a:gd name="T1" fmla="*/ 0 h 125"/>
                <a:gd name="T2" fmla="*/ 286 w 286"/>
                <a:gd name="T3" fmla="*/ 90 h 125"/>
                <a:gd name="T4" fmla="*/ 268 w 286"/>
                <a:gd name="T5" fmla="*/ 125 h 125"/>
                <a:gd name="T6" fmla="*/ 0 w 286"/>
                <a:gd name="T7" fmla="*/ 23 h 125"/>
                <a:gd name="T8" fmla="*/ 17 w 286"/>
                <a:gd name="T9" fmla="*/ 0 h 125"/>
                <a:gd name="T10" fmla="*/ 17 w 286"/>
                <a:gd name="T11" fmla="*/ 0 h 125"/>
                <a:gd name="T12" fmla="*/ 0 60000 65536"/>
                <a:gd name="T13" fmla="*/ 0 60000 65536"/>
                <a:gd name="T14" fmla="*/ 0 60000 65536"/>
                <a:gd name="T15" fmla="*/ 0 60000 65536"/>
                <a:gd name="T16" fmla="*/ 0 60000 65536"/>
                <a:gd name="T17" fmla="*/ 0 60000 65536"/>
                <a:gd name="T18" fmla="*/ 0 w 286"/>
                <a:gd name="T19" fmla="*/ 0 h 125"/>
                <a:gd name="T20" fmla="*/ 286 w 286"/>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286" h="125">
                  <a:moveTo>
                    <a:pt x="17" y="0"/>
                  </a:moveTo>
                  <a:lnTo>
                    <a:pt x="286" y="90"/>
                  </a:lnTo>
                  <a:lnTo>
                    <a:pt x="268" y="125"/>
                  </a:lnTo>
                  <a:lnTo>
                    <a:pt x="0" y="23"/>
                  </a:lnTo>
                  <a:lnTo>
                    <a:pt x="17"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7" name="Freeform 84"/>
            <p:cNvSpPr>
              <a:spLocks/>
            </p:cNvSpPr>
            <p:nvPr/>
          </p:nvSpPr>
          <p:spPr bwMode="auto">
            <a:xfrm>
              <a:off x="1097" y="2310"/>
              <a:ext cx="123" cy="64"/>
            </a:xfrm>
            <a:custGeom>
              <a:avLst/>
              <a:gdLst>
                <a:gd name="T0" fmla="*/ 6 w 247"/>
                <a:gd name="T1" fmla="*/ 0 h 129"/>
                <a:gd name="T2" fmla="*/ 13 w 247"/>
                <a:gd name="T3" fmla="*/ 3 h 129"/>
                <a:gd name="T4" fmla="*/ 23 w 247"/>
                <a:gd name="T5" fmla="*/ 8 h 129"/>
                <a:gd name="T6" fmla="*/ 30 w 247"/>
                <a:gd name="T7" fmla="*/ 11 h 129"/>
                <a:gd name="T8" fmla="*/ 38 w 247"/>
                <a:gd name="T9" fmla="*/ 16 h 129"/>
                <a:gd name="T10" fmla="*/ 46 w 247"/>
                <a:gd name="T11" fmla="*/ 19 h 129"/>
                <a:gd name="T12" fmla="*/ 56 w 247"/>
                <a:gd name="T13" fmla="*/ 22 h 129"/>
                <a:gd name="T14" fmla="*/ 65 w 247"/>
                <a:gd name="T15" fmla="*/ 27 h 129"/>
                <a:gd name="T16" fmla="*/ 75 w 247"/>
                <a:gd name="T17" fmla="*/ 32 h 129"/>
                <a:gd name="T18" fmla="*/ 85 w 247"/>
                <a:gd name="T19" fmla="*/ 37 h 129"/>
                <a:gd name="T20" fmla="*/ 96 w 247"/>
                <a:gd name="T21" fmla="*/ 42 h 129"/>
                <a:gd name="T22" fmla="*/ 107 w 247"/>
                <a:gd name="T23" fmla="*/ 47 h 129"/>
                <a:gd name="T24" fmla="*/ 119 w 247"/>
                <a:gd name="T25" fmla="*/ 52 h 129"/>
                <a:gd name="T26" fmla="*/ 129 w 247"/>
                <a:gd name="T27" fmla="*/ 57 h 129"/>
                <a:gd name="T28" fmla="*/ 140 w 247"/>
                <a:gd name="T29" fmla="*/ 62 h 129"/>
                <a:gd name="T30" fmla="*/ 153 w 247"/>
                <a:gd name="T31" fmla="*/ 68 h 129"/>
                <a:gd name="T32" fmla="*/ 164 w 247"/>
                <a:gd name="T33" fmla="*/ 74 h 129"/>
                <a:gd name="T34" fmla="*/ 174 w 247"/>
                <a:gd name="T35" fmla="*/ 78 h 129"/>
                <a:gd name="T36" fmla="*/ 184 w 247"/>
                <a:gd name="T37" fmla="*/ 82 h 129"/>
                <a:gd name="T38" fmla="*/ 194 w 247"/>
                <a:gd name="T39" fmla="*/ 87 h 129"/>
                <a:gd name="T40" fmla="*/ 204 w 247"/>
                <a:gd name="T41" fmla="*/ 92 h 129"/>
                <a:gd name="T42" fmla="*/ 212 w 247"/>
                <a:gd name="T43" fmla="*/ 96 h 129"/>
                <a:gd name="T44" fmla="*/ 219 w 247"/>
                <a:gd name="T45" fmla="*/ 99 h 129"/>
                <a:gd name="T46" fmla="*/ 226 w 247"/>
                <a:gd name="T47" fmla="*/ 102 h 129"/>
                <a:gd name="T48" fmla="*/ 233 w 247"/>
                <a:gd name="T49" fmla="*/ 106 h 129"/>
                <a:gd name="T50" fmla="*/ 242 w 247"/>
                <a:gd name="T51" fmla="*/ 111 h 129"/>
                <a:gd name="T52" fmla="*/ 247 w 247"/>
                <a:gd name="T53" fmla="*/ 115 h 129"/>
                <a:gd name="T54" fmla="*/ 247 w 247"/>
                <a:gd name="T55" fmla="*/ 120 h 129"/>
                <a:gd name="T56" fmla="*/ 247 w 247"/>
                <a:gd name="T57" fmla="*/ 129 h 129"/>
                <a:gd name="T58" fmla="*/ 235 w 247"/>
                <a:gd name="T59" fmla="*/ 125 h 129"/>
                <a:gd name="T60" fmla="*/ 223 w 247"/>
                <a:gd name="T61" fmla="*/ 120 h 129"/>
                <a:gd name="T62" fmla="*/ 208 w 247"/>
                <a:gd name="T63" fmla="*/ 115 h 129"/>
                <a:gd name="T64" fmla="*/ 200 w 247"/>
                <a:gd name="T65" fmla="*/ 111 h 129"/>
                <a:gd name="T66" fmla="*/ 194 w 247"/>
                <a:gd name="T67" fmla="*/ 109 h 129"/>
                <a:gd name="T68" fmla="*/ 185 w 247"/>
                <a:gd name="T69" fmla="*/ 105 h 129"/>
                <a:gd name="T70" fmla="*/ 177 w 247"/>
                <a:gd name="T71" fmla="*/ 100 h 129"/>
                <a:gd name="T72" fmla="*/ 169 w 247"/>
                <a:gd name="T73" fmla="*/ 97 h 129"/>
                <a:gd name="T74" fmla="*/ 161 w 247"/>
                <a:gd name="T75" fmla="*/ 92 h 129"/>
                <a:gd name="T76" fmla="*/ 153 w 247"/>
                <a:gd name="T77" fmla="*/ 88 h 129"/>
                <a:gd name="T78" fmla="*/ 144 w 247"/>
                <a:gd name="T79" fmla="*/ 85 h 129"/>
                <a:gd name="T80" fmla="*/ 135 w 247"/>
                <a:gd name="T81" fmla="*/ 80 h 129"/>
                <a:gd name="T82" fmla="*/ 127 w 247"/>
                <a:gd name="T83" fmla="*/ 76 h 129"/>
                <a:gd name="T84" fmla="*/ 118 w 247"/>
                <a:gd name="T85" fmla="*/ 70 h 129"/>
                <a:gd name="T86" fmla="*/ 109 w 247"/>
                <a:gd name="T87" fmla="*/ 66 h 129"/>
                <a:gd name="T88" fmla="*/ 100 w 247"/>
                <a:gd name="T89" fmla="*/ 61 h 129"/>
                <a:gd name="T90" fmla="*/ 91 w 247"/>
                <a:gd name="T91" fmla="*/ 57 h 129"/>
                <a:gd name="T92" fmla="*/ 82 w 247"/>
                <a:gd name="T93" fmla="*/ 52 h 129"/>
                <a:gd name="T94" fmla="*/ 74 w 247"/>
                <a:gd name="T95" fmla="*/ 48 h 129"/>
                <a:gd name="T96" fmla="*/ 66 w 247"/>
                <a:gd name="T97" fmla="*/ 45 h 129"/>
                <a:gd name="T98" fmla="*/ 58 w 247"/>
                <a:gd name="T99" fmla="*/ 40 h 129"/>
                <a:gd name="T100" fmla="*/ 49 w 247"/>
                <a:gd name="T101" fmla="*/ 36 h 129"/>
                <a:gd name="T102" fmla="*/ 41 w 247"/>
                <a:gd name="T103" fmla="*/ 32 h 129"/>
                <a:gd name="T104" fmla="*/ 33 w 247"/>
                <a:gd name="T105" fmla="*/ 28 h 129"/>
                <a:gd name="T106" fmla="*/ 27 w 247"/>
                <a:gd name="T107" fmla="*/ 26 h 129"/>
                <a:gd name="T108" fmla="*/ 19 w 247"/>
                <a:gd name="T109" fmla="*/ 21 h 129"/>
                <a:gd name="T110" fmla="*/ 12 w 247"/>
                <a:gd name="T111" fmla="*/ 19 h 129"/>
                <a:gd name="T112" fmla="*/ 0 w 247"/>
                <a:gd name="T113" fmla="*/ 16 h 129"/>
                <a:gd name="T114" fmla="*/ 2 w 247"/>
                <a:gd name="T115" fmla="*/ 7 h 129"/>
                <a:gd name="T116" fmla="*/ 8 w 247"/>
                <a:gd name="T117" fmla="*/ 1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7"/>
                <a:gd name="T178" fmla="*/ 0 h 129"/>
                <a:gd name="T179" fmla="*/ 247 w 247"/>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7" h="129">
                  <a:moveTo>
                    <a:pt x="8" y="1"/>
                  </a:moveTo>
                  <a:lnTo>
                    <a:pt x="6" y="0"/>
                  </a:lnTo>
                  <a:lnTo>
                    <a:pt x="9" y="1"/>
                  </a:lnTo>
                  <a:lnTo>
                    <a:pt x="13" y="3"/>
                  </a:lnTo>
                  <a:lnTo>
                    <a:pt x="18" y="6"/>
                  </a:lnTo>
                  <a:lnTo>
                    <a:pt x="23" y="8"/>
                  </a:lnTo>
                  <a:lnTo>
                    <a:pt x="27" y="9"/>
                  </a:lnTo>
                  <a:lnTo>
                    <a:pt x="30" y="11"/>
                  </a:lnTo>
                  <a:lnTo>
                    <a:pt x="35" y="13"/>
                  </a:lnTo>
                  <a:lnTo>
                    <a:pt x="38" y="16"/>
                  </a:lnTo>
                  <a:lnTo>
                    <a:pt x="42" y="17"/>
                  </a:lnTo>
                  <a:lnTo>
                    <a:pt x="46" y="19"/>
                  </a:lnTo>
                  <a:lnTo>
                    <a:pt x="50" y="20"/>
                  </a:lnTo>
                  <a:lnTo>
                    <a:pt x="56" y="22"/>
                  </a:lnTo>
                  <a:lnTo>
                    <a:pt x="59" y="25"/>
                  </a:lnTo>
                  <a:lnTo>
                    <a:pt x="65" y="27"/>
                  </a:lnTo>
                  <a:lnTo>
                    <a:pt x="69" y="30"/>
                  </a:lnTo>
                  <a:lnTo>
                    <a:pt x="75" y="32"/>
                  </a:lnTo>
                  <a:lnTo>
                    <a:pt x="80" y="35"/>
                  </a:lnTo>
                  <a:lnTo>
                    <a:pt x="85" y="37"/>
                  </a:lnTo>
                  <a:lnTo>
                    <a:pt x="90" y="39"/>
                  </a:lnTo>
                  <a:lnTo>
                    <a:pt x="96" y="42"/>
                  </a:lnTo>
                  <a:lnTo>
                    <a:pt x="101" y="45"/>
                  </a:lnTo>
                  <a:lnTo>
                    <a:pt x="107" y="47"/>
                  </a:lnTo>
                  <a:lnTo>
                    <a:pt x="114" y="49"/>
                  </a:lnTo>
                  <a:lnTo>
                    <a:pt x="119" y="52"/>
                  </a:lnTo>
                  <a:lnTo>
                    <a:pt x="125" y="55"/>
                  </a:lnTo>
                  <a:lnTo>
                    <a:pt x="129" y="57"/>
                  </a:lnTo>
                  <a:lnTo>
                    <a:pt x="135" y="60"/>
                  </a:lnTo>
                  <a:lnTo>
                    <a:pt x="140" y="62"/>
                  </a:lnTo>
                  <a:lnTo>
                    <a:pt x="146" y="65"/>
                  </a:lnTo>
                  <a:lnTo>
                    <a:pt x="153" y="68"/>
                  </a:lnTo>
                  <a:lnTo>
                    <a:pt x="157" y="70"/>
                  </a:lnTo>
                  <a:lnTo>
                    <a:pt x="164" y="74"/>
                  </a:lnTo>
                  <a:lnTo>
                    <a:pt x="168" y="75"/>
                  </a:lnTo>
                  <a:lnTo>
                    <a:pt x="174" y="78"/>
                  </a:lnTo>
                  <a:lnTo>
                    <a:pt x="178" y="80"/>
                  </a:lnTo>
                  <a:lnTo>
                    <a:pt x="184" y="82"/>
                  </a:lnTo>
                  <a:lnTo>
                    <a:pt x="189" y="85"/>
                  </a:lnTo>
                  <a:lnTo>
                    <a:pt x="194" y="87"/>
                  </a:lnTo>
                  <a:lnTo>
                    <a:pt x="198" y="89"/>
                  </a:lnTo>
                  <a:lnTo>
                    <a:pt x="204" y="92"/>
                  </a:lnTo>
                  <a:lnTo>
                    <a:pt x="207" y="94"/>
                  </a:lnTo>
                  <a:lnTo>
                    <a:pt x="212" y="96"/>
                  </a:lnTo>
                  <a:lnTo>
                    <a:pt x="215" y="97"/>
                  </a:lnTo>
                  <a:lnTo>
                    <a:pt x="219" y="99"/>
                  </a:lnTo>
                  <a:lnTo>
                    <a:pt x="223" y="100"/>
                  </a:lnTo>
                  <a:lnTo>
                    <a:pt x="226" y="102"/>
                  </a:lnTo>
                  <a:lnTo>
                    <a:pt x="229" y="104"/>
                  </a:lnTo>
                  <a:lnTo>
                    <a:pt x="233" y="106"/>
                  </a:lnTo>
                  <a:lnTo>
                    <a:pt x="237" y="109"/>
                  </a:lnTo>
                  <a:lnTo>
                    <a:pt x="242" y="111"/>
                  </a:lnTo>
                  <a:lnTo>
                    <a:pt x="245" y="112"/>
                  </a:lnTo>
                  <a:lnTo>
                    <a:pt x="247" y="115"/>
                  </a:lnTo>
                  <a:lnTo>
                    <a:pt x="247" y="117"/>
                  </a:lnTo>
                  <a:lnTo>
                    <a:pt x="247" y="120"/>
                  </a:lnTo>
                  <a:lnTo>
                    <a:pt x="247" y="124"/>
                  </a:lnTo>
                  <a:lnTo>
                    <a:pt x="247" y="129"/>
                  </a:lnTo>
                  <a:lnTo>
                    <a:pt x="240" y="127"/>
                  </a:lnTo>
                  <a:lnTo>
                    <a:pt x="235" y="125"/>
                  </a:lnTo>
                  <a:lnTo>
                    <a:pt x="228" y="122"/>
                  </a:lnTo>
                  <a:lnTo>
                    <a:pt x="223" y="120"/>
                  </a:lnTo>
                  <a:lnTo>
                    <a:pt x="215" y="117"/>
                  </a:lnTo>
                  <a:lnTo>
                    <a:pt x="208" y="115"/>
                  </a:lnTo>
                  <a:lnTo>
                    <a:pt x="205" y="112"/>
                  </a:lnTo>
                  <a:lnTo>
                    <a:pt x="200" y="111"/>
                  </a:lnTo>
                  <a:lnTo>
                    <a:pt x="197" y="110"/>
                  </a:lnTo>
                  <a:lnTo>
                    <a:pt x="194" y="109"/>
                  </a:lnTo>
                  <a:lnTo>
                    <a:pt x="189" y="107"/>
                  </a:lnTo>
                  <a:lnTo>
                    <a:pt x="185" y="105"/>
                  </a:lnTo>
                  <a:lnTo>
                    <a:pt x="180" y="102"/>
                  </a:lnTo>
                  <a:lnTo>
                    <a:pt x="177" y="100"/>
                  </a:lnTo>
                  <a:lnTo>
                    <a:pt x="173" y="99"/>
                  </a:lnTo>
                  <a:lnTo>
                    <a:pt x="169" y="97"/>
                  </a:lnTo>
                  <a:lnTo>
                    <a:pt x="165" y="95"/>
                  </a:lnTo>
                  <a:lnTo>
                    <a:pt x="161" y="92"/>
                  </a:lnTo>
                  <a:lnTo>
                    <a:pt x="157" y="90"/>
                  </a:lnTo>
                  <a:lnTo>
                    <a:pt x="153" y="88"/>
                  </a:lnTo>
                  <a:lnTo>
                    <a:pt x="148" y="86"/>
                  </a:lnTo>
                  <a:lnTo>
                    <a:pt x="144" y="85"/>
                  </a:lnTo>
                  <a:lnTo>
                    <a:pt x="139" y="81"/>
                  </a:lnTo>
                  <a:lnTo>
                    <a:pt x="135" y="80"/>
                  </a:lnTo>
                  <a:lnTo>
                    <a:pt x="131" y="78"/>
                  </a:lnTo>
                  <a:lnTo>
                    <a:pt x="127" y="76"/>
                  </a:lnTo>
                  <a:lnTo>
                    <a:pt x="122" y="74"/>
                  </a:lnTo>
                  <a:lnTo>
                    <a:pt x="118" y="70"/>
                  </a:lnTo>
                  <a:lnTo>
                    <a:pt x="114" y="68"/>
                  </a:lnTo>
                  <a:lnTo>
                    <a:pt x="109" y="66"/>
                  </a:lnTo>
                  <a:lnTo>
                    <a:pt x="105" y="63"/>
                  </a:lnTo>
                  <a:lnTo>
                    <a:pt x="100" y="61"/>
                  </a:lnTo>
                  <a:lnTo>
                    <a:pt x="96" y="59"/>
                  </a:lnTo>
                  <a:lnTo>
                    <a:pt x="91" y="57"/>
                  </a:lnTo>
                  <a:lnTo>
                    <a:pt x="87" y="53"/>
                  </a:lnTo>
                  <a:lnTo>
                    <a:pt x="82" y="52"/>
                  </a:lnTo>
                  <a:lnTo>
                    <a:pt x="78" y="50"/>
                  </a:lnTo>
                  <a:lnTo>
                    <a:pt x="74" y="48"/>
                  </a:lnTo>
                  <a:lnTo>
                    <a:pt x="70" y="46"/>
                  </a:lnTo>
                  <a:lnTo>
                    <a:pt x="66" y="45"/>
                  </a:lnTo>
                  <a:lnTo>
                    <a:pt x="62" y="42"/>
                  </a:lnTo>
                  <a:lnTo>
                    <a:pt x="58" y="40"/>
                  </a:lnTo>
                  <a:lnTo>
                    <a:pt x="53" y="38"/>
                  </a:lnTo>
                  <a:lnTo>
                    <a:pt x="49" y="36"/>
                  </a:lnTo>
                  <a:lnTo>
                    <a:pt x="46" y="35"/>
                  </a:lnTo>
                  <a:lnTo>
                    <a:pt x="41" y="32"/>
                  </a:lnTo>
                  <a:lnTo>
                    <a:pt x="38" y="30"/>
                  </a:lnTo>
                  <a:lnTo>
                    <a:pt x="33" y="28"/>
                  </a:lnTo>
                  <a:lnTo>
                    <a:pt x="30" y="27"/>
                  </a:lnTo>
                  <a:lnTo>
                    <a:pt x="27" y="26"/>
                  </a:lnTo>
                  <a:lnTo>
                    <a:pt x="23" y="23"/>
                  </a:lnTo>
                  <a:lnTo>
                    <a:pt x="19" y="21"/>
                  </a:lnTo>
                  <a:lnTo>
                    <a:pt x="16" y="20"/>
                  </a:lnTo>
                  <a:lnTo>
                    <a:pt x="12" y="19"/>
                  </a:lnTo>
                  <a:lnTo>
                    <a:pt x="6" y="17"/>
                  </a:lnTo>
                  <a:lnTo>
                    <a:pt x="0" y="16"/>
                  </a:lnTo>
                  <a:lnTo>
                    <a:pt x="1" y="11"/>
                  </a:lnTo>
                  <a:lnTo>
                    <a:pt x="2" y="7"/>
                  </a:lnTo>
                  <a:lnTo>
                    <a:pt x="6" y="2"/>
                  </a:lnTo>
                  <a:lnTo>
                    <a:pt x="8"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8" name="Freeform 85"/>
            <p:cNvSpPr>
              <a:spLocks/>
            </p:cNvSpPr>
            <p:nvPr/>
          </p:nvSpPr>
          <p:spPr bwMode="auto">
            <a:xfrm>
              <a:off x="1062" y="2342"/>
              <a:ext cx="106" cy="91"/>
            </a:xfrm>
            <a:custGeom>
              <a:avLst/>
              <a:gdLst>
                <a:gd name="T0" fmla="*/ 8 w 212"/>
                <a:gd name="T1" fmla="*/ 2 h 180"/>
                <a:gd name="T2" fmla="*/ 16 w 212"/>
                <a:gd name="T3" fmla="*/ 9 h 180"/>
                <a:gd name="T4" fmla="*/ 28 w 212"/>
                <a:gd name="T5" fmla="*/ 19 h 180"/>
                <a:gd name="T6" fmla="*/ 33 w 212"/>
                <a:gd name="T7" fmla="*/ 23 h 180"/>
                <a:gd name="T8" fmla="*/ 41 w 212"/>
                <a:gd name="T9" fmla="*/ 30 h 180"/>
                <a:gd name="T10" fmla="*/ 49 w 212"/>
                <a:gd name="T11" fmla="*/ 36 h 180"/>
                <a:gd name="T12" fmla="*/ 59 w 212"/>
                <a:gd name="T13" fmla="*/ 43 h 180"/>
                <a:gd name="T14" fmla="*/ 67 w 212"/>
                <a:gd name="T15" fmla="*/ 51 h 180"/>
                <a:gd name="T16" fmla="*/ 76 w 212"/>
                <a:gd name="T17" fmla="*/ 59 h 180"/>
                <a:gd name="T18" fmla="*/ 86 w 212"/>
                <a:gd name="T19" fmla="*/ 66 h 180"/>
                <a:gd name="T20" fmla="*/ 96 w 212"/>
                <a:gd name="T21" fmla="*/ 74 h 180"/>
                <a:gd name="T22" fmla="*/ 105 w 212"/>
                <a:gd name="T23" fmla="*/ 81 h 180"/>
                <a:gd name="T24" fmla="*/ 114 w 212"/>
                <a:gd name="T25" fmla="*/ 89 h 180"/>
                <a:gd name="T26" fmla="*/ 124 w 212"/>
                <a:gd name="T27" fmla="*/ 98 h 180"/>
                <a:gd name="T28" fmla="*/ 132 w 212"/>
                <a:gd name="T29" fmla="*/ 105 h 180"/>
                <a:gd name="T30" fmla="*/ 141 w 212"/>
                <a:gd name="T31" fmla="*/ 112 h 180"/>
                <a:gd name="T32" fmla="*/ 150 w 212"/>
                <a:gd name="T33" fmla="*/ 120 h 180"/>
                <a:gd name="T34" fmla="*/ 158 w 212"/>
                <a:gd name="T35" fmla="*/ 127 h 180"/>
                <a:gd name="T36" fmla="*/ 166 w 212"/>
                <a:gd name="T37" fmla="*/ 133 h 180"/>
                <a:gd name="T38" fmla="*/ 179 w 212"/>
                <a:gd name="T39" fmla="*/ 144 h 180"/>
                <a:gd name="T40" fmla="*/ 191 w 212"/>
                <a:gd name="T41" fmla="*/ 154 h 180"/>
                <a:gd name="T42" fmla="*/ 198 w 212"/>
                <a:gd name="T43" fmla="*/ 162 h 180"/>
                <a:gd name="T44" fmla="*/ 203 w 212"/>
                <a:gd name="T45" fmla="*/ 166 h 180"/>
                <a:gd name="T46" fmla="*/ 206 w 212"/>
                <a:gd name="T47" fmla="*/ 172 h 180"/>
                <a:gd name="T48" fmla="*/ 212 w 212"/>
                <a:gd name="T49" fmla="*/ 180 h 180"/>
                <a:gd name="T50" fmla="*/ 203 w 212"/>
                <a:gd name="T51" fmla="*/ 180 h 180"/>
                <a:gd name="T52" fmla="*/ 193 w 212"/>
                <a:gd name="T53" fmla="*/ 176 h 180"/>
                <a:gd name="T54" fmla="*/ 179 w 212"/>
                <a:gd name="T55" fmla="*/ 168 h 180"/>
                <a:gd name="T56" fmla="*/ 165 w 212"/>
                <a:gd name="T57" fmla="*/ 159 h 180"/>
                <a:gd name="T58" fmla="*/ 157 w 212"/>
                <a:gd name="T59" fmla="*/ 152 h 180"/>
                <a:gd name="T60" fmla="*/ 149 w 212"/>
                <a:gd name="T61" fmla="*/ 147 h 180"/>
                <a:gd name="T62" fmla="*/ 140 w 212"/>
                <a:gd name="T63" fmla="*/ 140 h 180"/>
                <a:gd name="T64" fmla="*/ 132 w 212"/>
                <a:gd name="T65" fmla="*/ 133 h 180"/>
                <a:gd name="T66" fmla="*/ 124 w 212"/>
                <a:gd name="T67" fmla="*/ 125 h 180"/>
                <a:gd name="T68" fmla="*/ 116 w 212"/>
                <a:gd name="T69" fmla="*/ 119 h 180"/>
                <a:gd name="T70" fmla="*/ 107 w 212"/>
                <a:gd name="T71" fmla="*/ 110 h 180"/>
                <a:gd name="T72" fmla="*/ 99 w 212"/>
                <a:gd name="T73" fmla="*/ 103 h 180"/>
                <a:gd name="T74" fmla="*/ 89 w 212"/>
                <a:gd name="T75" fmla="*/ 94 h 180"/>
                <a:gd name="T76" fmla="*/ 81 w 212"/>
                <a:gd name="T77" fmla="*/ 87 h 180"/>
                <a:gd name="T78" fmla="*/ 73 w 212"/>
                <a:gd name="T79" fmla="*/ 78 h 180"/>
                <a:gd name="T80" fmla="*/ 66 w 212"/>
                <a:gd name="T81" fmla="*/ 70 h 180"/>
                <a:gd name="T82" fmla="*/ 57 w 212"/>
                <a:gd name="T83" fmla="*/ 62 h 180"/>
                <a:gd name="T84" fmla="*/ 49 w 212"/>
                <a:gd name="T85" fmla="*/ 54 h 180"/>
                <a:gd name="T86" fmla="*/ 41 w 212"/>
                <a:gd name="T87" fmla="*/ 48 h 180"/>
                <a:gd name="T88" fmla="*/ 36 w 212"/>
                <a:gd name="T89" fmla="*/ 41 h 180"/>
                <a:gd name="T90" fmla="*/ 22 w 212"/>
                <a:gd name="T91" fmla="*/ 29 h 180"/>
                <a:gd name="T92" fmla="*/ 12 w 212"/>
                <a:gd name="T93" fmla="*/ 19 h 180"/>
                <a:gd name="T94" fmla="*/ 4 w 212"/>
                <a:gd name="T95" fmla="*/ 10 h 180"/>
                <a:gd name="T96" fmla="*/ 0 w 212"/>
                <a:gd name="T97" fmla="*/ 5 h 180"/>
                <a:gd name="T98" fmla="*/ 6 w 212"/>
                <a:gd name="T99" fmla="*/ 0 h 1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2"/>
                <a:gd name="T151" fmla="*/ 0 h 180"/>
                <a:gd name="T152" fmla="*/ 212 w 212"/>
                <a:gd name="T153" fmla="*/ 180 h 1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2" h="180">
                  <a:moveTo>
                    <a:pt x="6" y="0"/>
                  </a:moveTo>
                  <a:lnTo>
                    <a:pt x="8" y="2"/>
                  </a:lnTo>
                  <a:lnTo>
                    <a:pt x="11" y="4"/>
                  </a:lnTo>
                  <a:lnTo>
                    <a:pt x="16" y="9"/>
                  </a:lnTo>
                  <a:lnTo>
                    <a:pt x="21" y="13"/>
                  </a:lnTo>
                  <a:lnTo>
                    <a:pt x="28" y="19"/>
                  </a:lnTo>
                  <a:lnTo>
                    <a:pt x="30" y="21"/>
                  </a:lnTo>
                  <a:lnTo>
                    <a:pt x="33" y="23"/>
                  </a:lnTo>
                  <a:lnTo>
                    <a:pt x="38" y="26"/>
                  </a:lnTo>
                  <a:lnTo>
                    <a:pt x="41" y="30"/>
                  </a:lnTo>
                  <a:lnTo>
                    <a:pt x="46" y="33"/>
                  </a:lnTo>
                  <a:lnTo>
                    <a:pt x="49" y="36"/>
                  </a:lnTo>
                  <a:lnTo>
                    <a:pt x="55" y="40"/>
                  </a:lnTo>
                  <a:lnTo>
                    <a:pt x="59" y="43"/>
                  </a:lnTo>
                  <a:lnTo>
                    <a:pt x="62" y="46"/>
                  </a:lnTo>
                  <a:lnTo>
                    <a:pt x="67" y="51"/>
                  </a:lnTo>
                  <a:lnTo>
                    <a:pt x="71" y="54"/>
                  </a:lnTo>
                  <a:lnTo>
                    <a:pt x="76" y="59"/>
                  </a:lnTo>
                  <a:lnTo>
                    <a:pt x="80" y="62"/>
                  </a:lnTo>
                  <a:lnTo>
                    <a:pt x="86" y="66"/>
                  </a:lnTo>
                  <a:lnTo>
                    <a:pt x="90" y="70"/>
                  </a:lnTo>
                  <a:lnTo>
                    <a:pt x="96" y="74"/>
                  </a:lnTo>
                  <a:lnTo>
                    <a:pt x="99" y="78"/>
                  </a:lnTo>
                  <a:lnTo>
                    <a:pt x="105" y="81"/>
                  </a:lnTo>
                  <a:lnTo>
                    <a:pt x="109" y="85"/>
                  </a:lnTo>
                  <a:lnTo>
                    <a:pt x="114" y="89"/>
                  </a:lnTo>
                  <a:lnTo>
                    <a:pt x="118" y="93"/>
                  </a:lnTo>
                  <a:lnTo>
                    <a:pt x="124" y="98"/>
                  </a:lnTo>
                  <a:lnTo>
                    <a:pt x="128" y="101"/>
                  </a:lnTo>
                  <a:lnTo>
                    <a:pt x="132" y="105"/>
                  </a:lnTo>
                  <a:lnTo>
                    <a:pt x="137" y="109"/>
                  </a:lnTo>
                  <a:lnTo>
                    <a:pt x="141" y="112"/>
                  </a:lnTo>
                  <a:lnTo>
                    <a:pt x="146" y="115"/>
                  </a:lnTo>
                  <a:lnTo>
                    <a:pt x="150" y="120"/>
                  </a:lnTo>
                  <a:lnTo>
                    <a:pt x="154" y="123"/>
                  </a:lnTo>
                  <a:lnTo>
                    <a:pt x="158" y="127"/>
                  </a:lnTo>
                  <a:lnTo>
                    <a:pt x="161" y="130"/>
                  </a:lnTo>
                  <a:lnTo>
                    <a:pt x="166" y="133"/>
                  </a:lnTo>
                  <a:lnTo>
                    <a:pt x="173" y="139"/>
                  </a:lnTo>
                  <a:lnTo>
                    <a:pt x="179" y="144"/>
                  </a:lnTo>
                  <a:lnTo>
                    <a:pt x="186" y="150"/>
                  </a:lnTo>
                  <a:lnTo>
                    <a:pt x="191" y="154"/>
                  </a:lnTo>
                  <a:lnTo>
                    <a:pt x="195" y="158"/>
                  </a:lnTo>
                  <a:lnTo>
                    <a:pt x="198" y="162"/>
                  </a:lnTo>
                  <a:lnTo>
                    <a:pt x="200" y="163"/>
                  </a:lnTo>
                  <a:lnTo>
                    <a:pt x="203" y="166"/>
                  </a:lnTo>
                  <a:lnTo>
                    <a:pt x="204" y="168"/>
                  </a:lnTo>
                  <a:lnTo>
                    <a:pt x="206" y="172"/>
                  </a:lnTo>
                  <a:lnTo>
                    <a:pt x="209" y="177"/>
                  </a:lnTo>
                  <a:lnTo>
                    <a:pt x="212" y="180"/>
                  </a:lnTo>
                  <a:lnTo>
                    <a:pt x="206" y="180"/>
                  </a:lnTo>
                  <a:lnTo>
                    <a:pt x="203" y="180"/>
                  </a:lnTo>
                  <a:lnTo>
                    <a:pt x="197" y="178"/>
                  </a:lnTo>
                  <a:lnTo>
                    <a:pt x="193" y="176"/>
                  </a:lnTo>
                  <a:lnTo>
                    <a:pt x="186" y="171"/>
                  </a:lnTo>
                  <a:lnTo>
                    <a:pt x="179" y="168"/>
                  </a:lnTo>
                  <a:lnTo>
                    <a:pt x="171" y="163"/>
                  </a:lnTo>
                  <a:lnTo>
                    <a:pt x="165" y="159"/>
                  </a:lnTo>
                  <a:lnTo>
                    <a:pt x="160" y="156"/>
                  </a:lnTo>
                  <a:lnTo>
                    <a:pt x="157" y="152"/>
                  </a:lnTo>
                  <a:lnTo>
                    <a:pt x="153" y="149"/>
                  </a:lnTo>
                  <a:lnTo>
                    <a:pt x="149" y="147"/>
                  </a:lnTo>
                  <a:lnTo>
                    <a:pt x="145" y="143"/>
                  </a:lnTo>
                  <a:lnTo>
                    <a:pt x="140" y="140"/>
                  </a:lnTo>
                  <a:lnTo>
                    <a:pt x="137" y="137"/>
                  </a:lnTo>
                  <a:lnTo>
                    <a:pt x="132" y="133"/>
                  </a:lnTo>
                  <a:lnTo>
                    <a:pt x="128" y="130"/>
                  </a:lnTo>
                  <a:lnTo>
                    <a:pt x="124" y="125"/>
                  </a:lnTo>
                  <a:lnTo>
                    <a:pt x="120" y="122"/>
                  </a:lnTo>
                  <a:lnTo>
                    <a:pt x="116" y="119"/>
                  </a:lnTo>
                  <a:lnTo>
                    <a:pt x="111" y="114"/>
                  </a:lnTo>
                  <a:lnTo>
                    <a:pt x="107" y="110"/>
                  </a:lnTo>
                  <a:lnTo>
                    <a:pt x="102" y="107"/>
                  </a:lnTo>
                  <a:lnTo>
                    <a:pt x="99" y="103"/>
                  </a:lnTo>
                  <a:lnTo>
                    <a:pt x="95" y="99"/>
                  </a:lnTo>
                  <a:lnTo>
                    <a:pt x="89" y="94"/>
                  </a:lnTo>
                  <a:lnTo>
                    <a:pt x="85" y="90"/>
                  </a:lnTo>
                  <a:lnTo>
                    <a:pt x="81" y="87"/>
                  </a:lnTo>
                  <a:lnTo>
                    <a:pt x="77" y="82"/>
                  </a:lnTo>
                  <a:lnTo>
                    <a:pt x="73" y="78"/>
                  </a:lnTo>
                  <a:lnTo>
                    <a:pt x="69" y="74"/>
                  </a:lnTo>
                  <a:lnTo>
                    <a:pt x="66" y="70"/>
                  </a:lnTo>
                  <a:lnTo>
                    <a:pt x="60" y="66"/>
                  </a:lnTo>
                  <a:lnTo>
                    <a:pt x="57" y="62"/>
                  </a:lnTo>
                  <a:lnTo>
                    <a:pt x="52" y="59"/>
                  </a:lnTo>
                  <a:lnTo>
                    <a:pt x="49" y="54"/>
                  </a:lnTo>
                  <a:lnTo>
                    <a:pt x="46" y="51"/>
                  </a:lnTo>
                  <a:lnTo>
                    <a:pt x="41" y="48"/>
                  </a:lnTo>
                  <a:lnTo>
                    <a:pt x="38" y="44"/>
                  </a:lnTo>
                  <a:lnTo>
                    <a:pt x="36" y="41"/>
                  </a:lnTo>
                  <a:lnTo>
                    <a:pt x="29" y="34"/>
                  </a:lnTo>
                  <a:lnTo>
                    <a:pt x="22" y="29"/>
                  </a:lnTo>
                  <a:lnTo>
                    <a:pt x="17" y="22"/>
                  </a:lnTo>
                  <a:lnTo>
                    <a:pt x="12" y="19"/>
                  </a:lnTo>
                  <a:lnTo>
                    <a:pt x="8" y="13"/>
                  </a:lnTo>
                  <a:lnTo>
                    <a:pt x="4" y="10"/>
                  </a:lnTo>
                  <a:lnTo>
                    <a:pt x="1" y="6"/>
                  </a:lnTo>
                  <a:lnTo>
                    <a:pt x="0" y="5"/>
                  </a:lnTo>
                  <a:lnTo>
                    <a:pt x="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29" name="Freeform 86"/>
            <p:cNvSpPr>
              <a:spLocks/>
            </p:cNvSpPr>
            <p:nvPr/>
          </p:nvSpPr>
          <p:spPr bwMode="auto">
            <a:xfrm>
              <a:off x="1017" y="2363"/>
              <a:ext cx="75" cy="121"/>
            </a:xfrm>
            <a:custGeom>
              <a:avLst/>
              <a:gdLst>
                <a:gd name="T0" fmla="*/ 18 w 149"/>
                <a:gd name="T1" fmla="*/ 1 h 243"/>
                <a:gd name="T2" fmla="*/ 20 w 149"/>
                <a:gd name="T3" fmla="*/ 9 h 243"/>
                <a:gd name="T4" fmla="*/ 24 w 149"/>
                <a:gd name="T5" fmla="*/ 19 h 243"/>
                <a:gd name="T6" fmla="*/ 29 w 149"/>
                <a:gd name="T7" fmla="*/ 31 h 243"/>
                <a:gd name="T8" fmla="*/ 34 w 149"/>
                <a:gd name="T9" fmla="*/ 40 h 243"/>
                <a:gd name="T10" fmla="*/ 38 w 149"/>
                <a:gd name="T11" fmla="*/ 48 h 243"/>
                <a:gd name="T12" fmla="*/ 42 w 149"/>
                <a:gd name="T13" fmla="*/ 57 h 243"/>
                <a:gd name="T14" fmla="*/ 47 w 149"/>
                <a:gd name="T15" fmla="*/ 64 h 243"/>
                <a:gd name="T16" fmla="*/ 51 w 149"/>
                <a:gd name="T17" fmla="*/ 73 h 243"/>
                <a:gd name="T18" fmla="*/ 56 w 149"/>
                <a:gd name="T19" fmla="*/ 82 h 243"/>
                <a:gd name="T20" fmla="*/ 61 w 149"/>
                <a:gd name="T21" fmla="*/ 92 h 243"/>
                <a:gd name="T22" fmla="*/ 66 w 149"/>
                <a:gd name="T23" fmla="*/ 101 h 243"/>
                <a:gd name="T24" fmla="*/ 70 w 149"/>
                <a:gd name="T25" fmla="*/ 110 h 243"/>
                <a:gd name="T26" fmla="*/ 76 w 149"/>
                <a:gd name="T27" fmla="*/ 120 h 243"/>
                <a:gd name="T28" fmla="*/ 81 w 149"/>
                <a:gd name="T29" fmla="*/ 130 h 243"/>
                <a:gd name="T30" fmla="*/ 87 w 149"/>
                <a:gd name="T31" fmla="*/ 140 h 243"/>
                <a:gd name="T32" fmla="*/ 92 w 149"/>
                <a:gd name="T33" fmla="*/ 150 h 243"/>
                <a:gd name="T34" fmla="*/ 99 w 149"/>
                <a:gd name="T35" fmla="*/ 159 h 243"/>
                <a:gd name="T36" fmla="*/ 104 w 149"/>
                <a:gd name="T37" fmla="*/ 169 h 243"/>
                <a:gd name="T38" fmla="*/ 110 w 149"/>
                <a:gd name="T39" fmla="*/ 178 h 243"/>
                <a:gd name="T40" fmla="*/ 117 w 149"/>
                <a:gd name="T41" fmla="*/ 187 h 243"/>
                <a:gd name="T42" fmla="*/ 122 w 149"/>
                <a:gd name="T43" fmla="*/ 197 h 243"/>
                <a:gd name="T44" fmla="*/ 128 w 149"/>
                <a:gd name="T45" fmla="*/ 205 h 243"/>
                <a:gd name="T46" fmla="*/ 135 w 149"/>
                <a:gd name="T47" fmla="*/ 212 h 243"/>
                <a:gd name="T48" fmla="*/ 140 w 149"/>
                <a:gd name="T49" fmla="*/ 220 h 243"/>
                <a:gd name="T50" fmla="*/ 146 w 149"/>
                <a:gd name="T51" fmla="*/ 229 h 243"/>
                <a:gd name="T52" fmla="*/ 145 w 149"/>
                <a:gd name="T53" fmla="*/ 237 h 243"/>
                <a:gd name="T54" fmla="*/ 135 w 149"/>
                <a:gd name="T55" fmla="*/ 238 h 243"/>
                <a:gd name="T56" fmla="*/ 127 w 149"/>
                <a:gd name="T57" fmla="*/ 230 h 243"/>
                <a:gd name="T58" fmla="*/ 119 w 149"/>
                <a:gd name="T59" fmla="*/ 223 h 243"/>
                <a:gd name="T60" fmla="*/ 112 w 149"/>
                <a:gd name="T61" fmla="*/ 215 h 243"/>
                <a:gd name="T62" fmla="*/ 106 w 149"/>
                <a:gd name="T63" fmla="*/ 206 h 243"/>
                <a:gd name="T64" fmla="*/ 99 w 149"/>
                <a:gd name="T65" fmla="*/ 198 h 243"/>
                <a:gd name="T66" fmla="*/ 93 w 149"/>
                <a:gd name="T67" fmla="*/ 189 h 243"/>
                <a:gd name="T68" fmla="*/ 88 w 149"/>
                <a:gd name="T69" fmla="*/ 181 h 243"/>
                <a:gd name="T70" fmla="*/ 83 w 149"/>
                <a:gd name="T71" fmla="*/ 172 h 243"/>
                <a:gd name="T72" fmla="*/ 78 w 149"/>
                <a:gd name="T73" fmla="*/ 165 h 243"/>
                <a:gd name="T74" fmla="*/ 73 w 149"/>
                <a:gd name="T75" fmla="*/ 156 h 243"/>
                <a:gd name="T76" fmla="*/ 69 w 149"/>
                <a:gd name="T77" fmla="*/ 148 h 243"/>
                <a:gd name="T78" fmla="*/ 64 w 149"/>
                <a:gd name="T79" fmla="*/ 139 h 243"/>
                <a:gd name="T80" fmla="*/ 60 w 149"/>
                <a:gd name="T81" fmla="*/ 131 h 243"/>
                <a:gd name="T82" fmla="*/ 56 w 149"/>
                <a:gd name="T83" fmla="*/ 123 h 243"/>
                <a:gd name="T84" fmla="*/ 52 w 149"/>
                <a:gd name="T85" fmla="*/ 116 h 243"/>
                <a:gd name="T86" fmla="*/ 49 w 149"/>
                <a:gd name="T87" fmla="*/ 107 h 243"/>
                <a:gd name="T88" fmla="*/ 45 w 149"/>
                <a:gd name="T89" fmla="*/ 99 h 243"/>
                <a:gd name="T90" fmla="*/ 41 w 149"/>
                <a:gd name="T91" fmla="*/ 91 h 243"/>
                <a:gd name="T92" fmla="*/ 39 w 149"/>
                <a:gd name="T93" fmla="*/ 83 h 243"/>
                <a:gd name="T94" fmla="*/ 35 w 149"/>
                <a:gd name="T95" fmla="*/ 76 h 243"/>
                <a:gd name="T96" fmla="*/ 32 w 149"/>
                <a:gd name="T97" fmla="*/ 68 h 243"/>
                <a:gd name="T98" fmla="*/ 28 w 149"/>
                <a:gd name="T99" fmla="*/ 58 h 243"/>
                <a:gd name="T100" fmla="*/ 22 w 149"/>
                <a:gd name="T101" fmla="*/ 44 h 243"/>
                <a:gd name="T102" fmla="*/ 15 w 149"/>
                <a:gd name="T103" fmla="*/ 32 h 243"/>
                <a:gd name="T104" fmla="*/ 9 w 149"/>
                <a:gd name="T105" fmla="*/ 20 h 243"/>
                <a:gd name="T106" fmla="*/ 2 w 149"/>
                <a:gd name="T107" fmla="*/ 10 h 243"/>
                <a:gd name="T108" fmla="*/ 1 w 149"/>
                <a:gd name="T109" fmla="*/ 3 h 243"/>
                <a:gd name="T110" fmla="*/ 13 w 149"/>
                <a:gd name="T111" fmla="*/ 1 h 243"/>
                <a:gd name="T112" fmla="*/ 18 w 149"/>
                <a:gd name="T113" fmla="*/ 0 h 2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43"/>
                <a:gd name="T173" fmla="*/ 149 w 149"/>
                <a:gd name="T174" fmla="*/ 243 h 2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43">
                  <a:moveTo>
                    <a:pt x="18" y="0"/>
                  </a:moveTo>
                  <a:lnTo>
                    <a:pt x="18" y="1"/>
                  </a:lnTo>
                  <a:lnTo>
                    <a:pt x="19" y="5"/>
                  </a:lnTo>
                  <a:lnTo>
                    <a:pt x="20" y="9"/>
                  </a:lnTo>
                  <a:lnTo>
                    <a:pt x="22" y="13"/>
                  </a:lnTo>
                  <a:lnTo>
                    <a:pt x="24" y="19"/>
                  </a:lnTo>
                  <a:lnTo>
                    <a:pt x="27" y="24"/>
                  </a:lnTo>
                  <a:lnTo>
                    <a:pt x="29" y="31"/>
                  </a:lnTo>
                  <a:lnTo>
                    <a:pt x="32" y="37"/>
                  </a:lnTo>
                  <a:lnTo>
                    <a:pt x="34" y="40"/>
                  </a:lnTo>
                  <a:lnTo>
                    <a:pt x="37" y="44"/>
                  </a:lnTo>
                  <a:lnTo>
                    <a:pt x="38" y="48"/>
                  </a:lnTo>
                  <a:lnTo>
                    <a:pt x="40" y="52"/>
                  </a:lnTo>
                  <a:lnTo>
                    <a:pt x="42" y="57"/>
                  </a:lnTo>
                  <a:lnTo>
                    <a:pt x="44" y="60"/>
                  </a:lnTo>
                  <a:lnTo>
                    <a:pt x="47" y="64"/>
                  </a:lnTo>
                  <a:lnTo>
                    <a:pt x="49" y="69"/>
                  </a:lnTo>
                  <a:lnTo>
                    <a:pt x="51" y="73"/>
                  </a:lnTo>
                  <a:lnTo>
                    <a:pt x="53" y="78"/>
                  </a:lnTo>
                  <a:lnTo>
                    <a:pt x="56" y="82"/>
                  </a:lnTo>
                  <a:lnTo>
                    <a:pt x="59" y="88"/>
                  </a:lnTo>
                  <a:lnTo>
                    <a:pt x="61" y="92"/>
                  </a:lnTo>
                  <a:lnTo>
                    <a:pt x="63" y="97"/>
                  </a:lnTo>
                  <a:lnTo>
                    <a:pt x="66" y="101"/>
                  </a:lnTo>
                  <a:lnTo>
                    <a:pt x="69" y="107"/>
                  </a:lnTo>
                  <a:lnTo>
                    <a:pt x="70" y="110"/>
                  </a:lnTo>
                  <a:lnTo>
                    <a:pt x="73" y="116"/>
                  </a:lnTo>
                  <a:lnTo>
                    <a:pt x="76" y="120"/>
                  </a:lnTo>
                  <a:lnTo>
                    <a:pt x="79" y="126"/>
                  </a:lnTo>
                  <a:lnTo>
                    <a:pt x="81" y="130"/>
                  </a:lnTo>
                  <a:lnTo>
                    <a:pt x="84" y="136"/>
                  </a:lnTo>
                  <a:lnTo>
                    <a:pt x="87" y="140"/>
                  </a:lnTo>
                  <a:lnTo>
                    <a:pt x="90" y="145"/>
                  </a:lnTo>
                  <a:lnTo>
                    <a:pt x="92" y="150"/>
                  </a:lnTo>
                  <a:lnTo>
                    <a:pt x="96" y="155"/>
                  </a:lnTo>
                  <a:lnTo>
                    <a:pt x="99" y="159"/>
                  </a:lnTo>
                  <a:lnTo>
                    <a:pt x="102" y="165"/>
                  </a:lnTo>
                  <a:lnTo>
                    <a:pt x="104" y="169"/>
                  </a:lnTo>
                  <a:lnTo>
                    <a:pt x="108" y="174"/>
                  </a:lnTo>
                  <a:lnTo>
                    <a:pt x="110" y="178"/>
                  </a:lnTo>
                  <a:lnTo>
                    <a:pt x="113" y="184"/>
                  </a:lnTo>
                  <a:lnTo>
                    <a:pt x="117" y="187"/>
                  </a:lnTo>
                  <a:lnTo>
                    <a:pt x="120" y="191"/>
                  </a:lnTo>
                  <a:lnTo>
                    <a:pt x="122" y="197"/>
                  </a:lnTo>
                  <a:lnTo>
                    <a:pt x="126" y="201"/>
                  </a:lnTo>
                  <a:lnTo>
                    <a:pt x="128" y="205"/>
                  </a:lnTo>
                  <a:lnTo>
                    <a:pt x="131" y="209"/>
                  </a:lnTo>
                  <a:lnTo>
                    <a:pt x="135" y="212"/>
                  </a:lnTo>
                  <a:lnTo>
                    <a:pt x="138" y="217"/>
                  </a:lnTo>
                  <a:lnTo>
                    <a:pt x="140" y="220"/>
                  </a:lnTo>
                  <a:lnTo>
                    <a:pt x="143" y="225"/>
                  </a:lnTo>
                  <a:lnTo>
                    <a:pt x="146" y="229"/>
                  </a:lnTo>
                  <a:lnTo>
                    <a:pt x="149" y="233"/>
                  </a:lnTo>
                  <a:lnTo>
                    <a:pt x="145" y="237"/>
                  </a:lnTo>
                  <a:lnTo>
                    <a:pt x="139" y="243"/>
                  </a:lnTo>
                  <a:lnTo>
                    <a:pt x="135" y="238"/>
                  </a:lnTo>
                  <a:lnTo>
                    <a:pt x="130" y="235"/>
                  </a:lnTo>
                  <a:lnTo>
                    <a:pt x="127" y="230"/>
                  </a:lnTo>
                  <a:lnTo>
                    <a:pt x="123" y="227"/>
                  </a:lnTo>
                  <a:lnTo>
                    <a:pt x="119" y="223"/>
                  </a:lnTo>
                  <a:lnTo>
                    <a:pt x="116" y="218"/>
                  </a:lnTo>
                  <a:lnTo>
                    <a:pt x="112" y="215"/>
                  </a:lnTo>
                  <a:lnTo>
                    <a:pt x="109" y="210"/>
                  </a:lnTo>
                  <a:lnTo>
                    <a:pt x="106" y="206"/>
                  </a:lnTo>
                  <a:lnTo>
                    <a:pt x="102" y="201"/>
                  </a:lnTo>
                  <a:lnTo>
                    <a:pt x="99" y="198"/>
                  </a:lnTo>
                  <a:lnTo>
                    <a:pt x="97" y="194"/>
                  </a:lnTo>
                  <a:lnTo>
                    <a:pt x="93" y="189"/>
                  </a:lnTo>
                  <a:lnTo>
                    <a:pt x="91" y="185"/>
                  </a:lnTo>
                  <a:lnTo>
                    <a:pt x="88" y="181"/>
                  </a:lnTo>
                  <a:lnTo>
                    <a:pt x="87" y="177"/>
                  </a:lnTo>
                  <a:lnTo>
                    <a:pt x="83" y="172"/>
                  </a:lnTo>
                  <a:lnTo>
                    <a:pt x="80" y="169"/>
                  </a:lnTo>
                  <a:lnTo>
                    <a:pt x="78" y="165"/>
                  </a:lnTo>
                  <a:lnTo>
                    <a:pt x="76" y="160"/>
                  </a:lnTo>
                  <a:lnTo>
                    <a:pt x="73" y="156"/>
                  </a:lnTo>
                  <a:lnTo>
                    <a:pt x="70" y="151"/>
                  </a:lnTo>
                  <a:lnTo>
                    <a:pt x="69" y="148"/>
                  </a:lnTo>
                  <a:lnTo>
                    <a:pt x="67" y="143"/>
                  </a:lnTo>
                  <a:lnTo>
                    <a:pt x="64" y="139"/>
                  </a:lnTo>
                  <a:lnTo>
                    <a:pt x="62" y="136"/>
                  </a:lnTo>
                  <a:lnTo>
                    <a:pt x="60" y="131"/>
                  </a:lnTo>
                  <a:lnTo>
                    <a:pt x="58" y="127"/>
                  </a:lnTo>
                  <a:lnTo>
                    <a:pt x="56" y="123"/>
                  </a:lnTo>
                  <a:lnTo>
                    <a:pt x="54" y="119"/>
                  </a:lnTo>
                  <a:lnTo>
                    <a:pt x="52" y="116"/>
                  </a:lnTo>
                  <a:lnTo>
                    <a:pt x="51" y="111"/>
                  </a:lnTo>
                  <a:lnTo>
                    <a:pt x="49" y="107"/>
                  </a:lnTo>
                  <a:lnTo>
                    <a:pt x="48" y="103"/>
                  </a:lnTo>
                  <a:lnTo>
                    <a:pt x="45" y="99"/>
                  </a:lnTo>
                  <a:lnTo>
                    <a:pt x="43" y="96"/>
                  </a:lnTo>
                  <a:lnTo>
                    <a:pt x="41" y="91"/>
                  </a:lnTo>
                  <a:lnTo>
                    <a:pt x="40" y="87"/>
                  </a:lnTo>
                  <a:lnTo>
                    <a:pt x="39" y="83"/>
                  </a:lnTo>
                  <a:lnTo>
                    <a:pt x="38" y="80"/>
                  </a:lnTo>
                  <a:lnTo>
                    <a:pt x="35" y="76"/>
                  </a:lnTo>
                  <a:lnTo>
                    <a:pt x="33" y="72"/>
                  </a:lnTo>
                  <a:lnTo>
                    <a:pt x="32" y="68"/>
                  </a:lnTo>
                  <a:lnTo>
                    <a:pt x="31" y="64"/>
                  </a:lnTo>
                  <a:lnTo>
                    <a:pt x="28" y="58"/>
                  </a:lnTo>
                  <a:lnTo>
                    <a:pt x="25" y="51"/>
                  </a:lnTo>
                  <a:lnTo>
                    <a:pt x="22" y="44"/>
                  </a:lnTo>
                  <a:lnTo>
                    <a:pt x="19" y="38"/>
                  </a:lnTo>
                  <a:lnTo>
                    <a:pt x="15" y="32"/>
                  </a:lnTo>
                  <a:lnTo>
                    <a:pt x="12" y="25"/>
                  </a:lnTo>
                  <a:lnTo>
                    <a:pt x="9" y="20"/>
                  </a:lnTo>
                  <a:lnTo>
                    <a:pt x="7" y="15"/>
                  </a:lnTo>
                  <a:lnTo>
                    <a:pt x="2" y="10"/>
                  </a:lnTo>
                  <a:lnTo>
                    <a:pt x="0" y="7"/>
                  </a:lnTo>
                  <a:lnTo>
                    <a:pt x="1" y="3"/>
                  </a:lnTo>
                  <a:lnTo>
                    <a:pt x="7" y="2"/>
                  </a:lnTo>
                  <a:lnTo>
                    <a:pt x="13" y="1"/>
                  </a:lnTo>
                  <a:lnTo>
                    <a:pt x="18"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30" name="Freeform 87"/>
            <p:cNvSpPr>
              <a:spLocks/>
            </p:cNvSpPr>
            <p:nvPr/>
          </p:nvSpPr>
          <p:spPr bwMode="auto">
            <a:xfrm>
              <a:off x="965" y="2362"/>
              <a:ext cx="58" cy="152"/>
            </a:xfrm>
            <a:custGeom>
              <a:avLst/>
              <a:gdLst>
                <a:gd name="T0" fmla="*/ 20 w 116"/>
                <a:gd name="T1" fmla="*/ 12 h 304"/>
                <a:gd name="T2" fmla="*/ 21 w 116"/>
                <a:gd name="T3" fmla="*/ 26 h 304"/>
                <a:gd name="T4" fmla="*/ 25 w 116"/>
                <a:gd name="T5" fmla="*/ 41 h 304"/>
                <a:gd name="T6" fmla="*/ 27 w 116"/>
                <a:gd name="T7" fmla="*/ 54 h 304"/>
                <a:gd name="T8" fmla="*/ 31 w 116"/>
                <a:gd name="T9" fmla="*/ 69 h 304"/>
                <a:gd name="T10" fmla="*/ 35 w 116"/>
                <a:gd name="T11" fmla="*/ 82 h 304"/>
                <a:gd name="T12" fmla="*/ 38 w 116"/>
                <a:gd name="T13" fmla="*/ 96 h 304"/>
                <a:gd name="T14" fmla="*/ 43 w 116"/>
                <a:gd name="T15" fmla="*/ 109 h 304"/>
                <a:gd name="T16" fmla="*/ 47 w 116"/>
                <a:gd name="T17" fmla="*/ 122 h 304"/>
                <a:gd name="T18" fmla="*/ 52 w 116"/>
                <a:gd name="T19" fmla="*/ 134 h 304"/>
                <a:gd name="T20" fmla="*/ 57 w 116"/>
                <a:gd name="T21" fmla="*/ 148 h 304"/>
                <a:gd name="T22" fmla="*/ 62 w 116"/>
                <a:gd name="T23" fmla="*/ 160 h 304"/>
                <a:gd name="T24" fmla="*/ 67 w 116"/>
                <a:gd name="T25" fmla="*/ 173 h 304"/>
                <a:gd name="T26" fmla="*/ 73 w 116"/>
                <a:gd name="T27" fmla="*/ 187 h 304"/>
                <a:gd name="T28" fmla="*/ 78 w 116"/>
                <a:gd name="T29" fmla="*/ 200 h 304"/>
                <a:gd name="T30" fmla="*/ 85 w 116"/>
                <a:gd name="T31" fmla="*/ 213 h 304"/>
                <a:gd name="T32" fmla="*/ 89 w 116"/>
                <a:gd name="T33" fmla="*/ 228 h 304"/>
                <a:gd name="T34" fmla="*/ 95 w 116"/>
                <a:gd name="T35" fmla="*/ 241 h 304"/>
                <a:gd name="T36" fmla="*/ 101 w 116"/>
                <a:gd name="T37" fmla="*/ 256 h 304"/>
                <a:gd name="T38" fmla="*/ 106 w 116"/>
                <a:gd name="T39" fmla="*/ 270 h 304"/>
                <a:gd name="T40" fmla="*/ 112 w 116"/>
                <a:gd name="T41" fmla="*/ 286 h 304"/>
                <a:gd name="T42" fmla="*/ 112 w 116"/>
                <a:gd name="T43" fmla="*/ 297 h 304"/>
                <a:gd name="T44" fmla="*/ 103 w 116"/>
                <a:gd name="T45" fmla="*/ 304 h 304"/>
                <a:gd name="T46" fmla="*/ 96 w 116"/>
                <a:gd name="T47" fmla="*/ 295 h 304"/>
                <a:gd name="T48" fmla="*/ 89 w 116"/>
                <a:gd name="T49" fmla="*/ 279 h 304"/>
                <a:gd name="T50" fmla="*/ 82 w 116"/>
                <a:gd name="T51" fmla="*/ 260 h 304"/>
                <a:gd name="T52" fmla="*/ 77 w 116"/>
                <a:gd name="T53" fmla="*/ 248 h 304"/>
                <a:gd name="T54" fmla="*/ 72 w 116"/>
                <a:gd name="T55" fmla="*/ 235 h 304"/>
                <a:gd name="T56" fmla="*/ 67 w 116"/>
                <a:gd name="T57" fmla="*/ 220 h 304"/>
                <a:gd name="T58" fmla="*/ 62 w 116"/>
                <a:gd name="T59" fmla="*/ 205 h 304"/>
                <a:gd name="T60" fmla="*/ 57 w 116"/>
                <a:gd name="T61" fmla="*/ 190 h 304"/>
                <a:gd name="T62" fmla="*/ 50 w 116"/>
                <a:gd name="T63" fmla="*/ 173 h 304"/>
                <a:gd name="T64" fmla="*/ 46 w 116"/>
                <a:gd name="T65" fmla="*/ 159 h 304"/>
                <a:gd name="T66" fmla="*/ 42 w 116"/>
                <a:gd name="T67" fmla="*/ 142 h 304"/>
                <a:gd name="T68" fmla="*/ 36 w 116"/>
                <a:gd name="T69" fmla="*/ 128 h 304"/>
                <a:gd name="T70" fmla="*/ 31 w 116"/>
                <a:gd name="T71" fmla="*/ 114 h 304"/>
                <a:gd name="T72" fmla="*/ 27 w 116"/>
                <a:gd name="T73" fmla="*/ 101 h 304"/>
                <a:gd name="T74" fmla="*/ 23 w 116"/>
                <a:gd name="T75" fmla="*/ 90 h 304"/>
                <a:gd name="T76" fmla="*/ 19 w 116"/>
                <a:gd name="T77" fmla="*/ 79 h 304"/>
                <a:gd name="T78" fmla="*/ 14 w 116"/>
                <a:gd name="T79" fmla="*/ 62 h 304"/>
                <a:gd name="T80" fmla="*/ 9 w 116"/>
                <a:gd name="T81" fmla="*/ 51 h 304"/>
                <a:gd name="T82" fmla="*/ 6 w 116"/>
                <a:gd name="T83" fmla="*/ 39 h 304"/>
                <a:gd name="T84" fmla="*/ 1 w 116"/>
                <a:gd name="T85" fmla="*/ 24 h 304"/>
                <a:gd name="T86" fmla="*/ 0 w 116"/>
                <a:gd name="T87" fmla="*/ 11 h 304"/>
                <a:gd name="T88" fmla="*/ 6 w 116"/>
                <a:gd name="T89" fmla="*/ 2 h 304"/>
                <a:gd name="T90" fmla="*/ 18 w 116"/>
                <a:gd name="T91" fmla="*/ 2 h 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304"/>
                <a:gd name="T140" fmla="*/ 116 w 116"/>
                <a:gd name="T141" fmla="*/ 304 h 3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304">
                  <a:moveTo>
                    <a:pt x="20" y="3"/>
                  </a:moveTo>
                  <a:lnTo>
                    <a:pt x="20" y="8"/>
                  </a:lnTo>
                  <a:lnTo>
                    <a:pt x="20" y="12"/>
                  </a:lnTo>
                  <a:lnTo>
                    <a:pt x="21" y="18"/>
                  </a:lnTo>
                  <a:lnTo>
                    <a:pt x="21" y="22"/>
                  </a:lnTo>
                  <a:lnTo>
                    <a:pt x="21" y="26"/>
                  </a:lnTo>
                  <a:lnTo>
                    <a:pt x="24" y="32"/>
                  </a:lnTo>
                  <a:lnTo>
                    <a:pt x="24" y="37"/>
                  </a:lnTo>
                  <a:lnTo>
                    <a:pt x="25" y="41"/>
                  </a:lnTo>
                  <a:lnTo>
                    <a:pt x="25" y="45"/>
                  </a:lnTo>
                  <a:lnTo>
                    <a:pt x="27" y="50"/>
                  </a:lnTo>
                  <a:lnTo>
                    <a:pt x="27" y="54"/>
                  </a:lnTo>
                  <a:lnTo>
                    <a:pt x="28" y="59"/>
                  </a:lnTo>
                  <a:lnTo>
                    <a:pt x="29" y="63"/>
                  </a:lnTo>
                  <a:lnTo>
                    <a:pt x="31" y="69"/>
                  </a:lnTo>
                  <a:lnTo>
                    <a:pt x="31" y="72"/>
                  </a:lnTo>
                  <a:lnTo>
                    <a:pt x="34" y="78"/>
                  </a:lnTo>
                  <a:lnTo>
                    <a:pt x="35" y="82"/>
                  </a:lnTo>
                  <a:lnTo>
                    <a:pt x="36" y="87"/>
                  </a:lnTo>
                  <a:lnTo>
                    <a:pt x="37" y="91"/>
                  </a:lnTo>
                  <a:lnTo>
                    <a:pt x="38" y="96"/>
                  </a:lnTo>
                  <a:lnTo>
                    <a:pt x="39" y="99"/>
                  </a:lnTo>
                  <a:lnTo>
                    <a:pt x="42" y="104"/>
                  </a:lnTo>
                  <a:lnTo>
                    <a:pt x="43" y="109"/>
                  </a:lnTo>
                  <a:lnTo>
                    <a:pt x="44" y="113"/>
                  </a:lnTo>
                  <a:lnTo>
                    <a:pt x="46" y="117"/>
                  </a:lnTo>
                  <a:lnTo>
                    <a:pt x="47" y="122"/>
                  </a:lnTo>
                  <a:lnTo>
                    <a:pt x="48" y="126"/>
                  </a:lnTo>
                  <a:lnTo>
                    <a:pt x="50" y="130"/>
                  </a:lnTo>
                  <a:lnTo>
                    <a:pt x="52" y="134"/>
                  </a:lnTo>
                  <a:lnTo>
                    <a:pt x="54" y="139"/>
                  </a:lnTo>
                  <a:lnTo>
                    <a:pt x="55" y="143"/>
                  </a:lnTo>
                  <a:lnTo>
                    <a:pt x="57" y="148"/>
                  </a:lnTo>
                  <a:lnTo>
                    <a:pt x="58" y="152"/>
                  </a:lnTo>
                  <a:lnTo>
                    <a:pt x="60" y="156"/>
                  </a:lnTo>
                  <a:lnTo>
                    <a:pt x="62" y="160"/>
                  </a:lnTo>
                  <a:lnTo>
                    <a:pt x="64" y="166"/>
                  </a:lnTo>
                  <a:lnTo>
                    <a:pt x="65" y="169"/>
                  </a:lnTo>
                  <a:lnTo>
                    <a:pt x="67" y="173"/>
                  </a:lnTo>
                  <a:lnTo>
                    <a:pt x="69" y="178"/>
                  </a:lnTo>
                  <a:lnTo>
                    <a:pt x="72" y="182"/>
                  </a:lnTo>
                  <a:lnTo>
                    <a:pt x="73" y="187"/>
                  </a:lnTo>
                  <a:lnTo>
                    <a:pt x="75" y="191"/>
                  </a:lnTo>
                  <a:lnTo>
                    <a:pt x="76" y="196"/>
                  </a:lnTo>
                  <a:lnTo>
                    <a:pt x="78" y="200"/>
                  </a:lnTo>
                  <a:lnTo>
                    <a:pt x="80" y="205"/>
                  </a:lnTo>
                  <a:lnTo>
                    <a:pt x="83" y="209"/>
                  </a:lnTo>
                  <a:lnTo>
                    <a:pt x="85" y="213"/>
                  </a:lnTo>
                  <a:lnTo>
                    <a:pt x="86" y="219"/>
                  </a:lnTo>
                  <a:lnTo>
                    <a:pt x="87" y="224"/>
                  </a:lnTo>
                  <a:lnTo>
                    <a:pt x="89" y="228"/>
                  </a:lnTo>
                  <a:lnTo>
                    <a:pt x="92" y="232"/>
                  </a:lnTo>
                  <a:lnTo>
                    <a:pt x="94" y="237"/>
                  </a:lnTo>
                  <a:lnTo>
                    <a:pt x="95" y="241"/>
                  </a:lnTo>
                  <a:lnTo>
                    <a:pt x="97" y="246"/>
                  </a:lnTo>
                  <a:lnTo>
                    <a:pt x="98" y="250"/>
                  </a:lnTo>
                  <a:lnTo>
                    <a:pt x="101" y="256"/>
                  </a:lnTo>
                  <a:lnTo>
                    <a:pt x="102" y="260"/>
                  </a:lnTo>
                  <a:lnTo>
                    <a:pt x="104" y="266"/>
                  </a:lnTo>
                  <a:lnTo>
                    <a:pt x="106" y="270"/>
                  </a:lnTo>
                  <a:lnTo>
                    <a:pt x="108" y="276"/>
                  </a:lnTo>
                  <a:lnTo>
                    <a:pt x="111" y="280"/>
                  </a:lnTo>
                  <a:lnTo>
                    <a:pt x="112" y="286"/>
                  </a:lnTo>
                  <a:lnTo>
                    <a:pt x="114" y="290"/>
                  </a:lnTo>
                  <a:lnTo>
                    <a:pt x="116" y="296"/>
                  </a:lnTo>
                  <a:lnTo>
                    <a:pt x="112" y="297"/>
                  </a:lnTo>
                  <a:lnTo>
                    <a:pt x="108" y="300"/>
                  </a:lnTo>
                  <a:lnTo>
                    <a:pt x="105" y="303"/>
                  </a:lnTo>
                  <a:lnTo>
                    <a:pt x="103" y="304"/>
                  </a:lnTo>
                  <a:lnTo>
                    <a:pt x="101" y="301"/>
                  </a:lnTo>
                  <a:lnTo>
                    <a:pt x="98" y="299"/>
                  </a:lnTo>
                  <a:lnTo>
                    <a:pt x="96" y="295"/>
                  </a:lnTo>
                  <a:lnTo>
                    <a:pt x="94" y="291"/>
                  </a:lnTo>
                  <a:lnTo>
                    <a:pt x="92" y="285"/>
                  </a:lnTo>
                  <a:lnTo>
                    <a:pt x="89" y="279"/>
                  </a:lnTo>
                  <a:lnTo>
                    <a:pt x="86" y="271"/>
                  </a:lnTo>
                  <a:lnTo>
                    <a:pt x="84" y="265"/>
                  </a:lnTo>
                  <a:lnTo>
                    <a:pt x="82" y="260"/>
                  </a:lnTo>
                  <a:lnTo>
                    <a:pt x="80" y="257"/>
                  </a:lnTo>
                  <a:lnTo>
                    <a:pt x="78" y="252"/>
                  </a:lnTo>
                  <a:lnTo>
                    <a:pt x="77" y="248"/>
                  </a:lnTo>
                  <a:lnTo>
                    <a:pt x="75" y="244"/>
                  </a:lnTo>
                  <a:lnTo>
                    <a:pt x="74" y="239"/>
                  </a:lnTo>
                  <a:lnTo>
                    <a:pt x="72" y="235"/>
                  </a:lnTo>
                  <a:lnTo>
                    <a:pt x="70" y="230"/>
                  </a:lnTo>
                  <a:lnTo>
                    <a:pt x="68" y="225"/>
                  </a:lnTo>
                  <a:lnTo>
                    <a:pt x="67" y="220"/>
                  </a:lnTo>
                  <a:lnTo>
                    <a:pt x="65" y="215"/>
                  </a:lnTo>
                  <a:lnTo>
                    <a:pt x="64" y="210"/>
                  </a:lnTo>
                  <a:lnTo>
                    <a:pt x="62" y="205"/>
                  </a:lnTo>
                  <a:lnTo>
                    <a:pt x="60" y="200"/>
                  </a:lnTo>
                  <a:lnTo>
                    <a:pt x="58" y="195"/>
                  </a:lnTo>
                  <a:lnTo>
                    <a:pt x="57" y="190"/>
                  </a:lnTo>
                  <a:lnTo>
                    <a:pt x="55" y="185"/>
                  </a:lnTo>
                  <a:lnTo>
                    <a:pt x="53" y="179"/>
                  </a:lnTo>
                  <a:lnTo>
                    <a:pt x="50" y="173"/>
                  </a:lnTo>
                  <a:lnTo>
                    <a:pt x="49" y="169"/>
                  </a:lnTo>
                  <a:lnTo>
                    <a:pt x="47" y="163"/>
                  </a:lnTo>
                  <a:lnTo>
                    <a:pt x="46" y="159"/>
                  </a:lnTo>
                  <a:lnTo>
                    <a:pt x="44" y="153"/>
                  </a:lnTo>
                  <a:lnTo>
                    <a:pt x="43" y="149"/>
                  </a:lnTo>
                  <a:lnTo>
                    <a:pt x="42" y="142"/>
                  </a:lnTo>
                  <a:lnTo>
                    <a:pt x="39" y="138"/>
                  </a:lnTo>
                  <a:lnTo>
                    <a:pt x="38" y="133"/>
                  </a:lnTo>
                  <a:lnTo>
                    <a:pt x="36" y="128"/>
                  </a:lnTo>
                  <a:lnTo>
                    <a:pt x="35" y="123"/>
                  </a:lnTo>
                  <a:lnTo>
                    <a:pt x="33" y="119"/>
                  </a:lnTo>
                  <a:lnTo>
                    <a:pt x="31" y="114"/>
                  </a:lnTo>
                  <a:lnTo>
                    <a:pt x="30" y="110"/>
                  </a:lnTo>
                  <a:lnTo>
                    <a:pt x="28" y="106"/>
                  </a:lnTo>
                  <a:lnTo>
                    <a:pt x="27" y="101"/>
                  </a:lnTo>
                  <a:lnTo>
                    <a:pt x="26" y="98"/>
                  </a:lnTo>
                  <a:lnTo>
                    <a:pt x="25" y="93"/>
                  </a:lnTo>
                  <a:lnTo>
                    <a:pt x="23" y="90"/>
                  </a:lnTo>
                  <a:lnTo>
                    <a:pt x="21" y="85"/>
                  </a:lnTo>
                  <a:lnTo>
                    <a:pt x="20" y="82"/>
                  </a:lnTo>
                  <a:lnTo>
                    <a:pt x="19" y="79"/>
                  </a:lnTo>
                  <a:lnTo>
                    <a:pt x="17" y="72"/>
                  </a:lnTo>
                  <a:lnTo>
                    <a:pt x="16" y="67"/>
                  </a:lnTo>
                  <a:lnTo>
                    <a:pt x="14" y="62"/>
                  </a:lnTo>
                  <a:lnTo>
                    <a:pt x="13" y="59"/>
                  </a:lnTo>
                  <a:lnTo>
                    <a:pt x="10" y="54"/>
                  </a:lnTo>
                  <a:lnTo>
                    <a:pt x="9" y="51"/>
                  </a:lnTo>
                  <a:lnTo>
                    <a:pt x="8" y="48"/>
                  </a:lnTo>
                  <a:lnTo>
                    <a:pt x="7" y="44"/>
                  </a:lnTo>
                  <a:lnTo>
                    <a:pt x="6" y="39"/>
                  </a:lnTo>
                  <a:lnTo>
                    <a:pt x="4" y="33"/>
                  </a:lnTo>
                  <a:lnTo>
                    <a:pt x="3" y="29"/>
                  </a:lnTo>
                  <a:lnTo>
                    <a:pt x="1" y="24"/>
                  </a:lnTo>
                  <a:lnTo>
                    <a:pt x="0" y="21"/>
                  </a:lnTo>
                  <a:lnTo>
                    <a:pt x="0" y="18"/>
                  </a:lnTo>
                  <a:lnTo>
                    <a:pt x="0" y="11"/>
                  </a:lnTo>
                  <a:lnTo>
                    <a:pt x="1" y="6"/>
                  </a:lnTo>
                  <a:lnTo>
                    <a:pt x="3" y="3"/>
                  </a:lnTo>
                  <a:lnTo>
                    <a:pt x="6" y="2"/>
                  </a:lnTo>
                  <a:lnTo>
                    <a:pt x="9" y="0"/>
                  </a:lnTo>
                  <a:lnTo>
                    <a:pt x="15" y="1"/>
                  </a:lnTo>
                  <a:lnTo>
                    <a:pt x="18" y="2"/>
                  </a:lnTo>
                  <a:lnTo>
                    <a:pt x="2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331" name="Freeform 88"/>
            <p:cNvSpPr>
              <a:spLocks/>
            </p:cNvSpPr>
            <p:nvPr/>
          </p:nvSpPr>
          <p:spPr bwMode="auto">
            <a:xfrm>
              <a:off x="916" y="2253"/>
              <a:ext cx="391" cy="313"/>
            </a:xfrm>
            <a:custGeom>
              <a:avLst/>
              <a:gdLst>
                <a:gd name="T0" fmla="*/ 470 w 784"/>
                <a:gd name="T1" fmla="*/ 11 h 626"/>
                <a:gd name="T2" fmla="*/ 521 w 784"/>
                <a:gd name="T3" fmla="*/ 24 h 626"/>
                <a:gd name="T4" fmla="*/ 571 w 784"/>
                <a:gd name="T5" fmla="*/ 36 h 626"/>
                <a:gd name="T6" fmla="*/ 621 w 784"/>
                <a:gd name="T7" fmla="*/ 51 h 626"/>
                <a:gd name="T8" fmla="*/ 672 w 784"/>
                <a:gd name="T9" fmla="*/ 64 h 626"/>
                <a:gd name="T10" fmla="*/ 720 w 784"/>
                <a:gd name="T11" fmla="*/ 77 h 626"/>
                <a:gd name="T12" fmla="*/ 773 w 784"/>
                <a:gd name="T13" fmla="*/ 91 h 626"/>
                <a:gd name="T14" fmla="*/ 731 w 784"/>
                <a:gd name="T15" fmla="*/ 201 h 626"/>
                <a:gd name="T16" fmla="*/ 702 w 784"/>
                <a:gd name="T17" fmla="*/ 245 h 626"/>
                <a:gd name="T18" fmla="*/ 667 w 784"/>
                <a:gd name="T19" fmla="*/ 289 h 626"/>
                <a:gd name="T20" fmla="*/ 629 w 784"/>
                <a:gd name="T21" fmla="*/ 329 h 626"/>
                <a:gd name="T22" fmla="*/ 589 w 784"/>
                <a:gd name="T23" fmla="*/ 368 h 626"/>
                <a:gd name="T24" fmla="*/ 546 w 784"/>
                <a:gd name="T25" fmla="*/ 404 h 626"/>
                <a:gd name="T26" fmla="*/ 505 w 784"/>
                <a:gd name="T27" fmla="*/ 437 h 626"/>
                <a:gd name="T28" fmla="*/ 459 w 784"/>
                <a:gd name="T29" fmla="*/ 469 h 626"/>
                <a:gd name="T30" fmla="*/ 414 w 784"/>
                <a:gd name="T31" fmla="*/ 500 h 626"/>
                <a:gd name="T32" fmla="*/ 366 w 784"/>
                <a:gd name="T33" fmla="*/ 529 h 626"/>
                <a:gd name="T34" fmla="*/ 318 w 784"/>
                <a:gd name="T35" fmla="*/ 558 h 626"/>
                <a:gd name="T36" fmla="*/ 266 w 784"/>
                <a:gd name="T37" fmla="*/ 582 h 626"/>
                <a:gd name="T38" fmla="*/ 215 w 784"/>
                <a:gd name="T39" fmla="*/ 603 h 626"/>
                <a:gd name="T40" fmla="*/ 163 w 784"/>
                <a:gd name="T41" fmla="*/ 618 h 626"/>
                <a:gd name="T42" fmla="*/ 124 w 784"/>
                <a:gd name="T43" fmla="*/ 595 h 626"/>
                <a:gd name="T44" fmla="*/ 103 w 784"/>
                <a:gd name="T45" fmla="*/ 532 h 626"/>
                <a:gd name="T46" fmla="*/ 88 w 784"/>
                <a:gd name="T47" fmla="*/ 473 h 626"/>
                <a:gd name="T48" fmla="*/ 76 w 784"/>
                <a:gd name="T49" fmla="*/ 417 h 626"/>
                <a:gd name="T50" fmla="*/ 63 w 784"/>
                <a:gd name="T51" fmla="*/ 360 h 626"/>
                <a:gd name="T52" fmla="*/ 45 w 784"/>
                <a:gd name="T53" fmla="*/ 303 h 626"/>
                <a:gd name="T54" fmla="*/ 21 w 784"/>
                <a:gd name="T55" fmla="*/ 242 h 626"/>
                <a:gd name="T56" fmla="*/ 5 w 784"/>
                <a:gd name="T57" fmla="*/ 193 h 626"/>
                <a:gd name="T58" fmla="*/ 36 w 784"/>
                <a:gd name="T59" fmla="*/ 253 h 626"/>
                <a:gd name="T60" fmla="*/ 58 w 784"/>
                <a:gd name="T61" fmla="*/ 310 h 626"/>
                <a:gd name="T62" fmla="*/ 73 w 784"/>
                <a:gd name="T63" fmla="*/ 360 h 626"/>
                <a:gd name="T64" fmla="*/ 84 w 784"/>
                <a:gd name="T65" fmla="*/ 408 h 626"/>
                <a:gd name="T66" fmla="*/ 96 w 784"/>
                <a:gd name="T67" fmla="*/ 458 h 626"/>
                <a:gd name="T68" fmla="*/ 112 w 784"/>
                <a:gd name="T69" fmla="*/ 518 h 626"/>
                <a:gd name="T70" fmla="*/ 135 w 784"/>
                <a:gd name="T71" fmla="*/ 592 h 626"/>
                <a:gd name="T72" fmla="*/ 183 w 784"/>
                <a:gd name="T73" fmla="*/ 598 h 626"/>
                <a:gd name="T74" fmla="*/ 236 w 784"/>
                <a:gd name="T75" fmla="*/ 579 h 626"/>
                <a:gd name="T76" fmla="*/ 289 w 784"/>
                <a:gd name="T77" fmla="*/ 555 h 626"/>
                <a:gd name="T78" fmla="*/ 341 w 784"/>
                <a:gd name="T79" fmla="*/ 528 h 626"/>
                <a:gd name="T80" fmla="*/ 392 w 784"/>
                <a:gd name="T81" fmla="*/ 498 h 626"/>
                <a:gd name="T82" fmla="*/ 443 w 784"/>
                <a:gd name="T83" fmla="*/ 466 h 626"/>
                <a:gd name="T84" fmla="*/ 490 w 784"/>
                <a:gd name="T85" fmla="*/ 432 h 626"/>
                <a:gd name="T86" fmla="*/ 537 w 784"/>
                <a:gd name="T87" fmla="*/ 396 h 626"/>
                <a:gd name="T88" fmla="*/ 582 w 784"/>
                <a:gd name="T89" fmla="*/ 356 h 626"/>
                <a:gd name="T90" fmla="*/ 626 w 784"/>
                <a:gd name="T91" fmla="*/ 313 h 626"/>
                <a:gd name="T92" fmla="*/ 667 w 784"/>
                <a:gd name="T93" fmla="*/ 268 h 626"/>
                <a:gd name="T94" fmla="*/ 703 w 784"/>
                <a:gd name="T95" fmla="*/ 221 h 626"/>
                <a:gd name="T96" fmla="*/ 733 w 784"/>
                <a:gd name="T97" fmla="*/ 172 h 626"/>
                <a:gd name="T98" fmla="*/ 758 w 784"/>
                <a:gd name="T99" fmla="*/ 122 h 626"/>
                <a:gd name="T100" fmla="*/ 739 w 784"/>
                <a:gd name="T101" fmla="*/ 92 h 626"/>
                <a:gd name="T102" fmla="*/ 689 w 784"/>
                <a:gd name="T103" fmla="*/ 79 h 626"/>
                <a:gd name="T104" fmla="*/ 635 w 784"/>
                <a:gd name="T105" fmla="*/ 63 h 626"/>
                <a:gd name="T106" fmla="*/ 581 w 784"/>
                <a:gd name="T107" fmla="*/ 48 h 626"/>
                <a:gd name="T108" fmla="*/ 527 w 784"/>
                <a:gd name="T109" fmla="*/ 33 h 626"/>
                <a:gd name="T110" fmla="*/ 479 w 784"/>
                <a:gd name="T111" fmla="*/ 21 h 626"/>
                <a:gd name="T112" fmla="*/ 437 w 784"/>
                <a:gd name="T113" fmla="*/ 11 h 6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4"/>
                <a:gd name="T172" fmla="*/ 0 h 626"/>
                <a:gd name="T173" fmla="*/ 784 w 784"/>
                <a:gd name="T174" fmla="*/ 626 h 6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4" h="626">
                  <a:moveTo>
                    <a:pt x="424" y="0"/>
                  </a:moveTo>
                  <a:lnTo>
                    <a:pt x="429" y="1"/>
                  </a:lnTo>
                  <a:lnTo>
                    <a:pt x="436" y="2"/>
                  </a:lnTo>
                  <a:lnTo>
                    <a:pt x="441" y="3"/>
                  </a:lnTo>
                  <a:lnTo>
                    <a:pt x="447" y="5"/>
                  </a:lnTo>
                  <a:lnTo>
                    <a:pt x="452" y="6"/>
                  </a:lnTo>
                  <a:lnTo>
                    <a:pt x="458" y="7"/>
                  </a:lnTo>
                  <a:lnTo>
                    <a:pt x="464" y="8"/>
                  </a:lnTo>
                  <a:lnTo>
                    <a:pt x="470" y="11"/>
                  </a:lnTo>
                  <a:lnTo>
                    <a:pt x="476" y="12"/>
                  </a:lnTo>
                  <a:lnTo>
                    <a:pt x="481" y="13"/>
                  </a:lnTo>
                  <a:lnTo>
                    <a:pt x="487" y="14"/>
                  </a:lnTo>
                  <a:lnTo>
                    <a:pt x="493" y="16"/>
                  </a:lnTo>
                  <a:lnTo>
                    <a:pt x="498" y="17"/>
                  </a:lnTo>
                  <a:lnTo>
                    <a:pt x="505" y="18"/>
                  </a:lnTo>
                  <a:lnTo>
                    <a:pt x="510" y="21"/>
                  </a:lnTo>
                  <a:lnTo>
                    <a:pt x="516" y="22"/>
                  </a:lnTo>
                  <a:lnTo>
                    <a:pt x="521" y="24"/>
                  </a:lnTo>
                  <a:lnTo>
                    <a:pt x="527" y="25"/>
                  </a:lnTo>
                  <a:lnTo>
                    <a:pt x="532" y="26"/>
                  </a:lnTo>
                  <a:lnTo>
                    <a:pt x="538" y="28"/>
                  </a:lnTo>
                  <a:lnTo>
                    <a:pt x="543" y="30"/>
                  </a:lnTo>
                  <a:lnTo>
                    <a:pt x="549" y="31"/>
                  </a:lnTo>
                  <a:lnTo>
                    <a:pt x="555" y="32"/>
                  </a:lnTo>
                  <a:lnTo>
                    <a:pt x="560" y="34"/>
                  </a:lnTo>
                  <a:lnTo>
                    <a:pt x="566" y="35"/>
                  </a:lnTo>
                  <a:lnTo>
                    <a:pt x="571" y="36"/>
                  </a:lnTo>
                  <a:lnTo>
                    <a:pt x="577" y="38"/>
                  </a:lnTo>
                  <a:lnTo>
                    <a:pt x="584" y="40"/>
                  </a:lnTo>
                  <a:lnTo>
                    <a:pt x="588" y="42"/>
                  </a:lnTo>
                  <a:lnTo>
                    <a:pt x="594" y="43"/>
                  </a:lnTo>
                  <a:lnTo>
                    <a:pt x="599" y="45"/>
                  </a:lnTo>
                  <a:lnTo>
                    <a:pt x="606" y="46"/>
                  </a:lnTo>
                  <a:lnTo>
                    <a:pt x="610" y="48"/>
                  </a:lnTo>
                  <a:lnTo>
                    <a:pt x="616" y="50"/>
                  </a:lnTo>
                  <a:lnTo>
                    <a:pt x="621" y="51"/>
                  </a:lnTo>
                  <a:lnTo>
                    <a:pt x="627" y="53"/>
                  </a:lnTo>
                  <a:lnTo>
                    <a:pt x="633" y="54"/>
                  </a:lnTo>
                  <a:lnTo>
                    <a:pt x="638" y="55"/>
                  </a:lnTo>
                  <a:lnTo>
                    <a:pt x="643" y="56"/>
                  </a:lnTo>
                  <a:lnTo>
                    <a:pt x="649" y="59"/>
                  </a:lnTo>
                  <a:lnTo>
                    <a:pt x="654" y="60"/>
                  </a:lnTo>
                  <a:lnTo>
                    <a:pt x="659" y="61"/>
                  </a:lnTo>
                  <a:lnTo>
                    <a:pt x="665" y="62"/>
                  </a:lnTo>
                  <a:lnTo>
                    <a:pt x="672" y="64"/>
                  </a:lnTo>
                  <a:lnTo>
                    <a:pt x="676" y="65"/>
                  </a:lnTo>
                  <a:lnTo>
                    <a:pt x="682" y="67"/>
                  </a:lnTo>
                  <a:lnTo>
                    <a:pt x="687" y="69"/>
                  </a:lnTo>
                  <a:lnTo>
                    <a:pt x="694" y="71"/>
                  </a:lnTo>
                  <a:lnTo>
                    <a:pt x="698" y="72"/>
                  </a:lnTo>
                  <a:lnTo>
                    <a:pt x="704" y="73"/>
                  </a:lnTo>
                  <a:lnTo>
                    <a:pt x="709" y="74"/>
                  </a:lnTo>
                  <a:lnTo>
                    <a:pt x="715" y="76"/>
                  </a:lnTo>
                  <a:lnTo>
                    <a:pt x="720" y="77"/>
                  </a:lnTo>
                  <a:lnTo>
                    <a:pt x="726" y="79"/>
                  </a:lnTo>
                  <a:lnTo>
                    <a:pt x="733" y="81"/>
                  </a:lnTo>
                  <a:lnTo>
                    <a:pt x="738" y="83"/>
                  </a:lnTo>
                  <a:lnTo>
                    <a:pt x="744" y="84"/>
                  </a:lnTo>
                  <a:lnTo>
                    <a:pt x="749" y="85"/>
                  </a:lnTo>
                  <a:lnTo>
                    <a:pt x="755" y="86"/>
                  </a:lnTo>
                  <a:lnTo>
                    <a:pt x="761" y="89"/>
                  </a:lnTo>
                  <a:lnTo>
                    <a:pt x="766" y="90"/>
                  </a:lnTo>
                  <a:lnTo>
                    <a:pt x="773" y="91"/>
                  </a:lnTo>
                  <a:lnTo>
                    <a:pt x="778" y="93"/>
                  </a:lnTo>
                  <a:lnTo>
                    <a:pt x="784" y="95"/>
                  </a:lnTo>
                  <a:lnTo>
                    <a:pt x="748" y="171"/>
                  </a:lnTo>
                  <a:lnTo>
                    <a:pt x="745" y="175"/>
                  </a:lnTo>
                  <a:lnTo>
                    <a:pt x="743" y="181"/>
                  </a:lnTo>
                  <a:lnTo>
                    <a:pt x="739" y="185"/>
                  </a:lnTo>
                  <a:lnTo>
                    <a:pt x="737" y="191"/>
                  </a:lnTo>
                  <a:lnTo>
                    <a:pt x="734" y="195"/>
                  </a:lnTo>
                  <a:lnTo>
                    <a:pt x="731" y="201"/>
                  </a:lnTo>
                  <a:lnTo>
                    <a:pt x="727" y="205"/>
                  </a:lnTo>
                  <a:lnTo>
                    <a:pt x="725" y="212"/>
                  </a:lnTo>
                  <a:lnTo>
                    <a:pt x="722" y="217"/>
                  </a:lnTo>
                  <a:lnTo>
                    <a:pt x="718" y="222"/>
                  </a:lnTo>
                  <a:lnTo>
                    <a:pt x="715" y="227"/>
                  </a:lnTo>
                  <a:lnTo>
                    <a:pt x="712" y="231"/>
                  </a:lnTo>
                  <a:lnTo>
                    <a:pt x="708" y="237"/>
                  </a:lnTo>
                  <a:lnTo>
                    <a:pt x="705" y="241"/>
                  </a:lnTo>
                  <a:lnTo>
                    <a:pt x="702" y="245"/>
                  </a:lnTo>
                  <a:lnTo>
                    <a:pt x="698" y="251"/>
                  </a:lnTo>
                  <a:lnTo>
                    <a:pt x="694" y="256"/>
                  </a:lnTo>
                  <a:lnTo>
                    <a:pt x="690" y="260"/>
                  </a:lnTo>
                  <a:lnTo>
                    <a:pt x="686" y="266"/>
                  </a:lnTo>
                  <a:lnTo>
                    <a:pt x="683" y="270"/>
                  </a:lnTo>
                  <a:lnTo>
                    <a:pt x="678" y="274"/>
                  </a:lnTo>
                  <a:lnTo>
                    <a:pt x="675" y="280"/>
                  </a:lnTo>
                  <a:lnTo>
                    <a:pt x="670" y="284"/>
                  </a:lnTo>
                  <a:lnTo>
                    <a:pt x="667" y="289"/>
                  </a:lnTo>
                  <a:lnTo>
                    <a:pt x="663" y="293"/>
                  </a:lnTo>
                  <a:lnTo>
                    <a:pt x="658" y="298"/>
                  </a:lnTo>
                  <a:lnTo>
                    <a:pt x="655" y="302"/>
                  </a:lnTo>
                  <a:lnTo>
                    <a:pt x="650" y="307"/>
                  </a:lnTo>
                  <a:lnTo>
                    <a:pt x="646" y="311"/>
                  </a:lnTo>
                  <a:lnTo>
                    <a:pt x="643" y="317"/>
                  </a:lnTo>
                  <a:lnTo>
                    <a:pt x="638" y="320"/>
                  </a:lnTo>
                  <a:lnTo>
                    <a:pt x="635" y="326"/>
                  </a:lnTo>
                  <a:lnTo>
                    <a:pt x="629" y="329"/>
                  </a:lnTo>
                  <a:lnTo>
                    <a:pt x="625" y="335"/>
                  </a:lnTo>
                  <a:lnTo>
                    <a:pt x="620" y="338"/>
                  </a:lnTo>
                  <a:lnTo>
                    <a:pt x="616" y="342"/>
                  </a:lnTo>
                  <a:lnTo>
                    <a:pt x="611" y="347"/>
                  </a:lnTo>
                  <a:lnTo>
                    <a:pt x="607" y="351"/>
                  </a:lnTo>
                  <a:lnTo>
                    <a:pt x="602" y="356"/>
                  </a:lnTo>
                  <a:lnTo>
                    <a:pt x="598" y="360"/>
                  </a:lnTo>
                  <a:lnTo>
                    <a:pt x="592" y="363"/>
                  </a:lnTo>
                  <a:lnTo>
                    <a:pt x="589" y="368"/>
                  </a:lnTo>
                  <a:lnTo>
                    <a:pt x="584" y="371"/>
                  </a:lnTo>
                  <a:lnTo>
                    <a:pt x="580" y="377"/>
                  </a:lnTo>
                  <a:lnTo>
                    <a:pt x="575" y="380"/>
                  </a:lnTo>
                  <a:lnTo>
                    <a:pt x="570" y="385"/>
                  </a:lnTo>
                  <a:lnTo>
                    <a:pt x="566" y="388"/>
                  </a:lnTo>
                  <a:lnTo>
                    <a:pt x="561" y="392"/>
                  </a:lnTo>
                  <a:lnTo>
                    <a:pt x="556" y="396"/>
                  </a:lnTo>
                  <a:lnTo>
                    <a:pt x="551" y="400"/>
                  </a:lnTo>
                  <a:lnTo>
                    <a:pt x="546" y="404"/>
                  </a:lnTo>
                  <a:lnTo>
                    <a:pt x="542" y="408"/>
                  </a:lnTo>
                  <a:lnTo>
                    <a:pt x="537" y="411"/>
                  </a:lnTo>
                  <a:lnTo>
                    <a:pt x="532" y="415"/>
                  </a:lnTo>
                  <a:lnTo>
                    <a:pt x="527" y="419"/>
                  </a:lnTo>
                  <a:lnTo>
                    <a:pt x="523" y="422"/>
                  </a:lnTo>
                  <a:lnTo>
                    <a:pt x="518" y="426"/>
                  </a:lnTo>
                  <a:lnTo>
                    <a:pt x="513" y="430"/>
                  </a:lnTo>
                  <a:lnTo>
                    <a:pt x="508" y="434"/>
                  </a:lnTo>
                  <a:lnTo>
                    <a:pt x="505" y="437"/>
                  </a:lnTo>
                  <a:lnTo>
                    <a:pt x="499" y="440"/>
                  </a:lnTo>
                  <a:lnTo>
                    <a:pt x="495" y="445"/>
                  </a:lnTo>
                  <a:lnTo>
                    <a:pt x="489" y="449"/>
                  </a:lnTo>
                  <a:lnTo>
                    <a:pt x="486" y="453"/>
                  </a:lnTo>
                  <a:lnTo>
                    <a:pt x="480" y="456"/>
                  </a:lnTo>
                  <a:lnTo>
                    <a:pt x="474" y="459"/>
                  </a:lnTo>
                  <a:lnTo>
                    <a:pt x="469" y="463"/>
                  </a:lnTo>
                  <a:lnTo>
                    <a:pt x="464" y="466"/>
                  </a:lnTo>
                  <a:lnTo>
                    <a:pt x="459" y="469"/>
                  </a:lnTo>
                  <a:lnTo>
                    <a:pt x="454" y="473"/>
                  </a:lnTo>
                  <a:lnTo>
                    <a:pt x="450" y="476"/>
                  </a:lnTo>
                  <a:lnTo>
                    <a:pt x="444" y="479"/>
                  </a:lnTo>
                  <a:lnTo>
                    <a:pt x="440" y="483"/>
                  </a:lnTo>
                  <a:lnTo>
                    <a:pt x="434" y="486"/>
                  </a:lnTo>
                  <a:lnTo>
                    <a:pt x="429" y="489"/>
                  </a:lnTo>
                  <a:lnTo>
                    <a:pt x="424" y="494"/>
                  </a:lnTo>
                  <a:lnTo>
                    <a:pt x="420" y="497"/>
                  </a:lnTo>
                  <a:lnTo>
                    <a:pt x="414" y="500"/>
                  </a:lnTo>
                  <a:lnTo>
                    <a:pt x="409" y="504"/>
                  </a:lnTo>
                  <a:lnTo>
                    <a:pt x="404" y="507"/>
                  </a:lnTo>
                  <a:lnTo>
                    <a:pt x="399" y="510"/>
                  </a:lnTo>
                  <a:lnTo>
                    <a:pt x="393" y="513"/>
                  </a:lnTo>
                  <a:lnTo>
                    <a:pt x="388" y="516"/>
                  </a:lnTo>
                  <a:lnTo>
                    <a:pt x="382" y="520"/>
                  </a:lnTo>
                  <a:lnTo>
                    <a:pt x="377" y="523"/>
                  </a:lnTo>
                  <a:lnTo>
                    <a:pt x="371" y="526"/>
                  </a:lnTo>
                  <a:lnTo>
                    <a:pt x="366" y="529"/>
                  </a:lnTo>
                  <a:lnTo>
                    <a:pt x="361" y="534"/>
                  </a:lnTo>
                  <a:lnTo>
                    <a:pt x="355" y="536"/>
                  </a:lnTo>
                  <a:lnTo>
                    <a:pt x="350" y="539"/>
                  </a:lnTo>
                  <a:lnTo>
                    <a:pt x="344" y="543"/>
                  </a:lnTo>
                  <a:lnTo>
                    <a:pt x="339" y="546"/>
                  </a:lnTo>
                  <a:lnTo>
                    <a:pt x="333" y="548"/>
                  </a:lnTo>
                  <a:lnTo>
                    <a:pt x="328" y="552"/>
                  </a:lnTo>
                  <a:lnTo>
                    <a:pt x="323" y="555"/>
                  </a:lnTo>
                  <a:lnTo>
                    <a:pt x="318" y="558"/>
                  </a:lnTo>
                  <a:lnTo>
                    <a:pt x="312" y="560"/>
                  </a:lnTo>
                  <a:lnTo>
                    <a:pt x="305" y="564"/>
                  </a:lnTo>
                  <a:lnTo>
                    <a:pt x="300" y="566"/>
                  </a:lnTo>
                  <a:lnTo>
                    <a:pt x="294" y="569"/>
                  </a:lnTo>
                  <a:lnTo>
                    <a:pt x="289" y="571"/>
                  </a:lnTo>
                  <a:lnTo>
                    <a:pt x="283" y="574"/>
                  </a:lnTo>
                  <a:lnTo>
                    <a:pt x="277" y="576"/>
                  </a:lnTo>
                  <a:lnTo>
                    <a:pt x="272" y="579"/>
                  </a:lnTo>
                  <a:lnTo>
                    <a:pt x="266" y="582"/>
                  </a:lnTo>
                  <a:lnTo>
                    <a:pt x="261" y="584"/>
                  </a:lnTo>
                  <a:lnTo>
                    <a:pt x="254" y="587"/>
                  </a:lnTo>
                  <a:lnTo>
                    <a:pt x="250" y="589"/>
                  </a:lnTo>
                  <a:lnTo>
                    <a:pt x="243" y="592"/>
                  </a:lnTo>
                  <a:lnTo>
                    <a:pt x="238" y="594"/>
                  </a:lnTo>
                  <a:lnTo>
                    <a:pt x="232" y="596"/>
                  </a:lnTo>
                  <a:lnTo>
                    <a:pt x="227" y="599"/>
                  </a:lnTo>
                  <a:lnTo>
                    <a:pt x="221" y="602"/>
                  </a:lnTo>
                  <a:lnTo>
                    <a:pt x="215" y="603"/>
                  </a:lnTo>
                  <a:lnTo>
                    <a:pt x="210" y="605"/>
                  </a:lnTo>
                  <a:lnTo>
                    <a:pt x="203" y="607"/>
                  </a:lnTo>
                  <a:lnTo>
                    <a:pt x="197" y="608"/>
                  </a:lnTo>
                  <a:lnTo>
                    <a:pt x="192" y="611"/>
                  </a:lnTo>
                  <a:lnTo>
                    <a:pt x="186" y="613"/>
                  </a:lnTo>
                  <a:lnTo>
                    <a:pt x="181" y="614"/>
                  </a:lnTo>
                  <a:lnTo>
                    <a:pt x="175" y="616"/>
                  </a:lnTo>
                  <a:lnTo>
                    <a:pt x="169" y="617"/>
                  </a:lnTo>
                  <a:lnTo>
                    <a:pt x="163" y="618"/>
                  </a:lnTo>
                  <a:lnTo>
                    <a:pt x="157" y="621"/>
                  </a:lnTo>
                  <a:lnTo>
                    <a:pt x="152" y="622"/>
                  </a:lnTo>
                  <a:lnTo>
                    <a:pt x="146" y="623"/>
                  </a:lnTo>
                  <a:lnTo>
                    <a:pt x="142" y="624"/>
                  </a:lnTo>
                  <a:lnTo>
                    <a:pt x="136" y="626"/>
                  </a:lnTo>
                  <a:lnTo>
                    <a:pt x="132" y="618"/>
                  </a:lnTo>
                  <a:lnTo>
                    <a:pt x="129" y="611"/>
                  </a:lnTo>
                  <a:lnTo>
                    <a:pt x="126" y="603"/>
                  </a:lnTo>
                  <a:lnTo>
                    <a:pt x="124" y="595"/>
                  </a:lnTo>
                  <a:lnTo>
                    <a:pt x="120" y="587"/>
                  </a:lnTo>
                  <a:lnTo>
                    <a:pt x="118" y="581"/>
                  </a:lnTo>
                  <a:lnTo>
                    <a:pt x="116" y="573"/>
                  </a:lnTo>
                  <a:lnTo>
                    <a:pt x="115" y="566"/>
                  </a:lnTo>
                  <a:lnTo>
                    <a:pt x="112" y="559"/>
                  </a:lnTo>
                  <a:lnTo>
                    <a:pt x="109" y="553"/>
                  </a:lnTo>
                  <a:lnTo>
                    <a:pt x="107" y="545"/>
                  </a:lnTo>
                  <a:lnTo>
                    <a:pt x="105" y="538"/>
                  </a:lnTo>
                  <a:lnTo>
                    <a:pt x="103" y="532"/>
                  </a:lnTo>
                  <a:lnTo>
                    <a:pt x="102" y="525"/>
                  </a:lnTo>
                  <a:lnTo>
                    <a:pt x="99" y="518"/>
                  </a:lnTo>
                  <a:lnTo>
                    <a:pt x="98" y="513"/>
                  </a:lnTo>
                  <a:lnTo>
                    <a:pt x="97" y="505"/>
                  </a:lnTo>
                  <a:lnTo>
                    <a:pt x="95" y="498"/>
                  </a:lnTo>
                  <a:lnTo>
                    <a:pt x="94" y="493"/>
                  </a:lnTo>
                  <a:lnTo>
                    <a:pt x="92" y="486"/>
                  </a:lnTo>
                  <a:lnTo>
                    <a:pt x="90" y="479"/>
                  </a:lnTo>
                  <a:lnTo>
                    <a:pt x="88" y="473"/>
                  </a:lnTo>
                  <a:lnTo>
                    <a:pt x="87" y="466"/>
                  </a:lnTo>
                  <a:lnTo>
                    <a:pt x="86" y="460"/>
                  </a:lnTo>
                  <a:lnTo>
                    <a:pt x="84" y="454"/>
                  </a:lnTo>
                  <a:lnTo>
                    <a:pt x="83" y="448"/>
                  </a:lnTo>
                  <a:lnTo>
                    <a:pt x="82" y="441"/>
                  </a:lnTo>
                  <a:lnTo>
                    <a:pt x="80" y="436"/>
                  </a:lnTo>
                  <a:lnTo>
                    <a:pt x="79" y="429"/>
                  </a:lnTo>
                  <a:lnTo>
                    <a:pt x="77" y="422"/>
                  </a:lnTo>
                  <a:lnTo>
                    <a:pt x="76" y="417"/>
                  </a:lnTo>
                  <a:lnTo>
                    <a:pt x="76" y="411"/>
                  </a:lnTo>
                  <a:lnTo>
                    <a:pt x="74" y="405"/>
                  </a:lnTo>
                  <a:lnTo>
                    <a:pt x="73" y="398"/>
                  </a:lnTo>
                  <a:lnTo>
                    <a:pt x="70" y="391"/>
                  </a:lnTo>
                  <a:lnTo>
                    <a:pt x="69" y="386"/>
                  </a:lnTo>
                  <a:lnTo>
                    <a:pt x="67" y="379"/>
                  </a:lnTo>
                  <a:lnTo>
                    <a:pt x="66" y="373"/>
                  </a:lnTo>
                  <a:lnTo>
                    <a:pt x="65" y="367"/>
                  </a:lnTo>
                  <a:lnTo>
                    <a:pt x="63" y="360"/>
                  </a:lnTo>
                  <a:lnTo>
                    <a:pt x="61" y="353"/>
                  </a:lnTo>
                  <a:lnTo>
                    <a:pt x="59" y="348"/>
                  </a:lnTo>
                  <a:lnTo>
                    <a:pt x="57" y="341"/>
                  </a:lnTo>
                  <a:lnTo>
                    <a:pt x="56" y="336"/>
                  </a:lnTo>
                  <a:lnTo>
                    <a:pt x="54" y="329"/>
                  </a:lnTo>
                  <a:lnTo>
                    <a:pt x="51" y="323"/>
                  </a:lnTo>
                  <a:lnTo>
                    <a:pt x="50" y="317"/>
                  </a:lnTo>
                  <a:lnTo>
                    <a:pt x="48" y="310"/>
                  </a:lnTo>
                  <a:lnTo>
                    <a:pt x="45" y="303"/>
                  </a:lnTo>
                  <a:lnTo>
                    <a:pt x="43" y="297"/>
                  </a:lnTo>
                  <a:lnTo>
                    <a:pt x="40" y="290"/>
                  </a:lnTo>
                  <a:lnTo>
                    <a:pt x="38" y="283"/>
                  </a:lnTo>
                  <a:lnTo>
                    <a:pt x="36" y="277"/>
                  </a:lnTo>
                  <a:lnTo>
                    <a:pt x="33" y="270"/>
                  </a:lnTo>
                  <a:lnTo>
                    <a:pt x="30" y="263"/>
                  </a:lnTo>
                  <a:lnTo>
                    <a:pt x="28" y="257"/>
                  </a:lnTo>
                  <a:lnTo>
                    <a:pt x="25" y="249"/>
                  </a:lnTo>
                  <a:lnTo>
                    <a:pt x="21" y="242"/>
                  </a:lnTo>
                  <a:lnTo>
                    <a:pt x="18" y="234"/>
                  </a:lnTo>
                  <a:lnTo>
                    <a:pt x="15" y="228"/>
                  </a:lnTo>
                  <a:lnTo>
                    <a:pt x="11" y="221"/>
                  </a:lnTo>
                  <a:lnTo>
                    <a:pt x="8" y="213"/>
                  </a:lnTo>
                  <a:lnTo>
                    <a:pt x="4" y="207"/>
                  </a:lnTo>
                  <a:lnTo>
                    <a:pt x="0" y="200"/>
                  </a:lnTo>
                  <a:lnTo>
                    <a:pt x="1" y="195"/>
                  </a:lnTo>
                  <a:lnTo>
                    <a:pt x="4" y="194"/>
                  </a:lnTo>
                  <a:lnTo>
                    <a:pt x="5" y="193"/>
                  </a:lnTo>
                  <a:lnTo>
                    <a:pt x="7" y="191"/>
                  </a:lnTo>
                  <a:lnTo>
                    <a:pt x="10" y="199"/>
                  </a:lnTo>
                  <a:lnTo>
                    <a:pt x="14" y="208"/>
                  </a:lnTo>
                  <a:lnTo>
                    <a:pt x="18" y="215"/>
                  </a:lnTo>
                  <a:lnTo>
                    <a:pt x="21" y="223"/>
                  </a:lnTo>
                  <a:lnTo>
                    <a:pt x="25" y="231"/>
                  </a:lnTo>
                  <a:lnTo>
                    <a:pt x="29" y="239"/>
                  </a:lnTo>
                  <a:lnTo>
                    <a:pt x="33" y="245"/>
                  </a:lnTo>
                  <a:lnTo>
                    <a:pt x="36" y="253"/>
                  </a:lnTo>
                  <a:lnTo>
                    <a:pt x="38" y="260"/>
                  </a:lnTo>
                  <a:lnTo>
                    <a:pt x="40" y="267"/>
                  </a:lnTo>
                  <a:lnTo>
                    <a:pt x="44" y="273"/>
                  </a:lnTo>
                  <a:lnTo>
                    <a:pt x="46" y="280"/>
                  </a:lnTo>
                  <a:lnTo>
                    <a:pt x="48" y="286"/>
                  </a:lnTo>
                  <a:lnTo>
                    <a:pt x="50" y="292"/>
                  </a:lnTo>
                  <a:lnTo>
                    <a:pt x="54" y="299"/>
                  </a:lnTo>
                  <a:lnTo>
                    <a:pt x="56" y="306"/>
                  </a:lnTo>
                  <a:lnTo>
                    <a:pt x="58" y="310"/>
                  </a:lnTo>
                  <a:lnTo>
                    <a:pt x="59" y="317"/>
                  </a:lnTo>
                  <a:lnTo>
                    <a:pt x="61" y="322"/>
                  </a:lnTo>
                  <a:lnTo>
                    <a:pt x="64" y="328"/>
                  </a:lnTo>
                  <a:lnTo>
                    <a:pt x="65" y="333"/>
                  </a:lnTo>
                  <a:lnTo>
                    <a:pt x="67" y="339"/>
                  </a:lnTo>
                  <a:lnTo>
                    <a:pt x="68" y="343"/>
                  </a:lnTo>
                  <a:lnTo>
                    <a:pt x="70" y="350"/>
                  </a:lnTo>
                  <a:lnTo>
                    <a:pt x="72" y="355"/>
                  </a:lnTo>
                  <a:lnTo>
                    <a:pt x="73" y="360"/>
                  </a:lnTo>
                  <a:lnTo>
                    <a:pt x="75" y="365"/>
                  </a:lnTo>
                  <a:lnTo>
                    <a:pt x="76" y="371"/>
                  </a:lnTo>
                  <a:lnTo>
                    <a:pt x="77" y="377"/>
                  </a:lnTo>
                  <a:lnTo>
                    <a:pt x="78" y="381"/>
                  </a:lnTo>
                  <a:lnTo>
                    <a:pt x="79" y="387"/>
                  </a:lnTo>
                  <a:lnTo>
                    <a:pt x="82" y="392"/>
                  </a:lnTo>
                  <a:lnTo>
                    <a:pt x="83" y="397"/>
                  </a:lnTo>
                  <a:lnTo>
                    <a:pt x="84" y="402"/>
                  </a:lnTo>
                  <a:lnTo>
                    <a:pt x="84" y="408"/>
                  </a:lnTo>
                  <a:lnTo>
                    <a:pt x="86" y="414"/>
                  </a:lnTo>
                  <a:lnTo>
                    <a:pt x="87" y="419"/>
                  </a:lnTo>
                  <a:lnTo>
                    <a:pt x="88" y="425"/>
                  </a:lnTo>
                  <a:lnTo>
                    <a:pt x="88" y="429"/>
                  </a:lnTo>
                  <a:lnTo>
                    <a:pt x="90" y="436"/>
                  </a:lnTo>
                  <a:lnTo>
                    <a:pt x="92" y="440"/>
                  </a:lnTo>
                  <a:lnTo>
                    <a:pt x="94" y="447"/>
                  </a:lnTo>
                  <a:lnTo>
                    <a:pt x="94" y="453"/>
                  </a:lnTo>
                  <a:lnTo>
                    <a:pt x="96" y="458"/>
                  </a:lnTo>
                  <a:lnTo>
                    <a:pt x="97" y="465"/>
                  </a:lnTo>
                  <a:lnTo>
                    <a:pt x="98" y="470"/>
                  </a:lnTo>
                  <a:lnTo>
                    <a:pt x="100" y="477"/>
                  </a:lnTo>
                  <a:lnTo>
                    <a:pt x="103" y="484"/>
                  </a:lnTo>
                  <a:lnTo>
                    <a:pt x="104" y="490"/>
                  </a:lnTo>
                  <a:lnTo>
                    <a:pt x="106" y="497"/>
                  </a:lnTo>
                  <a:lnTo>
                    <a:pt x="108" y="504"/>
                  </a:lnTo>
                  <a:lnTo>
                    <a:pt x="109" y="510"/>
                  </a:lnTo>
                  <a:lnTo>
                    <a:pt x="112" y="518"/>
                  </a:lnTo>
                  <a:lnTo>
                    <a:pt x="114" y="525"/>
                  </a:lnTo>
                  <a:lnTo>
                    <a:pt x="116" y="533"/>
                  </a:lnTo>
                  <a:lnTo>
                    <a:pt x="118" y="540"/>
                  </a:lnTo>
                  <a:lnTo>
                    <a:pt x="120" y="548"/>
                  </a:lnTo>
                  <a:lnTo>
                    <a:pt x="123" y="556"/>
                  </a:lnTo>
                  <a:lnTo>
                    <a:pt x="126" y="565"/>
                  </a:lnTo>
                  <a:lnTo>
                    <a:pt x="129" y="574"/>
                  </a:lnTo>
                  <a:lnTo>
                    <a:pt x="132" y="583"/>
                  </a:lnTo>
                  <a:lnTo>
                    <a:pt x="135" y="592"/>
                  </a:lnTo>
                  <a:lnTo>
                    <a:pt x="138" y="601"/>
                  </a:lnTo>
                  <a:lnTo>
                    <a:pt x="142" y="611"/>
                  </a:lnTo>
                  <a:lnTo>
                    <a:pt x="147" y="608"/>
                  </a:lnTo>
                  <a:lnTo>
                    <a:pt x="153" y="607"/>
                  </a:lnTo>
                  <a:lnTo>
                    <a:pt x="159" y="605"/>
                  </a:lnTo>
                  <a:lnTo>
                    <a:pt x="165" y="604"/>
                  </a:lnTo>
                  <a:lnTo>
                    <a:pt x="171" y="602"/>
                  </a:lnTo>
                  <a:lnTo>
                    <a:pt x="177" y="599"/>
                  </a:lnTo>
                  <a:lnTo>
                    <a:pt x="183" y="598"/>
                  </a:lnTo>
                  <a:lnTo>
                    <a:pt x="188" y="596"/>
                  </a:lnTo>
                  <a:lnTo>
                    <a:pt x="195" y="594"/>
                  </a:lnTo>
                  <a:lnTo>
                    <a:pt x="201" y="592"/>
                  </a:lnTo>
                  <a:lnTo>
                    <a:pt x="206" y="591"/>
                  </a:lnTo>
                  <a:lnTo>
                    <a:pt x="212" y="588"/>
                  </a:lnTo>
                  <a:lnTo>
                    <a:pt x="218" y="585"/>
                  </a:lnTo>
                  <a:lnTo>
                    <a:pt x="224" y="584"/>
                  </a:lnTo>
                  <a:lnTo>
                    <a:pt x="230" y="581"/>
                  </a:lnTo>
                  <a:lnTo>
                    <a:pt x="236" y="579"/>
                  </a:lnTo>
                  <a:lnTo>
                    <a:pt x="241" y="576"/>
                  </a:lnTo>
                  <a:lnTo>
                    <a:pt x="247" y="574"/>
                  </a:lnTo>
                  <a:lnTo>
                    <a:pt x="253" y="571"/>
                  </a:lnTo>
                  <a:lnTo>
                    <a:pt x="259" y="568"/>
                  </a:lnTo>
                  <a:lnTo>
                    <a:pt x="265" y="566"/>
                  </a:lnTo>
                  <a:lnTo>
                    <a:pt x="271" y="563"/>
                  </a:lnTo>
                  <a:lnTo>
                    <a:pt x="276" y="560"/>
                  </a:lnTo>
                  <a:lnTo>
                    <a:pt x="283" y="558"/>
                  </a:lnTo>
                  <a:lnTo>
                    <a:pt x="289" y="555"/>
                  </a:lnTo>
                  <a:lnTo>
                    <a:pt x="294" y="552"/>
                  </a:lnTo>
                  <a:lnTo>
                    <a:pt x="301" y="548"/>
                  </a:lnTo>
                  <a:lnTo>
                    <a:pt x="306" y="546"/>
                  </a:lnTo>
                  <a:lnTo>
                    <a:pt x="312" y="543"/>
                  </a:lnTo>
                  <a:lnTo>
                    <a:pt x="319" y="540"/>
                  </a:lnTo>
                  <a:lnTo>
                    <a:pt x="324" y="537"/>
                  </a:lnTo>
                  <a:lnTo>
                    <a:pt x="330" y="535"/>
                  </a:lnTo>
                  <a:lnTo>
                    <a:pt x="335" y="530"/>
                  </a:lnTo>
                  <a:lnTo>
                    <a:pt x="341" y="528"/>
                  </a:lnTo>
                  <a:lnTo>
                    <a:pt x="348" y="524"/>
                  </a:lnTo>
                  <a:lnTo>
                    <a:pt x="353" y="522"/>
                  </a:lnTo>
                  <a:lnTo>
                    <a:pt x="359" y="518"/>
                  </a:lnTo>
                  <a:lnTo>
                    <a:pt x="364" y="515"/>
                  </a:lnTo>
                  <a:lnTo>
                    <a:pt x="370" y="512"/>
                  </a:lnTo>
                  <a:lnTo>
                    <a:pt x="377" y="508"/>
                  </a:lnTo>
                  <a:lnTo>
                    <a:pt x="381" y="505"/>
                  </a:lnTo>
                  <a:lnTo>
                    <a:pt x="388" y="501"/>
                  </a:lnTo>
                  <a:lnTo>
                    <a:pt x="392" y="498"/>
                  </a:lnTo>
                  <a:lnTo>
                    <a:pt x="399" y="495"/>
                  </a:lnTo>
                  <a:lnTo>
                    <a:pt x="403" y="490"/>
                  </a:lnTo>
                  <a:lnTo>
                    <a:pt x="410" y="487"/>
                  </a:lnTo>
                  <a:lnTo>
                    <a:pt x="415" y="484"/>
                  </a:lnTo>
                  <a:lnTo>
                    <a:pt x="421" y="480"/>
                  </a:lnTo>
                  <a:lnTo>
                    <a:pt x="427" y="477"/>
                  </a:lnTo>
                  <a:lnTo>
                    <a:pt x="432" y="473"/>
                  </a:lnTo>
                  <a:lnTo>
                    <a:pt x="437" y="469"/>
                  </a:lnTo>
                  <a:lnTo>
                    <a:pt x="443" y="466"/>
                  </a:lnTo>
                  <a:lnTo>
                    <a:pt x="448" y="461"/>
                  </a:lnTo>
                  <a:lnTo>
                    <a:pt x="453" y="458"/>
                  </a:lnTo>
                  <a:lnTo>
                    <a:pt x="459" y="455"/>
                  </a:lnTo>
                  <a:lnTo>
                    <a:pt x="464" y="451"/>
                  </a:lnTo>
                  <a:lnTo>
                    <a:pt x="469" y="447"/>
                  </a:lnTo>
                  <a:lnTo>
                    <a:pt x="474" y="444"/>
                  </a:lnTo>
                  <a:lnTo>
                    <a:pt x="480" y="439"/>
                  </a:lnTo>
                  <a:lnTo>
                    <a:pt x="486" y="436"/>
                  </a:lnTo>
                  <a:lnTo>
                    <a:pt x="490" y="432"/>
                  </a:lnTo>
                  <a:lnTo>
                    <a:pt x="496" y="429"/>
                  </a:lnTo>
                  <a:lnTo>
                    <a:pt x="501" y="425"/>
                  </a:lnTo>
                  <a:lnTo>
                    <a:pt x="507" y="421"/>
                  </a:lnTo>
                  <a:lnTo>
                    <a:pt x="511" y="417"/>
                  </a:lnTo>
                  <a:lnTo>
                    <a:pt x="517" y="414"/>
                  </a:lnTo>
                  <a:lnTo>
                    <a:pt x="521" y="408"/>
                  </a:lnTo>
                  <a:lnTo>
                    <a:pt x="527" y="405"/>
                  </a:lnTo>
                  <a:lnTo>
                    <a:pt x="531" y="400"/>
                  </a:lnTo>
                  <a:lnTo>
                    <a:pt x="537" y="396"/>
                  </a:lnTo>
                  <a:lnTo>
                    <a:pt x="541" y="391"/>
                  </a:lnTo>
                  <a:lnTo>
                    <a:pt x="547" y="388"/>
                  </a:lnTo>
                  <a:lnTo>
                    <a:pt x="551" y="382"/>
                  </a:lnTo>
                  <a:lnTo>
                    <a:pt x="557" y="378"/>
                  </a:lnTo>
                  <a:lnTo>
                    <a:pt x="562" y="373"/>
                  </a:lnTo>
                  <a:lnTo>
                    <a:pt x="567" y="370"/>
                  </a:lnTo>
                  <a:lnTo>
                    <a:pt x="572" y="365"/>
                  </a:lnTo>
                  <a:lnTo>
                    <a:pt x="577" y="360"/>
                  </a:lnTo>
                  <a:lnTo>
                    <a:pt x="582" y="356"/>
                  </a:lnTo>
                  <a:lnTo>
                    <a:pt x="588" y="352"/>
                  </a:lnTo>
                  <a:lnTo>
                    <a:pt x="592" y="347"/>
                  </a:lnTo>
                  <a:lnTo>
                    <a:pt x="597" y="342"/>
                  </a:lnTo>
                  <a:lnTo>
                    <a:pt x="601" y="338"/>
                  </a:lnTo>
                  <a:lnTo>
                    <a:pt x="607" y="332"/>
                  </a:lnTo>
                  <a:lnTo>
                    <a:pt x="611" y="328"/>
                  </a:lnTo>
                  <a:lnTo>
                    <a:pt x="616" y="323"/>
                  </a:lnTo>
                  <a:lnTo>
                    <a:pt x="620" y="318"/>
                  </a:lnTo>
                  <a:lnTo>
                    <a:pt x="626" y="313"/>
                  </a:lnTo>
                  <a:lnTo>
                    <a:pt x="630" y="309"/>
                  </a:lnTo>
                  <a:lnTo>
                    <a:pt x="635" y="303"/>
                  </a:lnTo>
                  <a:lnTo>
                    <a:pt x="639" y="299"/>
                  </a:lnTo>
                  <a:lnTo>
                    <a:pt x="644" y="294"/>
                  </a:lnTo>
                  <a:lnTo>
                    <a:pt x="649" y="289"/>
                  </a:lnTo>
                  <a:lnTo>
                    <a:pt x="654" y="284"/>
                  </a:lnTo>
                  <a:lnTo>
                    <a:pt x="658" y="279"/>
                  </a:lnTo>
                  <a:lnTo>
                    <a:pt x="663" y="274"/>
                  </a:lnTo>
                  <a:lnTo>
                    <a:pt x="667" y="268"/>
                  </a:lnTo>
                  <a:lnTo>
                    <a:pt x="670" y="263"/>
                  </a:lnTo>
                  <a:lnTo>
                    <a:pt x="675" y="258"/>
                  </a:lnTo>
                  <a:lnTo>
                    <a:pt x="679" y="253"/>
                  </a:lnTo>
                  <a:lnTo>
                    <a:pt x="683" y="248"/>
                  </a:lnTo>
                  <a:lnTo>
                    <a:pt x="687" y="242"/>
                  </a:lnTo>
                  <a:lnTo>
                    <a:pt x="690" y="237"/>
                  </a:lnTo>
                  <a:lnTo>
                    <a:pt x="695" y="232"/>
                  </a:lnTo>
                  <a:lnTo>
                    <a:pt x="698" y="227"/>
                  </a:lnTo>
                  <a:lnTo>
                    <a:pt x="703" y="221"/>
                  </a:lnTo>
                  <a:lnTo>
                    <a:pt x="706" y="215"/>
                  </a:lnTo>
                  <a:lnTo>
                    <a:pt x="709" y="210"/>
                  </a:lnTo>
                  <a:lnTo>
                    <a:pt x="713" y="204"/>
                  </a:lnTo>
                  <a:lnTo>
                    <a:pt x="717" y="199"/>
                  </a:lnTo>
                  <a:lnTo>
                    <a:pt x="720" y="194"/>
                  </a:lnTo>
                  <a:lnTo>
                    <a:pt x="725" y="189"/>
                  </a:lnTo>
                  <a:lnTo>
                    <a:pt x="727" y="183"/>
                  </a:lnTo>
                  <a:lnTo>
                    <a:pt x="731" y="178"/>
                  </a:lnTo>
                  <a:lnTo>
                    <a:pt x="733" y="172"/>
                  </a:lnTo>
                  <a:lnTo>
                    <a:pt x="736" y="166"/>
                  </a:lnTo>
                  <a:lnTo>
                    <a:pt x="738" y="161"/>
                  </a:lnTo>
                  <a:lnTo>
                    <a:pt x="742" y="155"/>
                  </a:lnTo>
                  <a:lnTo>
                    <a:pt x="745" y="149"/>
                  </a:lnTo>
                  <a:lnTo>
                    <a:pt x="748" y="144"/>
                  </a:lnTo>
                  <a:lnTo>
                    <a:pt x="749" y="138"/>
                  </a:lnTo>
                  <a:lnTo>
                    <a:pt x="753" y="133"/>
                  </a:lnTo>
                  <a:lnTo>
                    <a:pt x="755" y="126"/>
                  </a:lnTo>
                  <a:lnTo>
                    <a:pt x="758" y="122"/>
                  </a:lnTo>
                  <a:lnTo>
                    <a:pt x="759" y="115"/>
                  </a:lnTo>
                  <a:lnTo>
                    <a:pt x="762" y="111"/>
                  </a:lnTo>
                  <a:lnTo>
                    <a:pt x="764" y="104"/>
                  </a:lnTo>
                  <a:lnTo>
                    <a:pt x="766" y="100"/>
                  </a:lnTo>
                  <a:lnTo>
                    <a:pt x="762" y="97"/>
                  </a:lnTo>
                  <a:lnTo>
                    <a:pt x="756" y="96"/>
                  </a:lnTo>
                  <a:lnTo>
                    <a:pt x="751" y="94"/>
                  </a:lnTo>
                  <a:lnTo>
                    <a:pt x="745" y="93"/>
                  </a:lnTo>
                  <a:lnTo>
                    <a:pt x="739" y="92"/>
                  </a:lnTo>
                  <a:lnTo>
                    <a:pt x="734" y="91"/>
                  </a:lnTo>
                  <a:lnTo>
                    <a:pt x="729" y="90"/>
                  </a:lnTo>
                  <a:lnTo>
                    <a:pt x="724" y="87"/>
                  </a:lnTo>
                  <a:lnTo>
                    <a:pt x="718" y="86"/>
                  </a:lnTo>
                  <a:lnTo>
                    <a:pt x="712" y="85"/>
                  </a:lnTo>
                  <a:lnTo>
                    <a:pt x="706" y="83"/>
                  </a:lnTo>
                  <a:lnTo>
                    <a:pt x="700" y="82"/>
                  </a:lnTo>
                  <a:lnTo>
                    <a:pt x="695" y="80"/>
                  </a:lnTo>
                  <a:lnTo>
                    <a:pt x="689" y="79"/>
                  </a:lnTo>
                  <a:lnTo>
                    <a:pt x="683" y="76"/>
                  </a:lnTo>
                  <a:lnTo>
                    <a:pt x="678" y="75"/>
                  </a:lnTo>
                  <a:lnTo>
                    <a:pt x="672" y="74"/>
                  </a:lnTo>
                  <a:lnTo>
                    <a:pt x="665" y="72"/>
                  </a:lnTo>
                  <a:lnTo>
                    <a:pt x="659" y="70"/>
                  </a:lnTo>
                  <a:lnTo>
                    <a:pt x="654" y="69"/>
                  </a:lnTo>
                  <a:lnTo>
                    <a:pt x="647" y="66"/>
                  </a:lnTo>
                  <a:lnTo>
                    <a:pt x="640" y="65"/>
                  </a:lnTo>
                  <a:lnTo>
                    <a:pt x="635" y="63"/>
                  </a:lnTo>
                  <a:lnTo>
                    <a:pt x="629" y="62"/>
                  </a:lnTo>
                  <a:lnTo>
                    <a:pt x="623" y="60"/>
                  </a:lnTo>
                  <a:lnTo>
                    <a:pt x="617" y="57"/>
                  </a:lnTo>
                  <a:lnTo>
                    <a:pt x="610" y="56"/>
                  </a:lnTo>
                  <a:lnTo>
                    <a:pt x="605" y="54"/>
                  </a:lnTo>
                  <a:lnTo>
                    <a:pt x="599" y="53"/>
                  </a:lnTo>
                  <a:lnTo>
                    <a:pt x="592" y="51"/>
                  </a:lnTo>
                  <a:lnTo>
                    <a:pt x="587" y="50"/>
                  </a:lnTo>
                  <a:lnTo>
                    <a:pt x="581" y="48"/>
                  </a:lnTo>
                  <a:lnTo>
                    <a:pt x="575" y="46"/>
                  </a:lnTo>
                  <a:lnTo>
                    <a:pt x="569" y="45"/>
                  </a:lnTo>
                  <a:lnTo>
                    <a:pt x="562" y="43"/>
                  </a:lnTo>
                  <a:lnTo>
                    <a:pt x="557" y="42"/>
                  </a:lnTo>
                  <a:lnTo>
                    <a:pt x="551" y="40"/>
                  </a:lnTo>
                  <a:lnTo>
                    <a:pt x="545" y="38"/>
                  </a:lnTo>
                  <a:lnTo>
                    <a:pt x="539" y="36"/>
                  </a:lnTo>
                  <a:lnTo>
                    <a:pt x="533" y="35"/>
                  </a:lnTo>
                  <a:lnTo>
                    <a:pt x="527" y="33"/>
                  </a:lnTo>
                  <a:lnTo>
                    <a:pt x="521" y="32"/>
                  </a:lnTo>
                  <a:lnTo>
                    <a:pt x="516" y="30"/>
                  </a:lnTo>
                  <a:lnTo>
                    <a:pt x="510" y="28"/>
                  </a:lnTo>
                  <a:lnTo>
                    <a:pt x="505" y="27"/>
                  </a:lnTo>
                  <a:lnTo>
                    <a:pt x="499" y="25"/>
                  </a:lnTo>
                  <a:lnTo>
                    <a:pt x="493" y="24"/>
                  </a:lnTo>
                  <a:lnTo>
                    <a:pt x="489" y="24"/>
                  </a:lnTo>
                  <a:lnTo>
                    <a:pt x="483" y="22"/>
                  </a:lnTo>
                  <a:lnTo>
                    <a:pt x="479" y="21"/>
                  </a:lnTo>
                  <a:lnTo>
                    <a:pt x="473" y="18"/>
                  </a:lnTo>
                  <a:lnTo>
                    <a:pt x="469" y="17"/>
                  </a:lnTo>
                  <a:lnTo>
                    <a:pt x="463" y="16"/>
                  </a:lnTo>
                  <a:lnTo>
                    <a:pt x="459" y="15"/>
                  </a:lnTo>
                  <a:lnTo>
                    <a:pt x="453" y="14"/>
                  </a:lnTo>
                  <a:lnTo>
                    <a:pt x="450" y="14"/>
                  </a:lnTo>
                  <a:lnTo>
                    <a:pt x="444" y="13"/>
                  </a:lnTo>
                  <a:lnTo>
                    <a:pt x="440" y="12"/>
                  </a:lnTo>
                  <a:lnTo>
                    <a:pt x="437" y="11"/>
                  </a:lnTo>
                  <a:lnTo>
                    <a:pt x="432" y="10"/>
                  </a:lnTo>
                  <a:lnTo>
                    <a:pt x="429" y="8"/>
                  </a:lnTo>
                  <a:lnTo>
                    <a:pt x="424" y="7"/>
                  </a:lnTo>
                  <a:lnTo>
                    <a:pt x="421" y="7"/>
                  </a:lnTo>
                  <a:lnTo>
                    <a:pt x="418" y="7"/>
                  </a:lnTo>
                  <a:lnTo>
                    <a:pt x="4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10254" name="Text Box 89"/>
          <p:cNvSpPr txBox="1">
            <a:spLocks noChangeArrowheads="1"/>
          </p:cNvSpPr>
          <p:nvPr/>
        </p:nvSpPr>
        <p:spPr bwMode="auto">
          <a:xfrm>
            <a:off x="3314701" y="1314451"/>
            <a:ext cx="83869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a:ln>
                  <a:noFill/>
                </a:ln>
                <a:solidFill>
                  <a:srgbClr val="990000"/>
                </a:solidFill>
                <a:effectLst/>
                <a:uLnTx/>
                <a:uFillTx/>
                <a:latin typeface="Arial" charset="0"/>
                <a:ea typeface="+mn-ea"/>
                <a:cs typeface="+mn-cs"/>
              </a:rPr>
              <a:t>Content</a:t>
            </a:r>
          </a:p>
        </p:txBody>
      </p:sp>
      <p:pic>
        <p:nvPicPr>
          <p:cNvPr id="10255" name="Picture 90" descr="j028678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829300" y="3429000"/>
            <a:ext cx="800100" cy="79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 Box 91"/>
          <p:cNvSpPr txBox="1">
            <a:spLocks noChangeArrowheads="1"/>
          </p:cNvSpPr>
          <p:nvPr/>
        </p:nvSpPr>
        <p:spPr bwMode="auto">
          <a:xfrm>
            <a:off x="6043489" y="4212997"/>
            <a:ext cx="1276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dirty="0">
                <a:ln>
                  <a:noFill/>
                </a:ln>
                <a:solidFill>
                  <a:srgbClr val="990000"/>
                </a:solidFill>
                <a:effectLst/>
                <a:uLnTx/>
                <a:uFillTx/>
                <a:latin typeface="Arial" charset="0"/>
                <a:ea typeface="+mn-ea"/>
                <a:cs typeface="+mn-cs"/>
              </a:rPr>
              <a:t>Interaction Strategies</a:t>
            </a:r>
          </a:p>
        </p:txBody>
      </p:sp>
      <p:sp>
        <p:nvSpPr>
          <p:cNvPr id="92" name="TextBox 91"/>
          <p:cNvSpPr txBox="1"/>
          <p:nvPr/>
        </p:nvSpPr>
        <p:spPr>
          <a:xfrm>
            <a:off x="1261578" y="298684"/>
            <a:ext cx="6743700"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4617B"/>
                </a:solidFill>
                <a:effectLst/>
                <a:uLnTx/>
                <a:uFillTx/>
                <a:latin typeface="Arial"/>
                <a:ea typeface="+mn-ea"/>
                <a:cs typeface="+mn-cs"/>
              </a:rPr>
              <a:t>KOMPONEN </a:t>
            </a:r>
            <a:r>
              <a:rPr kumimoji="0" lang="en-US" sz="3300" b="1" i="1" u="none" strike="noStrike" kern="1200" cap="none" spc="0" normalizeH="0" baseline="0" noProof="0" dirty="0">
                <a:ln>
                  <a:noFill/>
                </a:ln>
                <a:solidFill>
                  <a:srgbClr val="04617B"/>
                </a:solidFill>
                <a:effectLst/>
                <a:uLnTx/>
                <a:uFillTx/>
                <a:latin typeface="Arial"/>
                <a:ea typeface="+mn-ea"/>
                <a:cs typeface="+mn-cs"/>
              </a:rPr>
              <a:t>E-LEARNING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D" sz="2000" b="0" i="1" u="none" strike="noStrike" kern="1200" cap="none" spc="0" normalizeH="0" baseline="0" noProof="0" dirty="0">
                <a:ln>
                  <a:noFill/>
                </a:ln>
                <a:solidFill>
                  <a:prstClr val="black"/>
                </a:solidFill>
                <a:effectLst/>
                <a:uLnTx/>
                <a:uFillTx/>
                <a:latin typeface="Arial"/>
                <a:ea typeface="+mn-ea"/>
                <a:cs typeface="+mn-cs"/>
              </a:rPr>
              <a:t>LMS (LEARNING MANAGEMENT 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4617B"/>
                </a:solidFill>
                <a:effectLst/>
                <a:uLnTx/>
                <a:uFillTx/>
                <a:latin typeface="Arial"/>
                <a:ea typeface="+mn-ea"/>
                <a:cs typeface="+mn-cs"/>
              </a:rPr>
              <a:t> </a:t>
            </a:r>
            <a:endParaRPr kumimoji="0" lang="en-US" sz="1800" b="1" i="0" u="none" strike="noStrike" kern="1200" cap="none" spc="0" normalizeH="0" baseline="0" noProof="0" dirty="0">
              <a:ln>
                <a:noFill/>
              </a:ln>
              <a:solidFill>
                <a:srgbClr val="04617B"/>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4617B"/>
              </a:solidFill>
              <a:effectLst/>
              <a:uLnTx/>
              <a:uFillTx/>
              <a:latin typeface="Arial"/>
              <a:ea typeface="+mn-ea"/>
              <a:cs typeface="+mn-cs"/>
            </a:endParaRPr>
          </a:p>
        </p:txBody>
      </p:sp>
      <p:sp>
        <p:nvSpPr>
          <p:cNvPr id="2" name="TextBox 1">
            <a:extLst>
              <a:ext uri="{FF2B5EF4-FFF2-40B4-BE49-F238E27FC236}">
                <a16:creationId xmlns:a16="http://schemas.microsoft.com/office/drawing/2014/main" id="{6F2E5ACC-1DD5-449C-8B3D-D1919DA7E120}"/>
              </a:ext>
            </a:extLst>
          </p:cNvPr>
          <p:cNvSpPr txBox="1"/>
          <p:nvPr/>
        </p:nvSpPr>
        <p:spPr>
          <a:xfrm>
            <a:off x="218454" y="1285822"/>
            <a:ext cx="1906242" cy="461665"/>
          </a:xfrm>
          <a:prstGeom prst="curvedDownArrow">
            <a:avLst/>
          </a:prstGeom>
          <a:solidFill>
            <a:srgbClr val="00B050"/>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ID" sz="2400" b="0" i="0" u="none" strike="noStrike" kern="1200" cap="none" spc="0" normalizeH="0" baseline="0" noProof="0" dirty="0">
                <a:ln>
                  <a:noFill/>
                </a:ln>
                <a:solidFill>
                  <a:prstClr val="black"/>
                </a:solidFill>
                <a:effectLst/>
                <a:uLnTx/>
                <a:uFillTx/>
                <a:latin typeface="Arial"/>
                <a:ea typeface="+mn-ea"/>
                <a:cs typeface="+mn-cs"/>
              </a:rPr>
              <a:t>MOODLE</a:t>
            </a:r>
          </a:p>
        </p:txBody>
      </p:sp>
      <p:sp>
        <p:nvSpPr>
          <p:cNvPr id="94" name="TextBox 93">
            <a:extLst>
              <a:ext uri="{FF2B5EF4-FFF2-40B4-BE49-F238E27FC236}">
                <a16:creationId xmlns:a16="http://schemas.microsoft.com/office/drawing/2014/main" id="{E6DED308-A731-411F-8CC2-C8C33C82703E}"/>
              </a:ext>
            </a:extLst>
          </p:cNvPr>
          <p:cNvSpPr txBox="1"/>
          <p:nvPr/>
        </p:nvSpPr>
        <p:spPr>
          <a:xfrm>
            <a:off x="7294967" y="1493429"/>
            <a:ext cx="1723656" cy="3416320"/>
          </a:xfrm>
          <a:prstGeom prst="rect">
            <a:avLst/>
          </a:prstGeom>
          <a:solidFill>
            <a:srgbClr val="66FFFF"/>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srgbClr val="FF0000"/>
                </a:solidFill>
                <a:effectLst/>
                <a:uLnTx/>
                <a:uFillTx/>
                <a:latin typeface="Arial"/>
                <a:ea typeface="+mn-ea"/>
                <a:cs typeface="+mn-cs"/>
              </a:rPr>
              <a:t>LMS : </a:t>
            </a:r>
          </a:p>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srgbClr val="FF0000"/>
                </a:solidFill>
                <a:effectLst/>
                <a:uLnTx/>
                <a:uFillTx/>
                <a:latin typeface="Arial"/>
                <a:ea typeface="+mn-ea"/>
                <a:cs typeface="+mn-cs"/>
              </a:rPr>
              <a:t>Aplikasi</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perangkat</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lunak</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untuk</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kegiatan</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dalam</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jaringan</a:t>
            </a:r>
            <a:r>
              <a:rPr kumimoji="0" lang="en-ID" sz="1800" b="0" i="0" u="none" strike="noStrike" kern="1200" cap="none" spc="0" normalizeH="0" baseline="0" noProof="0" dirty="0">
                <a:ln>
                  <a:noFill/>
                </a:ln>
                <a:solidFill>
                  <a:srgbClr val="FF0000"/>
                </a:solidFill>
                <a:effectLst/>
                <a:uLnTx/>
                <a:uFillTx/>
                <a:latin typeface="Arial"/>
                <a:ea typeface="+mn-ea"/>
                <a:cs typeface="+mn-cs"/>
              </a:rPr>
              <a:t>, program </a:t>
            </a:r>
            <a:r>
              <a:rPr kumimoji="0" lang="en-ID" sz="1800" b="0" i="0" u="none" strike="noStrike" kern="1200" cap="none" spc="0" normalizeH="0" baseline="0" noProof="0" dirty="0" err="1">
                <a:ln>
                  <a:noFill/>
                </a:ln>
                <a:solidFill>
                  <a:srgbClr val="FF0000"/>
                </a:solidFill>
                <a:effectLst/>
                <a:uLnTx/>
                <a:uFillTx/>
                <a:latin typeface="Arial"/>
                <a:ea typeface="+mn-ea"/>
                <a:cs typeface="+mn-cs"/>
              </a:rPr>
              <a:t>pembelajaran</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elektronik</a:t>
            </a:r>
            <a:r>
              <a:rPr kumimoji="0" lang="en-ID" sz="1800" b="0" i="0" u="none" strike="noStrike" kern="1200" cap="none" spc="0" normalizeH="0" baseline="0" noProof="0" dirty="0">
                <a:ln>
                  <a:noFill/>
                </a:ln>
                <a:solidFill>
                  <a:srgbClr val="FF0000"/>
                </a:solidFill>
                <a:effectLst/>
                <a:uLnTx/>
                <a:uFillTx/>
                <a:latin typeface="Arial"/>
                <a:ea typeface="+mn-ea"/>
                <a:cs typeface="+mn-cs"/>
              </a:rPr>
              <a:t>,  &amp; </a:t>
            </a:r>
            <a:r>
              <a:rPr kumimoji="0" lang="en-ID" sz="1800" b="0" i="0" u="none" strike="noStrike" kern="1200" cap="none" spc="0" normalizeH="0" baseline="0" noProof="0" dirty="0" err="1">
                <a:ln>
                  <a:noFill/>
                </a:ln>
                <a:solidFill>
                  <a:srgbClr val="FF0000"/>
                </a:solidFill>
                <a:effectLst/>
                <a:uLnTx/>
                <a:uFillTx/>
                <a:latin typeface="Arial"/>
                <a:ea typeface="+mn-ea"/>
                <a:cs typeface="+mn-cs"/>
              </a:rPr>
              <a:t>isi</a:t>
            </a:r>
            <a:r>
              <a:rPr kumimoji="0" lang="en-ID" sz="1800" b="0" i="0" u="none" strike="noStrike" kern="1200" cap="none" spc="0" normalizeH="0" baseline="0" noProof="0" dirty="0">
                <a:ln>
                  <a:noFill/>
                </a:ln>
                <a:solidFill>
                  <a:srgbClr val="FF0000"/>
                </a:solidFill>
                <a:effectLst/>
                <a:uLnTx/>
                <a:uFillTx/>
                <a:latin typeface="Arial"/>
                <a:ea typeface="+mn-ea"/>
                <a:cs typeface="+mn-cs"/>
              </a:rPr>
              <a:t> </a:t>
            </a:r>
            <a:r>
              <a:rPr kumimoji="0" lang="en-ID" sz="1800" b="0" i="0" u="none" strike="noStrike" kern="1200" cap="none" spc="0" normalizeH="0" baseline="0" noProof="0" dirty="0" err="1">
                <a:ln>
                  <a:noFill/>
                </a:ln>
                <a:solidFill>
                  <a:srgbClr val="FF0000"/>
                </a:solidFill>
                <a:effectLst/>
                <a:uLnTx/>
                <a:uFillTx/>
                <a:latin typeface="Arial"/>
                <a:ea typeface="+mn-ea"/>
                <a:cs typeface="+mn-cs"/>
              </a:rPr>
              <a:t>pelatihan</a:t>
            </a:r>
            <a:endParaRPr kumimoji="0" lang="en-ID"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97" name="TextBox 96">
            <a:extLst>
              <a:ext uri="{FF2B5EF4-FFF2-40B4-BE49-F238E27FC236}">
                <a16:creationId xmlns:a16="http://schemas.microsoft.com/office/drawing/2014/main" id="{62327A46-BEA5-491E-ABFF-424C75A55D76}"/>
              </a:ext>
            </a:extLst>
          </p:cNvPr>
          <p:cNvSpPr txBox="1"/>
          <p:nvPr/>
        </p:nvSpPr>
        <p:spPr>
          <a:xfrm>
            <a:off x="222211" y="1845905"/>
            <a:ext cx="1818740" cy="461665"/>
          </a:xfrm>
          <a:prstGeom prst="curvedUpArrow">
            <a:avLst/>
          </a:prstGeom>
          <a:solidFill>
            <a:srgbClr val="66FFFF"/>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ID" sz="2400" b="0" i="0" u="none" strike="noStrike" kern="1200" cap="none" spc="0" normalizeH="0" baseline="0" noProof="0" dirty="0">
                <a:ln>
                  <a:noFill/>
                </a:ln>
                <a:solidFill>
                  <a:srgbClr val="FF0000"/>
                </a:solidFill>
                <a:effectLst/>
                <a:uLnTx/>
                <a:uFillTx/>
                <a:latin typeface="Arial"/>
                <a:ea typeface="+mn-ea"/>
                <a:cs typeface="+mn-cs"/>
              </a:rPr>
              <a:t>Psychology</a:t>
            </a:r>
          </a:p>
        </p:txBody>
      </p:sp>
    </p:spTree>
    <p:extLst>
      <p:ext uri="{BB962C8B-B14F-4D97-AF65-F5344CB8AC3E}">
        <p14:creationId xmlns:p14="http://schemas.microsoft.com/office/powerpoint/2010/main" val="720898825"/>
      </p:ext>
    </p:extLst>
  </p:cSld>
  <p:clrMapOvr>
    <a:masterClrMapping/>
  </p:clrMapOvr>
  <p:transition spd="med">
    <p:wheel spokes="8"/>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title"/>
          </p:nvPr>
        </p:nvSpPr>
        <p:spPr>
          <a:xfrm>
            <a:off x="304800" y="361953"/>
            <a:ext cx="4495800" cy="1020025"/>
          </a:xfrm>
        </p:spPr>
        <p:txBody>
          <a:bodyPr>
            <a:noAutofit/>
          </a:bodyPr>
          <a:lstStyle/>
          <a:p>
            <a:r>
              <a:rPr lang="en-US" sz="3200" dirty="0">
                <a:latin typeface="Arial" pitchFamily="34" charset="0"/>
                <a:cs typeface="Arial" pitchFamily="34" charset="0"/>
              </a:rPr>
              <a:t>PROFIL PUSDIKLAT KEMENRISTEKDIKTI</a:t>
            </a:r>
          </a:p>
        </p:txBody>
      </p:sp>
      <p:sp>
        <p:nvSpPr>
          <p:cNvPr id="4" name="Text Placeholder 3">
            <a:extLst>
              <a:ext uri="{FF2B5EF4-FFF2-40B4-BE49-F238E27FC236}">
                <a16:creationId xmlns:a16="http://schemas.microsoft.com/office/drawing/2014/main" id="{E0D987FE-9512-48AC-9C21-1B88F659E3DB}"/>
              </a:ext>
            </a:extLst>
          </p:cNvPr>
          <p:cNvSpPr>
            <a:spLocks noGrp="1"/>
          </p:cNvSpPr>
          <p:nvPr>
            <p:ph type="body" idx="1"/>
          </p:nvPr>
        </p:nvSpPr>
        <p:spPr>
          <a:xfrm>
            <a:off x="533400" y="1581150"/>
            <a:ext cx="4267200" cy="3200400"/>
          </a:xfrm>
        </p:spPr>
        <p:txBody>
          <a:bodyPr>
            <a:normAutofit fontScale="92500" lnSpcReduction="10000"/>
          </a:bodyPr>
          <a:lstStyle/>
          <a:p>
            <a:r>
              <a:rPr lang="en-IN" b="1" spc="225" dirty="0">
                <a:solidFill>
                  <a:schemeClr val="accent1">
                    <a:lumMod val="50000"/>
                  </a:schemeClr>
                </a:solidFill>
                <a:latin typeface="Arial" pitchFamily="34" charset="0"/>
                <a:ea typeface="Open Sans Extrabold" panose="020B0906030804020204" pitchFamily="34" charset="0"/>
                <a:cs typeface="Arial" pitchFamily="34" charset="0"/>
              </a:rPr>
              <a:t>VISI PUSDIKLAT</a:t>
            </a:r>
          </a:p>
          <a:p>
            <a:r>
              <a:rPr lang="en-US" dirty="0" err="1">
                <a:solidFill>
                  <a:schemeClr val="tx1">
                    <a:lumMod val="75000"/>
                    <a:lumOff val="25000"/>
                  </a:schemeClr>
                </a:solidFill>
                <a:latin typeface="Arial" pitchFamily="34" charset="0"/>
                <a:cs typeface="Arial" pitchFamily="34" charset="0"/>
              </a:rPr>
              <a:t>Terwujudnya</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Pusdiklat</a:t>
            </a:r>
            <a:r>
              <a:rPr lang="en-US" dirty="0">
                <a:solidFill>
                  <a:schemeClr val="tx1">
                    <a:lumMod val="75000"/>
                    <a:lumOff val="25000"/>
                  </a:schemeClr>
                </a:solidFill>
                <a:latin typeface="Arial" pitchFamily="34" charset="0"/>
                <a:cs typeface="Arial" pitchFamily="34" charset="0"/>
              </a:rPr>
              <a:t> yang Prima </a:t>
            </a:r>
            <a:r>
              <a:rPr lang="en-US" dirty="0" err="1">
                <a:solidFill>
                  <a:schemeClr val="tx1">
                    <a:lumMod val="75000"/>
                    <a:lumOff val="25000"/>
                  </a:schemeClr>
                </a:solidFill>
                <a:latin typeface="Arial" pitchFamily="34" charset="0"/>
                <a:cs typeface="Arial" pitchFamily="34" charset="0"/>
              </a:rPr>
              <a:t>untuk</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meningkatkan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kompetensi</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Sumber</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Daya</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Manusia</a:t>
            </a:r>
            <a:endParaRPr lang="en-US" dirty="0">
              <a:solidFill>
                <a:schemeClr val="tx1">
                  <a:lumMod val="75000"/>
                  <a:lumOff val="25000"/>
                </a:schemeClr>
              </a:solidFill>
              <a:latin typeface="Arial" pitchFamily="34" charset="0"/>
              <a:cs typeface="Arial" pitchFamily="34" charset="0"/>
            </a:endParaRPr>
          </a:p>
          <a:p>
            <a:endParaRPr lang="en-US" b="1" spc="225" dirty="0">
              <a:solidFill>
                <a:schemeClr val="tx1">
                  <a:lumMod val="75000"/>
                  <a:lumOff val="25000"/>
                </a:schemeClr>
              </a:solidFill>
              <a:latin typeface="Arial" pitchFamily="34" charset="0"/>
              <a:ea typeface="Open Sans Extrabold" panose="020B0906030804020204" pitchFamily="34" charset="0"/>
              <a:cs typeface="Arial" pitchFamily="34" charset="0"/>
            </a:endParaRPr>
          </a:p>
          <a:p>
            <a:r>
              <a:rPr lang="en-IN" b="1" spc="225" dirty="0">
                <a:solidFill>
                  <a:schemeClr val="accent1">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MISI PUSDIKLAT</a:t>
            </a:r>
          </a:p>
          <a:p>
            <a:pPr marL="257156" indent="-257156">
              <a:buClr>
                <a:schemeClr val="accent6">
                  <a:lumMod val="50000"/>
                </a:schemeClr>
              </a:buClr>
              <a:buFont typeface="Wingdings" pitchFamily="2" charset="2"/>
              <a:buChar char="§"/>
            </a:pPr>
            <a:r>
              <a:rPr lang="en-US" dirty="0" err="1">
                <a:solidFill>
                  <a:schemeClr val="tx1">
                    <a:lumMod val="75000"/>
                    <a:lumOff val="25000"/>
                  </a:schemeClr>
                </a:solidFill>
                <a:latin typeface="Arial" pitchFamily="34" charset="0"/>
                <a:cs typeface="Arial" pitchFamily="34" charset="0"/>
              </a:rPr>
              <a:t>Menyelenggarakan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kegiatan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Pendidikan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dan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Pelatihan</a:t>
            </a:r>
            <a:r>
              <a:rPr lang="en-US" dirty="0">
                <a:solidFill>
                  <a:schemeClr val="tx1">
                    <a:lumMod val="75000"/>
                    <a:lumOff val="25000"/>
                  </a:schemeClr>
                </a:solidFill>
                <a:latin typeface="Arial" pitchFamily="34" charset="0"/>
                <a:cs typeface="Arial" pitchFamily="34" charset="0"/>
              </a:rPr>
              <a:t> yang </a:t>
            </a:r>
            <a:r>
              <a:rPr lang="en-US" dirty="0" err="1">
                <a:solidFill>
                  <a:schemeClr val="tx1">
                    <a:lumMod val="75000"/>
                    <a:lumOff val="25000"/>
                  </a:schemeClr>
                </a:solidFill>
                <a:latin typeface="Arial" pitchFamily="34" charset="0"/>
                <a:cs typeface="Arial" pitchFamily="34" charset="0"/>
              </a:rPr>
              <a:t>Bermutu</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Efektif</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dan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Efisien</a:t>
            </a:r>
            <a:endParaRPr lang="en-US" dirty="0">
              <a:solidFill>
                <a:schemeClr val="tx1">
                  <a:lumMod val="75000"/>
                  <a:lumOff val="25000"/>
                </a:schemeClr>
              </a:solidFill>
              <a:latin typeface="Arial" pitchFamily="34" charset="0"/>
              <a:cs typeface="Arial" pitchFamily="34" charset="0"/>
            </a:endParaRPr>
          </a:p>
          <a:p>
            <a:pPr marL="257156" indent="-257156">
              <a:buClr>
                <a:schemeClr val="accent6">
                  <a:lumMod val="50000"/>
                </a:schemeClr>
              </a:buClr>
              <a:buFont typeface="Wingdings" pitchFamily="2" charset="2"/>
              <a:buChar char="§"/>
            </a:pPr>
            <a:r>
              <a:rPr lang="en-US" dirty="0" err="1">
                <a:solidFill>
                  <a:schemeClr val="tx1">
                    <a:lumMod val="75000"/>
                    <a:lumOff val="25000"/>
                  </a:schemeClr>
                </a:solidFill>
                <a:latin typeface="Arial" pitchFamily="34" charset="0"/>
                <a:cs typeface="Arial" pitchFamily="34" charset="0"/>
              </a:rPr>
              <a:t>Meningkatkan</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kompetensi</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Pengelola</a:t>
            </a:r>
            <a:r>
              <a:rPr lang="en-US" dirty="0">
                <a:solidFill>
                  <a:schemeClr val="tx1">
                    <a:lumMod val="75000"/>
                    <a:lumOff val="25000"/>
                  </a:schemeClr>
                </a:solidFill>
                <a:latin typeface="Arial" pitchFamily="34" charset="0"/>
                <a:cs typeface="Arial" pitchFamily="34" charset="0"/>
              </a:rPr>
              <a:t> </a:t>
            </a:r>
            <a:r>
              <a:rPr lang="en-US" dirty="0" err="1">
                <a:solidFill>
                  <a:schemeClr val="tx1">
                    <a:lumMod val="75000"/>
                    <a:lumOff val="25000"/>
                  </a:schemeClr>
                </a:solidFill>
                <a:latin typeface="Arial" pitchFamily="34" charset="0"/>
                <a:cs typeface="Arial" pitchFamily="34" charset="0"/>
              </a:rPr>
              <a:t>Diklat</a:t>
            </a:r>
            <a:endParaRPr lang="id-ID" dirty="0">
              <a:solidFill>
                <a:schemeClr val="tx1">
                  <a:lumMod val="75000"/>
                  <a:lumOff val="25000"/>
                </a:schemeClr>
              </a:solidFill>
              <a:latin typeface="Arial" pitchFamily="34" charset="0"/>
              <a:cs typeface="Arial" pitchFamily="34" charset="0"/>
            </a:endParaRPr>
          </a:p>
          <a:p>
            <a:r>
              <a:rPr lang="en-IN" b="1" spc="225" dirty="0">
                <a:solidFill>
                  <a:schemeClr val="accent1">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endParaRPr lang="en-IN" b="1" spc="225" dirty="0">
              <a:solidFill>
                <a:schemeClr val="accent1">
                  <a:lumMod val="50000"/>
                </a:schemeClr>
              </a:solidFill>
              <a:latin typeface="Arial" pitchFamily="34" charset="0"/>
              <a:ea typeface="Open Sans Extrabold" panose="020B0906030804020204" pitchFamily="34" charset="0"/>
              <a:cs typeface="Arial" pitchFamily="34" charset="0"/>
            </a:endParaRPr>
          </a:p>
        </p:txBody>
      </p:sp>
    </p:spTree>
    <p:extLst>
      <p:ext uri="{BB962C8B-B14F-4D97-AF65-F5344CB8AC3E}">
        <p14:creationId xmlns:p14="http://schemas.microsoft.com/office/powerpoint/2010/main" val="1057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00"/>
                                        <p:tgtEl>
                                          <p:spTgt spid="4">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down)">
                                      <p:cBhvr>
                                        <p:cTn id="23" dur="500"/>
                                        <p:tgtEl>
                                          <p:spTgt spid="4">
                                            <p:txEl>
                                              <p:pRg st="4" end="4"/>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down)">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76200" y="96621"/>
            <a:ext cx="4419600" cy="715577"/>
          </a:xfrm>
          <a:prstGeom prst="rect">
            <a:avLst/>
          </a:prstGeom>
          <a:noFill/>
        </p:spPr>
        <p:txBody>
          <a:bodyPr wrap="squar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Mata </a:t>
            </a:r>
            <a:r>
              <a:rPr kumimoji="0" lang="en-US" sz="2000" b="1" i="0" u="none" strike="noStrike" kern="1200" cap="none" spc="0" normalizeH="0" baseline="0" noProof="0" dirty="0" err="1">
                <a:ln>
                  <a:noFill/>
                </a:ln>
                <a:solidFill>
                  <a:srgbClr val="4F81BD">
                    <a:lumMod val="50000"/>
                  </a:srgbClr>
                </a:solidFill>
                <a:effectLst/>
                <a:uLnTx/>
                <a:uFillTx/>
                <a:latin typeface="Calibri"/>
                <a:ea typeface="+mn-ea"/>
                <a:cs typeface="+mn-cs"/>
              </a:rPr>
              <a:t>Diklat</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Daring</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F81BD">
                    <a:lumMod val="50000"/>
                  </a:srgbClr>
                </a:solidFill>
                <a:effectLst/>
                <a:uLnTx/>
                <a:uFillTx/>
                <a:latin typeface="Calibri"/>
                <a:ea typeface="+mn-ea"/>
                <a:cs typeface="+mn-cs"/>
              </a:rPr>
              <a:t>Komponen</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per </a:t>
            </a:r>
            <a:r>
              <a:rPr kumimoji="0" lang="en-US" sz="2000" b="1" i="0" u="none" strike="noStrike" kern="1200" cap="none" spc="0" normalizeH="0" baseline="0" noProof="0" dirty="0" err="1">
                <a:ln>
                  <a:noFill/>
                </a:ln>
                <a:solidFill>
                  <a:srgbClr val="4F81BD">
                    <a:lumMod val="50000"/>
                  </a:srgbClr>
                </a:solidFill>
                <a:effectLst/>
                <a:uLnTx/>
                <a:uFillTx/>
                <a:latin typeface="Calibri"/>
                <a:ea typeface="+mn-ea"/>
                <a:cs typeface="+mn-cs"/>
              </a:rPr>
              <a:t>Babak</a:t>
            </a:r>
            <a:r>
              <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rPr>
              <a:t> Mata </a:t>
            </a:r>
            <a:r>
              <a:rPr kumimoji="0" lang="en-US" sz="2000" b="1" i="0" u="none" strike="noStrike" kern="1200" cap="none" spc="0" normalizeH="0" baseline="0" noProof="0" dirty="0" err="1">
                <a:ln>
                  <a:noFill/>
                </a:ln>
                <a:solidFill>
                  <a:srgbClr val="4F81BD">
                    <a:lumMod val="50000"/>
                  </a:srgbClr>
                </a:solidFill>
                <a:effectLst/>
                <a:uLnTx/>
                <a:uFillTx/>
                <a:latin typeface="Calibri"/>
                <a:ea typeface="+mn-ea"/>
                <a:cs typeface="+mn-cs"/>
              </a:rPr>
              <a:t>Diklat</a:t>
            </a:r>
            <a:endParaRPr kumimoji="0" lang="en-US" sz="20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53" name="Group 52"/>
          <p:cNvGrpSpPr/>
          <p:nvPr/>
        </p:nvGrpSpPr>
        <p:grpSpPr>
          <a:xfrm>
            <a:off x="228602" y="819150"/>
            <a:ext cx="3581399" cy="4300954"/>
            <a:chOff x="228600" y="819150"/>
            <a:chExt cx="3581399" cy="4300954"/>
          </a:xfrm>
        </p:grpSpPr>
        <p:sp>
          <p:nvSpPr>
            <p:cNvPr id="38" name="Rectangle 37"/>
            <p:cNvSpPr/>
            <p:nvPr/>
          </p:nvSpPr>
          <p:spPr>
            <a:xfrm>
              <a:off x="228600" y="819150"/>
              <a:ext cx="2895600" cy="41148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80612" y="1733550"/>
              <a:ext cx="2167388" cy="1905000"/>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p:cNvSpPr/>
            <p:nvPr/>
          </p:nvSpPr>
          <p:spPr>
            <a:xfrm>
              <a:off x="609600" y="1581150"/>
              <a:ext cx="2167388" cy="1905000"/>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p:cNvSpPr/>
            <p:nvPr/>
          </p:nvSpPr>
          <p:spPr>
            <a:xfrm>
              <a:off x="414049" y="1441978"/>
              <a:ext cx="2167388" cy="1905000"/>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440306" y="971550"/>
              <a:ext cx="2167388" cy="369332"/>
            </a:xfrm>
            <a:prstGeom prst="rect">
              <a:avLst/>
            </a:prstGeom>
            <a:solidFill>
              <a:schemeClr val="bg1"/>
            </a:solid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Deskripsi</a:t>
              </a:r>
              <a:r>
                <a:rPr kumimoji="0" lang="en-US" sz="1800" b="0" i="0" u="none" strike="noStrike" kern="1200" cap="none" spc="0" normalizeH="0" baseline="0" noProof="0" dirty="0">
                  <a:ln>
                    <a:noFill/>
                  </a:ln>
                  <a:solidFill>
                    <a:prstClr val="black"/>
                  </a:solidFill>
                  <a:effectLst/>
                  <a:uLnTx/>
                  <a:uFillTx/>
                  <a:latin typeface="Calibri"/>
                  <a:ea typeface="+mn-ea"/>
                  <a:cs typeface="+mn-cs"/>
                </a:rPr>
                <a:t> Mata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Diklat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p:cNvSpPr txBox="1"/>
            <p:nvPr/>
          </p:nvSpPr>
          <p:spPr>
            <a:xfrm>
              <a:off x="440306" y="1518237"/>
              <a:ext cx="2114874"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Babak</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Pokok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Bahasan</a:t>
              </a:r>
              <a:r>
                <a:rPr kumimoji="0" lang="en-US" sz="1600" b="0" i="0" u="none" strike="noStrike" kern="1200" cap="none" spc="0" normalizeH="0" baseline="0" noProof="0" dirty="0">
                  <a:ln>
                    <a:noFill/>
                  </a:ln>
                  <a:solidFill>
                    <a:prstClr val="black"/>
                  </a:solidFill>
                  <a:effectLst/>
                  <a:uLnTx/>
                  <a:uFillTx/>
                  <a:latin typeface="Calibri"/>
                  <a:ea typeface="+mn-ea"/>
                  <a:cs typeface="+mn-cs"/>
                </a:rPr>
                <a:t> I</a:t>
              </a:r>
            </a:p>
          </p:txBody>
        </p:sp>
        <p:sp>
          <p:nvSpPr>
            <p:cNvPr id="42" name="TextBox 41"/>
            <p:cNvSpPr txBox="1"/>
            <p:nvPr/>
          </p:nvSpPr>
          <p:spPr>
            <a:xfrm>
              <a:off x="821353" y="1962150"/>
              <a:ext cx="1275414"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Pendahuluan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847185" y="2419350"/>
              <a:ext cx="1249582" cy="338554"/>
            </a:xfrm>
            <a:prstGeom prst="rect">
              <a:avLst/>
            </a:prstGeom>
            <a:solidFill>
              <a:schemeClr val="accent6">
                <a:lumMod val="60000"/>
                <a:lumOff val="40000"/>
              </a:schemeClr>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Penyajian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831785" y="2895914"/>
              <a:ext cx="1264982" cy="338554"/>
            </a:xfrm>
            <a:prstGeom prst="rect">
              <a:avLst/>
            </a:prstGeom>
            <a:solidFill>
              <a:schemeClr val="accent6">
                <a:lumMod val="60000"/>
                <a:lumOff val="40000"/>
              </a:schemeClr>
            </a:solid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Penutup</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Box 45"/>
            <p:cNvSpPr txBox="1"/>
            <p:nvPr/>
          </p:nvSpPr>
          <p:spPr>
            <a:xfrm>
              <a:off x="2519318" y="1777484"/>
              <a:ext cx="300082" cy="369332"/>
            </a:xfrm>
            <a:prstGeom prst="rect">
              <a:avLst/>
            </a:prstGeom>
            <a:no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II</a:t>
              </a:r>
            </a:p>
          </p:txBody>
        </p:sp>
        <p:sp>
          <p:nvSpPr>
            <p:cNvPr id="48" name="TextBox 47"/>
            <p:cNvSpPr txBox="1"/>
            <p:nvPr/>
          </p:nvSpPr>
          <p:spPr>
            <a:xfrm>
              <a:off x="2747918" y="1929884"/>
              <a:ext cx="357790" cy="369332"/>
            </a:xfrm>
            <a:prstGeom prst="rect">
              <a:avLst/>
            </a:prstGeom>
            <a:no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III</a:t>
              </a:r>
            </a:p>
          </p:txBody>
        </p:sp>
        <p:sp>
          <p:nvSpPr>
            <p:cNvPr id="49" name="TextBox 48"/>
            <p:cNvSpPr txBox="1"/>
            <p:nvPr/>
          </p:nvSpPr>
          <p:spPr>
            <a:xfrm>
              <a:off x="511593" y="3714750"/>
              <a:ext cx="1545808"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Evaluasi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Mandiri</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p:cNvSpPr txBox="1"/>
            <p:nvPr/>
          </p:nvSpPr>
          <p:spPr>
            <a:xfrm>
              <a:off x="509297" y="4095750"/>
              <a:ext cx="1395703"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Daftar</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Pustaka</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TextBox 50"/>
            <p:cNvSpPr txBox="1"/>
            <p:nvPr/>
          </p:nvSpPr>
          <p:spPr>
            <a:xfrm>
              <a:off x="482557" y="4476750"/>
              <a:ext cx="1422442"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Senarai</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glosari</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1957954" y="4781550"/>
              <a:ext cx="1852045" cy="338554"/>
            </a:xfrm>
            <a:prstGeom prst="rect">
              <a:avLst/>
            </a:prstGeom>
            <a:solidFill>
              <a:schemeClr val="accent6">
                <a:lumMod val="60000"/>
                <a:lumOff val="40000"/>
              </a:schemeClr>
            </a:solid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Evaluasi</a:t>
              </a:r>
              <a:r>
                <a:rPr kumimoji="0" lang="en-US" sz="1600" b="0" i="0" u="none" strike="noStrike" kern="1200" cap="none" spc="0" normalizeH="0" baseline="0" noProof="0" dirty="0">
                  <a:ln>
                    <a:noFill/>
                  </a:ln>
                  <a:solidFill>
                    <a:prstClr val="black"/>
                  </a:solidFill>
                  <a:effectLst/>
                  <a:uLnTx/>
                  <a:uFillTx/>
                  <a:latin typeface="Calibri"/>
                  <a:ea typeface="+mn-ea"/>
                  <a:cs typeface="+mn-cs"/>
                </a:rPr>
                <a:t> Mata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Diklat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TextBox 53"/>
          <p:cNvSpPr txBox="1"/>
          <p:nvPr/>
        </p:nvSpPr>
        <p:spPr>
          <a:xfrm>
            <a:off x="4191000" y="358262"/>
            <a:ext cx="3352800" cy="5193727"/>
          </a:xfrm>
          <a:prstGeom prst="rect">
            <a:avLst/>
          </a:prstGeom>
          <a:noFill/>
        </p:spPr>
        <p:txBody>
          <a:bodyPr wrap="square" lIns="91434" tIns="45717" rIns="91434" bIns="45717" rtlCol="0">
            <a:spAutoFit/>
          </a:bodyPr>
          <a:lstStyle/>
          <a:p>
            <a:pPr marL="342875" marR="0" lvl="0" indent="-342875" algn="l" defTabSz="91431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Deskripsi</a:t>
            </a:r>
            <a:r>
              <a:rPr kumimoji="0" lang="en-US" sz="1400" b="0" i="0" u="none" strike="noStrike" kern="1200" cap="none" spc="0" normalizeH="0" baseline="0" noProof="0" dirty="0">
                <a:ln>
                  <a:noFill/>
                </a:ln>
                <a:solidFill>
                  <a:prstClr val="black"/>
                </a:solidFill>
                <a:effectLst/>
                <a:uLnTx/>
                <a:uFillTx/>
                <a:latin typeface="Calibri"/>
                <a:ea typeface="+mn-ea"/>
                <a:cs typeface="+mn-cs"/>
              </a:rPr>
              <a:t> Mata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Diklat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875" marR="0" lvl="0" indent="-342875" algn="l" defTabSz="91431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Babak</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setiap</a:t>
            </a:r>
            <a:r>
              <a:rPr kumimoji="0" lang="en-US" sz="1400" b="0" i="0" u="none" strike="noStrike" kern="1200" cap="none" spc="0" normalizeH="0" baseline="0" noProof="0" dirty="0">
                <a:ln>
                  <a:noFill/>
                </a:ln>
                <a:solidFill>
                  <a:prstClr val="black"/>
                </a:solidFill>
                <a:effectLst/>
                <a:uLnTx/>
                <a:uFillTx/>
                <a:latin typeface="Calibri"/>
                <a:ea typeface="+mn-ea"/>
                <a:cs typeface="+mn-cs"/>
              </a:rPr>
              <a:t> Bab/</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Modul</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Sesi</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tatap</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muka</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2.1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Pendahuluan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Sapaan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Peserta</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Gambaran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umum</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materi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Relevansi</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dengan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pengetahuan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peserta</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Capaian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pembelajaran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2.2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Penyajian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Uraian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bahan</a:t>
            </a:r>
            <a:r>
              <a:rPr kumimoji="0" lang="en-US" sz="1400" b="0" i="0" u="none" strike="noStrike" kern="1200" cap="none" spc="0" normalizeH="0" baseline="0" noProof="0" dirty="0">
                <a:ln>
                  <a:noFill/>
                </a:ln>
                <a:solidFill>
                  <a:prstClr val="black"/>
                </a:solidFill>
                <a:effectLst/>
                <a:uLnTx/>
                <a:uFillTx/>
                <a:latin typeface="Calibri"/>
                <a:ea typeface="+mn-ea"/>
                <a:cs typeface="+mn-cs"/>
              </a:rPr>
              <a:t> ajar (study notes,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ppt</a:t>
            </a:r>
            <a:r>
              <a:rPr kumimoji="0" lang="en-US" sz="1400" b="0" i="0" u="none" strike="noStrike" kern="1200" cap="none" spc="0" normalizeH="0" baseline="0" noProof="0" dirty="0">
                <a:ln>
                  <a:noFill/>
                </a:ln>
                <a:solidFill>
                  <a:prstClr val="black"/>
                </a:solidFill>
                <a:effectLst/>
                <a:uLnTx/>
                <a:uFillTx/>
                <a:latin typeface="Calibri"/>
                <a:ea typeface="+mn-ea"/>
                <a:cs typeface="+mn-cs"/>
              </a:rPr>
              <a:t>, video,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simulasi,links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dll</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Contoh</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latihan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Rangkuman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Forum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Diskusi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2.3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Penutup</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Tes</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Soal</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Tugas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Umpan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balik</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untuk</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menilai</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diri</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sendiri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Tindak</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lanjut</a:t>
            </a:r>
            <a:r>
              <a:rPr kumimoji="0" lang="en-US" sz="1400" b="0" i="0" u="none" strike="noStrike" kern="1200" cap="none" spc="0" normalizeH="0" baseline="0" noProof="0" dirty="0">
                <a:ln>
                  <a:noFill/>
                </a:ln>
                <a:solidFill>
                  <a:prstClr val="black"/>
                </a:solidFill>
                <a:effectLst/>
                <a:uLnTx/>
                <a:uFillTx/>
                <a:latin typeface="Calibri"/>
                <a:ea typeface="+mn-ea"/>
                <a:cs typeface="+mn-cs"/>
              </a:rPr>
              <a:t> (saran)</a:t>
            </a: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Refleksi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Pengumuman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885" marR="0" lvl="1" indent="-285729" algn="l" defTabSz="91431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7391400" y="2299216"/>
            <a:ext cx="1524000" cy="24823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Image</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Teks</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Video</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In text</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Activity</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Links</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Simulation</a:t>
            </a:r>
          </a:p>
          <a:p>
            <a:pPr marL="285729" marR="0" lvl="0" indent="-285729" algn="l" defTabSz="91431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Symbols</a:t>
            </a:r>
          </a:p>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4405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Terminator 9">
            <a:extLst>
              <a:ext uri="{FF2B5EF4-FFF2-40B4-BE49-F238E27FC236}">
                <a16:creationId xmlns:a16="http://schemas.microsoft.com/office/drawing/2014/main" id="{56BEA02F-DD3C-4447-A461-FC107A9A014D}"/>
              </a:ext>
            </a:extLst>
          </p:cNvPr>
          <p:cNvSpPr/>
          <p:nvPr/>
        </p:nvSpPr>
        <p:spPr>
          <a:xfrm rot="19020250">
            <a:off x="5173378" y="95897"/>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lowchart: Terminator 9">
            <a:extLst>
              <a:ext uri="{FF2B5EF4-FFF2-40B4-BE49-F238E27FC236}">
                <a16:creationId xmlns:a16="http://schemas.microsoft.com/office/drawing/2014/main" id="{56BEA02F-DD3C-4447-A461-FC107A9A014D}"/>
              </a:ext>
            </a:extLst>
          </p:cNvPr>
          <p:cNvSpPr/>
          <p:nvPr/>
        </p:nvSpPr>
        <p:spPr>
          <a:xfrm rot="19020250">
            <a:off x="8602378" y="1056778"/>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lowchart: Terminator 9">
            <a:extLst>
              <a:ext uri="{FF2B5EF4-FFF2-40B4-BE49-F238E27FC236}">
                <a16:creationId xmlns:a16="http://schemas.microsoft.com/office/drawing/2014/main" id="{37586E8F-E9E9-4E5E-AF1E-6A0E676EC14B}"/>
              </a:ext>
            </a:extLst>
          </p:cNvPr>
          <p:cNvSpPr/>
          <p:nvPr/>
        </p:nvSpPr>
        <p:spPr>
          <a:xfrm rot="19020250">
            <a:off x="5735796" y="3870749"/>
            <a:ext cx="2793546" cy="79922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lowchart: Terminator 9">
            <a:extLst>
              <a:ext uri="{FF2B5EF4-FFF2-40B4-BE49-F238E27FC236}">
                <a16:creationId xmlns:a16="http://schemas.microsoft.com/office/drawing/2014/main" id="{37586E8F-E9E9-4E5E-AF1E-6A0E676EC14B}"/>
              </a:ext>
            </a:extLst>
          </p:cNvPr>
          <p:cNvSpPr/>
          <p:nvPr/>
        </p:nvSpPr>
        <p:spPr>
          <a:xfrm rot="19020250">
            <a:off x="-419205" y="5148308"/>
            <a:ext cx="2793546" cy="79922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lowchart: Terminator 9">
            <a:extLst>
              <a:ext uri="{FF2B5EF4-FFF2-40B4-BE49-F238E27FC236}">
                <a16:creationId xmlns:a16="http://schemas.microsoft.com/office/drawing/2014/main" id="{56BEA02F-DD3C-4447-A461-FC107A9A014D}"/>
              </a:ext>
            </a:extLst>
          </p:cNvPr>
          <p:cNvSpPr/>
          <p:nvPr/>
        </p:nvSpPr>
        <p:spPr>
          <a:xfrm rot="19020250">
            <a:off x="-770225" y="3530069"/>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D"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28600" y="114300"/>
            <a:ext cx="8229600" cy="857250"/>
          </a:xfrm>
        </p:spPr>
        <p:txBody>
          <a:bodyPr/>
          <a:lstStyle/>
          <a:p>
            <a:pPr algn="l"/>
            <a:r>
              <a:rPr lang="en-US" dirty="0">
                <a:solidFill>
                  <a:schemeClr val="accent5">
                    <a:lumMod val="50000"/>
                  </a:schemeClr>
                </a:solidFill>
              </a:rPr>
              <a:t>Model </a:t>
            </a:r>
            <a:r>
              <a:rPr lang="en-US" dirty="0" err="1">
                <a:solidFill>
                  <a:schemeClr val="accent5">
                    <a:lumMod val="50000"/>
                  </a:schemeClr>
                </a:solidFill>
              </a:rPr>
              <a:t>Alur</a:t>
            </a:r>
            <a:r>
              <a:rPr lang="en-US" dirty="0">
                <a:solidFill>
                  <a:schemeClr val="accent5">
                    <a:lumMod val="50000"/>
                  </a:schemeClr>
                </a:solidFill>
              </a:rPr>
              <a:t> </a:t>
            </a:r>
            <a:r>
              <a:rPr lang="en-US" dirty="0" err="1">
                <a:solidFill>
                  <a:schemeClr val="accent5">
                    <a:lumMod val="50000"/>
                  </a:schemeClr>
                </a:solidFill>
              </a:rPr>
              <a:t>Belajar</a:t>
            </a:r>
            <a:r>
              <a:rPr lang="en-US" dirty="0">
                <a:solidFill>
                  <a:schemeClr val="accent5">
                    <a:lumMod val="50000"/>
                  </a:schemeClr>
                </a:solidFill>
              </a:rPr>
              <a:t> Daring</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7" t="2640" r="3004" b="2640"/>
          <a:stretch/>
        </p:blipFill>
        <p:spPr bwMode="auto">
          <a:xfrm>
            <a:off x="391887" y="1360717"/>
            <a:ext cx="3646714" cy="332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971550"/>
            <a:ext cx="4428896" cy="328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600" y="4486930"/>
            <a:ext cx="4038600" cy="530912"/>
          </a:xfrm>
          <a:prstGeom prst="rect">
            <a:avLst/>
          </a:prstGeom>
          <a:noFill/>
        </p:spPr>
        <p:txBody>
          <a:bodyPr wrap="squar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Adaptasi</a:t>
            </a:r>
            <a:r>
              <a:rPr kumimoji="0" lang="en-US" sz="1400" b="0" i="0" u="none" strike="noStrike" kern="1200" cap="none" spc="0" normalizeH="0" baseline="0" noProof="0" dirty="0">
                <a:ln>
                  <a:noFill/>
                </a:ln>
                <a:solidFill>
                  <a:prstClr val="black"/>
                </a:solidFill>
                <a:effectLst/>
                <a:uLnTx/>
                <a:uFillTx/>
                <a:latin typeface="Calibri"/>
                <a:ea typeface="+mn-ea"/>
                <a:cs typeface="+mn-cs"/>
              </a:rPr>
              <a:t> model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alur</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belajar</a:t>
            </a:r>
            <a:r>
              <a:rPr kumimoji="0" lang="en-US" sz="1400" b="0" i="0" u="none" strike="noStrike" kern="1200" cap="none" spc="0" normalizeH="0" baseline="0" noProof="0" dirty="0">
                <a:ln>
                  <a:noFill/>
                </a:ln>
                <a:solidFill>
                  <a:prstClr val="black"/>
                </a:solidFill>
                <a:effectLst/>
                <a:uLnTx/>
                <a:uFillTx/>
                <a:latin typeface="Calibri"/>
                <a:ea typeface="+mn-ea"/>
                <a:cs typeface="+mn-cs"/>
              </a:rPr>
              <a:t> daring yang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dikembangkan</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oleh</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Uwes</a:t>
            </a:r>
            <a:r>
              <a:rPr kumimoji="0" lang="en-US" sz="1400" b="0" i="0" u="none" strike="noStrike" kern="1200" cap="none" spc="0" normalizeH="0" baseline="0" noProof="0" dirty="0">
                <a:ln>
                  <a:noFill/>
                </a:ln>
                <a:solidFill>
                  <a:prstClr val="black"/>
                </a:solidFill>
                <a:effectLst/>
                <a:uLnTx/>
                <a:uFillTx/>
                <a:latin typeface="Calibri"/>
                <a:ea typeface="+mn-ea"/>
                <a:cs typeface="+mn-cs"/>
              </a:rPr>
              <a:t> A.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Chaeruman</a:t>
            </a:r>
            <a:r>
              <a:rPr kumimoji="0" lang="en-US" sz="1400" b="0" i="0" u="none" strike="noStrike" kern="1200" cap="none" spc="0" normalizeH="0" baseline="0" noProof="0" dirty="0">
                <a:ln>
                  <a:noFill/>
                </a:ln>
                <a:solidFill>
                  <a:prstClr val="black"/>
                </a:solidFill>
                <a:effectLst/>
                <a:uLnTx/>
                <a:uFillTx/>
                <a:latin typeface="Calibri"/>
                <a:ea typeface="+mn-ea"/>
                <a:cs typeface="+mn-cs"/>
              </a:rPr>
              <a:t> (2017)</a:t>
            </a:r>
          </a:p>
        </p:txBody>
      </p:sp>
    </p:spTree>
    <p:extLst>
      <p:ext uri="{BB962C8B-B14F-4D97-AF65-F5344CB8AC3E}">
        <p14:creationId xmlns:p14="http://schemas.microsoft.com/office/powerpoint/2010/main" val="2535772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857250"/>
          </a:xfrm>
        </p:spPr>
        <p:txBody>
          <a:bodyPr>
            <a:noAutofit/>
          </a:bodyPr>
          <a:lstStyle/>
          <a:p>
            <a:r>
              <a:rPr lang="en-US" sz="2800" dirty="0"/>
              <a:t>SKEMA PELAKSANAAN DIKLAT DENGAN MODEL BLENDED LEARNING</a:t>
            </a:r>
          </a:p>
        </p:txBody>
      </p:sp>
      <p:cxnSp>
        <p:nvCxnSpPr>
          <p:cNvPr id="6" name="Straight Connector 5"/>
          <p:cNvCxnSpPr/>
          <p:nvPr/>
        </p:nvCxnSpPr>
        <p:spPr>
          <a:xfrm>
            <a:off x="685803" y="1352550"/>
            <a:ext cx="7696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5803" y="905080"/>
            <a:ext cx="884153" cy="369332"/>
          </a:xfrm>
          <a:prstGeom prst="rect">
            <a:avLst/>
          </a:prstGeom>
          <a:solidFill>
            <a:schemeClr val="accent3">
              <a:lumMod val="20000"/>
              <a:lumOff val="80000"/>
            </a:schemeClr>
          </a:solid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Peserta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828800" y="896131"/>
            <a:ext cx="1112292" cy="369332"/>
          </a:xfrm>
          <a:prstGeom prst="rect">
            <a:avLst/>
          </a:prstGeom>
          <a:solidFill>
            <a:schemeClr val="accent3">
              <a:lumMod val="20000"/>
              <a:lumOff val="80000"/>
            </a:schemeClr>
          </a:solid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Instruktur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200403" y="896131"/>
            <a:ext cx="2383601" cy="369332"/>
          </a:xfrm>
          <a:prstGeom prst="rect">
            <a:avLst/>
          </a:prstGeom>
          <a:solidFill>
            <a:schemeClr val="accent3">
              <a:lumMod val="20000"/>
              <a:lumOff val="80000"/>
            </a:schemeClr>
          </a:solid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Learning Online System</a:t>
            </a:r>
          </a:p>
        </p:txBody>
      </p:sp>
      <p:sp>
        <p:nvSpPr>
          <p:cNvPr id="10" name="TextBox 9"/>
          <p:cNvSpPr txBox="1"/>
          <p:nvPr/>
        </p:nvSpPr>
        <p:spPr>
          <a:xfrm>
            <a:off x="5718332" y="907018"/>
            <a:ext cx="1333763" cy="369332"/>
          </a:xfrm>
          <a:prstGeom prst="rect">
            <a:avLst/>
          </a:prstGeom>
          <a:solidFill>
            <a:schemeClr val="accent3">
              <a:lumMod val="20000"/>
              <a:lumOff val="80000"/>
            </a:schemeClr>
          </a:solid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Face to Face</a:t>
            </a:r>
          </a:p>
        </p:txBody>
      </p:sp>
      <p:sp>
        <p:nvSpPr>
          <p:cNvPr id="11" name="TextBox 10"/>
          <p:cNvSpPr txBox="1"/>
          <p:nvPr/>
        </p:nvSpPr>
        <p:spPr>
          <a:xfrm>
            <a:off x="7239003" y="907018"/>
            <a:ext cx="975011" cy="369332"/>
          </a:xfrm>
          <a:prstGeom prst="rect">
            <a:avLst/>
          </a:prstGeom>
          <a:solidFill>
            <a:schemeClr val="accent3">
              <a:lumMod val="20000"/>
              <a:lumOff val="80000"/>
            </a:schemeClr>
          </a:solid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Provider</a:t>
            </a:r>
          </a:p>
        </p:txBody>
      </p:sp>
      <p:cxnSp>
        <p:nvCxnSpPr>
          <p:cNvPr id="13" name="Straight Connector 12"/>
          <p:cNvCxnSpPr/>
          <p:nvPr/>
        </p:nvCxnSpPr>
        <p:spPr>
          <a:xfrm>
            <a:off x="1569953" y="112395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6400" y="1070886"/>
            <a:ext cx="0" cy="333919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1070886"/>
            <a:ext cx="0" cy="333919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94887" y="1047753"/>
            <a:ext cx="0" cy="333919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84379" y="1070886"/>
            <a:ext cx="0" cy="333919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62000" y="1666876"/>
            <a:ext cx="742950" cy="3048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Peserta</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3733800" y="1749491"/>
            <a:ext cx="990600" cy="2286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Registrasi</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3733800" y="2517322"/>
            <a:ext cx="914400" cy="2286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Materi</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3733800" y="3343276"/>
            <a:ext cx="990600" cy="5715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Pembelajaran</a:t>
            </a:r>
            <a:r>
              <a:rPr kumimoji="0" lang="en-US" sz="1100" b="1" i="0" u="none" strike="noStrike" kern="1200" cap="none" spc="0" normalizeH="0" baseline="0" noProof="0" dirty="0">
                <a:ln>
                  <a:noFill/>
                </a:ln>
                <a:solidFill>
                  <a:prstClr val="white"/>
                </a:solidFill>
                <a:effectLst/>
                <a:uLnTx/>
                <a:uFillTx/>
                <a:latin typeface="Calibri"/>
                <a:ea typeface="+mn-ea"/>
                <a:cs typeface="+mn-cs"/>
              </a:rPr>
              <a:t> Online</a:t>
            </a:r>
          </a:p>
        </p:txBody>
      </p:sp>
      <p:sp>
        <p:nvSpPr>
          <p:cNvPr id="24" name="Rectangle 23"/>
          <p:cNvSpPr/>
          <p:nvPr/>
        </p:nvSpPr>
        <p:spPr>
          <a:xfrm>
            <a:off x="2080145" y="2962276"/>
            <a:ext cx="800859" cy="2286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Instruktur</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p:cNvSpPr/>
          <p:nvPr/>
        </p:nvSpPr>
        <p:spPr>
          <a:xfrm>
            <a:off x="5802643" y="1603506"/>
            <a:ext cx="949568" cy="29197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Blended Learning</a:t>
            </a:r>
          </a:p>
        </p:txBody>
      </p:sp>
      <p:sp>
        <p:nvSpPr>
          <p:cNvPr id="26" name="Rectangle 25"/>
          <p:cNvSpPr/>
          <p:nvPr/>
        </p:nvSpPr>
        <p:spPr>
          <a:xfrm>
            <a:off x="5943600" y="4029076"/>
            <a:ext cx="986155" cy="381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Review </a:t>
            </a:r>
            <a:r>
              <a:rPr kumimoji="0" lang="en-US" sz="1100" b="1" i="0" u="none" strike="noStrike" kern="1200" cap="none" spc="0" normalizeH="0" baseline="0" noProof="0" dirty="0" err="1">
                <a:ln>
                  <a:noFill/>
                </a:ln>
                <a:solidFill>
                  <a:prstClr val="white"/>
                </a:solidFill>
                <a:effectLst/>
                <a:uLnTx/>
                <a:uFillTx/>
                <a:latin typeface="Calibri"/>
                <a:ea typeface="+mn-ea"/>
                <a:cs typeface="+mn-cs"/>
              </a:rPr>
              <a:t>dan</a:t>
            </a:r>
            <a:r>
              <a:rPr kumimoji="0" lang="en-US" sz="1100" b="1" i="0" u="none" strike="noStrike" kern="1200" cap="none" spc="0" normalizeH="0" baseline="0" noProof="0" dirty="0">
                <a:ln>
                  <a:noFill/>
                </a:ln>
                <a:solidFill>
                  <a:prstClr val="white"/>
                </a:solidFill>
                <a:effectLst/>
                <a:uLnTx/>
                <a:uFillTx/>
                <a:latin typeface="Calibri"/>
                <a:ea typeface="+mn-ea"/>
                <a:cs typeface="+mn-cs"/>
              </a:rPr>
              <a:t> </a:t>
            </a:r>
            <a:r>
              <a:rPr kumimoji="0" lang="en-US" sz="1100" b="1" i="0" u="none" strike="noStrike" kern="1200" cap="none" spc="0" normalizeH="0" baseline="0" noProof="0" dirty="0" err="1">
                <a:ln>
                  <a:noFill/>
                </a:ln>
                <a:solidFill>
                  <a:prstClr val="white"/>
                </a:solidFill>
                <a:effectLst/>
                <a:uLnTx/>
                <a:uFillTx/>
                <a:latin typeface="Calibri"/>
                <a:ea typeface="+mn-ea"/>
                <a:cs typeface="+mn-cs"/>
              </a:rPr>
              <a:t>Evaluasi</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7421704" y="1603506"/>
            <a:ext cx="792309" cy="29197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Provider</a:t>
            </a:r>
          </a:p>
        </p:txBody>
      </p:sp>
      <p:sp>
        <p:nvSpPr>
          <p:cNvPr id="28" name="Rectangle 27"/>
          <p:cNvSpPr/>
          <p:nvPr/>
        </p:nvSpPr>
        <p:spPr>
          <a:xfrm>
            <a:off x="7540651" y="4552950"/>
            <a:ext cx="660400" cy="3048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a:ea typeface="+mn-ea"/>
                <a:cs typeface="+mn-cs"/>
              </a:rPr>
              <a:t>Sertifikat</a:t>
            </a: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Arrow Connector 29"/>
          <p:cNvCxnSpPr>
            <a:stCxn id="20" idx="3"/>
          </p:cNvCxnSpPr>
          <p:nvPr/>
        </p:nvCxnSpPr>
        <p:spPr>
          <a:xfrm>
            <a:off x="1504950" y="1819276"/>
            <a:ext cx="2228850" cy="128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0" idx="2"/>
            <a:endCxn id="26" idx="1"/>
          </p:cNvCxnSpPr>
          <p:nvPr/>
        </p:nvCxnSpPr>
        <p:spPr>
          <a:xfrm rot="16200000" flipH="1">
            <a:off x="2414587" y="690563"/>
            <a:ext cx="2247900" cy="48101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2449775" y="3190876"/>
            <a:ext cx="3493827" cy="914400"/>
          </a:xfrm>
          <a:prstGeom prst="bentConnector3">
            <a:avLst>
              <a:gd name="adj1" fmla="val -2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23" idx="2"/>
          </p:cNvCxnSpPr>
          <p:nvPr/>
        </p:nvCxnSpPr>
        <p:spPr>
          <a:xfrm rot="16200000" flipH="1">
            <a:off x="5029200" y="3114676"/>
            <a:ext cx="114300" cy="17145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24" idx="3"/>
            <a:endCxn id="23" idx="1"/>
          </p:cNvCxnSpPr>
          <p:nvPr/>
        </p:nvCxnSpPr>
        <p:spPr>
          <a:xfrm>
            <a:off x="2881004" y="3076576"/>
            <a:ext cx="852796" cy="5524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24" idx="0"/>
            <a:endCxn id="22" idx="1"/>
          </p:cNvCxnSpPr>
          <p:nvPr/>
        </p:nvCxnSpPr>
        <p:spPr>
          <a:xfrm rot="5400000" flipH="1" flipV="1">
            <a:off x="2941860" y="2170337"/>
            <a:ext cx="330654" cy="12532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206026" y="1978089"/>
            <a:ext cx="0" cy="539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24" idx="3"/>
            <a:endCxn id="25" idx="1"/>
          </p:cNvCxnSpPr>
          <p:nvPr/>
        </p:nvCxnSpPr>
        <p:spPr>
          <a:xfrm flipV="1">
            <a:off x="2881004" y="1749491"/>
            <a:ext cx="2921639" cy="13270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25" idx="2"/>
            <a:endCxn id="23" idx="3"/>
          </p:cNvCxnSpPr>
          <p:nvPr/>
        </p:nvCxnSpPr>
        <p:spPr>
          <a:xfrm rot="5400000">
            <a:off x="4634139" y="1985738"/>
            <a:ext cx="1733550" cy="155302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7" idx="1"/>
            <a:endCxn id="25" idx="3"/>
          </p:cNvCxnSpPr>
          <p:nvPr/>
        </p:nvCxnSpPr>
        <p:spPr>
          <a:xfrm flipH="1">
            <a:off x="6752211" y="1749491"/>
            <a:ext cx="66949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rot="16200000" flipH="1" flipV="1">
            <a:off x="5917510" y="-100845"/>
            <a:ext cx="145985" cy="3522805"/>
          </a:xfrm>
          <a:prstGeom prst="bentConnector3">
            <a:avLst>
              <a:gd name="adj1" fmla="val -17896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27" idx="2"/>
            <a:endCxn id="26" idx="3"/>
          </p:cNvCxnSpPr>
          <p:nvPr/>
        </p:nvCxnSpPr>
        <p:spPr>
          <a:xfrm rot="5400000">
            <a:off x="6211757" y="2613474"/>
            <a:ext cx="2324100" cy="8881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924800" y="1905000"/>
            <a:ext cx="557" cy="26353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7" name="Diamond 76"/>
          <p:cNvSpPr/>
          <p:nvPr/>
        </p:nvSpPr>
        <p:spPr>
          <a:xfrm>
            <a:off x="6153368" y="4552950"/>
            <a:ext cx="358053" cy="304800"/>
          </a:xfrm>
          <a:prstGeom prst="diamond">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4" tIns="45717" rIns="91434" bIns="45717" spcCol="0"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TextBox 77"/>
          <p:cNvSpPr txBox="1"/>
          <p:nvPr/>
        </p:nvSpPr>
        <p:spPr>
          <a:xfrm>
            <a:off x="6162922" y="4620713"/>
            <a:ext cx="393854" cy="173121"/>
          </a:xfrm>
          <a:prstGeom prst="rect">
            <a:avLst/>
          </a:prstGeom>
          <a:no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LULUS?</a:t>
            </a:r>
          </a:p>
        </p:txBody>
      </p:sp>
      <p:cxnSp>
        <p:nvCxnSpPr>
          <p:cNvPr id="84" name="Straight Arrow Connector 83"/>
          <p:cNvCxnSpPr>
            <a:endCxn id="77" idx="0"/>
          </p:cNvCxnSpPr>
          <p:nvPr/>
        </p:nvCxnSpPr>
        <p:spPr>
          <a:xfrm>
            <a:off x="6310565" y="4410076"/>
            <a:ext cx="21830" cy="1428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77" idx="2"/>
            <a:endCxn id="28" idx="2"/>
          </p:cNvCxnSpPr>
          <p:nvPr/>
        </p:nvCxnSpPr>
        <p:spPr>
          <a:xfrm rot="16200000" flipH="1">
            <a:off x="7101623" y="4088522"/>
            <a:ext cx="12700" cy="1538456"/>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Elbow Connector 88"/>
          <p:cNvCxnSpPr>
            <a:stCxn id="78" idx="3"/>
            <a:endCxn id="26" idx="3"/>
          </p:cNvCxnSpPr>
          <p:nvPr/>
        </p:nvCxnSpPr>
        <p:spPr>
          <a:xfrm flipV="1">
            <a:off x="6556776" y="4219576"/>
            <a:ext cx="372979" cy="487698"/>
          </a:xfrm>
          <a:prstGeom prst="bentConnector3">
            <a:avLst>
              <a:gd name="adj1" fmla="val 161290"/>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06269" y="1461014"/>
            <a:ext cx="1317087" cy="265454"/>
          </a:xfrm>
          <a:prstGeom prst="rect">
            <a:avLst/>
          </a:prstGeom>
          <a:no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chemeClr val="accent6">
                    <a:lumMod val="50000"/>
                  </a:schemeClr>
                </a:solidFill>
                <a:effectLst/>
                <a:uLnTx/>
                <a:uFillTx/>
                <a:latin typeface="Calibri"/>
                <a:ea typeface="+mn-ea"/>
                <a:cs typeface="+mn-cs"/>
              </a:rPr>
              <a:t>Pendaftaran</a:t>
            </a:r>
            <a:r>
              <a:rPr kumimoji="0" lang="en-US" sz="1100" b="1" i="0" u="none" strike="noStrike" kern="1200" cap="none" spc="0" normalizeH="0" baseline="0" noProof="0" dirty="0">
                <a:ln>
                  <a:noFill/>
                </a:ln>
                <a:solidFill>
                  <a:schemeClr val="accent6">
                    <a:lumMod val="50000"/>
                  </a:schemeClr>
                </a:solidFill>
                <a:effectLst/>
                <a:uLnTx/>
                <a:uFillTx/>
                <a:latin typeface="Calibri"/>
                <a:ea typeface="+mn-ea"/>
                <a:cs typeface="+mn-cs"/>
              </a:rPr>
              <a:t> Online</a:t>
            </a:r>
          </a:p>
        </p:txBody>
      </p:sp>
      <p:sp>
        <p:nvSpPr>
          <p:cNvPr id="100" name="TextBox 99"/>
          <p:cNvSpPr txBox="1"/>
          <p:nvPr/>
        </p:nvSpPr>
        <p:spPr>
          <a:xfrm>
            <a:off x="2148168" y="2691142"/>
            <a:ext cx="606653" cy="265454"/>
          </a:xfrm>
          <a:prstGeom prst="rect">
            <a:avLst/>
          </a:prstGeom>
          <a:noFill/>
        </p:spPr>
        <p:txBody>
          <a:bodyPr wrap="non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accent6">
                    <a:lumMod val="50000"/>
                  </a:schemeClr>
                </a:solidFill>
                <a:effectLst/>
                <a:uLnTx/>
                <a:uFillTx/>
                <a:latin typeface="Calibri"/>
                <a:ea typeface="+mn-ea"/>
                <a:cs typeface="+mn-cs"/>
              </a:rPr>
              <a:t>Upload</a:t>
            </a:r>
          </a:p>
        </p:txBody>
      </p:sp>
      <p:sp>
        <p:nvSpPr>
          <p:cNvPr id="101" name="TextBox 100"/>
          <p:cNvSpPr txBox="1"/>
          <p:nvPr/>
        </p:nvSpPr>
        <p:spPr>
          <a:xfrm rot="5400000">
            <a:off x="3982679" y="2123928"/>
            <a:ext cx="677525" cy="230826"/>
          </a:xfrm>
          <a:prstGeom prst="rect">
            <a:avLst/>
          </a:prstGeom>
          <a:noFill/>
        </p:spPr>
        <p:txBody>
          <a:bodyPr wrap="squar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Download</a:t>
            </a:r>
          </a:p>
        </p:txBody>
      </p:sp>
      <p:sp>
        <p:nvSpPr>
          <p:cNvPr id="102" name="TextBox 101"/>
          <p:cNvSpPr txBox="1"/>
          <p:nvPr/>
        </p:nvSpPr>
        <p:spPr>
          <a:xfrm>
            <a:off x="5671090" y="2495550"/>
            <a:ext cx="653513" cy="230832"/>
          </a:xfrm>
          <a:prstGeom prst="rect">
            <a:avLst/>
          </a:prstGeom>
          <a:solidFill>
            <a:srgbClr val="FFFF00"/>
          </a:solidFill>
        </p:spPr>
        <p:txBody>
          <a:bodyPr wrap="squar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5">
                    <a:lumMod val="50000"/>
                  </a:schemeClr>
                </a:solidFill>
                <a:effectLst/>
                <a:uLnTx/>
                <a:uFillTx/>
                <a:latin typeface="Calibri"/>
                <a:ea typeface="+mn-ea"/>
                <a:cs typeface="+mn-cs"/>
              </a:rPr>
              <a:t>Overview</a:t>
            </a:r>
          </a:p>
        </p:txBody>
      </p:sp>
      <p:sp>
        <p:nvSpPr>
          <p:cNvPr id="104" name="TextBox 103"/>
          <p:cNvSpPr txBox="1"/>
          <p:nvPr/>
        </p:nvSpPr>
        <p:spPr>
          <a:xfrm>
            <a:off x="5554630" y="1371022"/>
            <a:ext cx="1676400" cy="230832"/>
          </a:xfrm>
          <a:prstGeom prst="rect">
            <a:avLst/>
          </a:prstGeom>
          <a:noFill/>
        </p:spPr>
        <p:txBody>
          <a:bodyPr wrap="square" lIns="91434" tIns="45717" rIns="91434" bIns="45717"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chemeClr val="accent6">
                    <a:lumMod val="50000"/>
                  </a:schemeClr>
                </a:solidFill>
                <a:effectLst/>
                <a:uLnTx/>
                <a:uFillTx/>
                <a:latin typeface="Calibri"/>
                <a:ea typeface="+mn-ea"/>
                <a:cs typeface="+mn-cs"/>
              </a:rPr>
              <a:t>Mengelola</a:t>
            </a:r>
            <a:r>
              <a:rPr kumimoji="0" lang="en-US" sz="900" b="1" i="0" u="none" strike="noStrike" kern="1200" cap="none" spc="0" normalizeH="0" baseline="0" noProof="0" dirty="0">
                <a:ln>
                  <a:noFill/>
                </a:ln>
                <a:solidFill>
                  <a:schemeClr val="accent6">
                    <a:lumMod val="50000"/>
                  </a:schemeClr>
                </a:solidFill>
                <a:effectLst/>
                <a:uLnTx/>
                <a:uFillTx/>
                <a:latin typeface="Calibri"/>
                <a:ea typeface="+mn-ea"/>
                <a:cs typeface="+mn-cs"/>
              </a:rPr>
              <a:t> </a:t>
            </a:r>
            <a:r>
              <a:rPr kumimoji="0" lang="en-US" sz="900" b="1" i="0" u="none" strike="noStrike" kern="1200" cap="none" spc="0" normalizeH="0" baseline="0" noProof="0" dirty="0" err="1">
                <a:ln>
                  <a:noFill/>
                </a:ln>
                <a:solidFill>
                  <a:schemeClr val="accent6">
                    <a:lumMod val="50000"/>
                  </a:schemeClr>
                </a:solidFill>
                <a:effectLst/>
                <a:uLnTx/>
                <a:uFillTx/>
                <a:latin typeface="Calibri"/>
                <a:ea typeface="+mn-ea"/>
                <a:cs typeface="+mn-cs"/>
              </a:rPr>
              <a:t>Registrasi</a:t>
            </a:r>
            <a:r>
              <a:rPr kumimoji="0" lang="en-US" sz="900" b="1" i="0" u="none" strike="noStrike" kern="1200" cap="none" spc="0" normalizeH="0" baseline="0" noProof="0" dirty="0">
                <a:ln>
                  <a:noFill/>
                </a:ln>
                <a:solidFill>
                  <a:schemeClr val="accent6">
                    <a:lumMod val="50000"/>
                  </a:schemeClr>
                </a:solidFill>
                <a:effectLst/>
                <a:uLnTx/>
                <a:uFillTx/>
                <a:latin typeface="Calibri"/>
                <a:ea typeface="+mn-ea"/>
                <a:cs typeface="+mn-cs"/>
              </a:rPr>
              <a:t> </a:t>
            </a:r>
            <a:r>
              <a:rPr kumimoji="0" lang="en-US" sz="900" b="1" i="0" u="none" strike="noStrike" kern="1200" cap="none" spc="0" normalizeH="0" baseline="0" noProof="0" dirty="0" err="1">
                <a:ln>
                  <a:noFill/>
                </a:ln>
                <a:solidFill>
                  <a:schemeClr val="accent6">
                    <a:lumMod val="50000"/>
                  </a:schemeClr>
                </a:solidFill>
                <a:effectLst/>
                <a:uLnTx/>
                <a:uFillTx/>
                <a:latin typeface="Calibri"/>
                <a:ea typeface="+mn-ea"/>
                <a:cs typeface="+mn-cs"/>
              </a:rPr>
              <a:t>Peserta</a:t>
            </a:r>
            <a:endParaRPr kumimoji="0" lang="en-US" sz="9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5" name="TextBox 104"/>
          <p:cNvSpPr txBox="1"/>
          <p:nvPr/>
        </p:nvSpPr>
        <p:spPr>
          <a:xfrm>
            <a:off x="6705604" y="4398318"/>
            <a:ext cx="533400" cy="230826"/>
          </a:xfrm>
          <a:prstGeom prst="rect">
            <a:avLst/>
          </a:prstGeom>
          <a:solidFill>
            <a:schemeClr val="accent2">
              <a:lumMod val="60000"/>
              <a:lumOff val="40000"/>
            </a:schemeClr>
          </a:solidFill>
        </p:spPr>
        <p:txBody>
          <a:bodyPr wrap="square" lIns="91434" tIns="45717" rIns="91434" bIns="45717"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Tidak</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TextBox 105"/>
          <p:cNvSpPr txBox="1"/>
          <p:nvPr/>
        </p:nvSpPr>
        <p:spPr>
          <a:xfrm>
            <a:off x="5913970" y="4832349"/>
            <a:ext cx="372111" cy="230826"/>
          </a:xfrm>
          <a:prstGeom prst="rect">
            <a:avLst/>
          </a:prstGeom>
          <a:solidFill>
            <a:srgbClr val="92D050"/>
          </a:solidFill>
        </p:spPr>
        <p:txBody>
          <a:bodyPr wrap="square" lIns="91434" tIns="45717" rIns="91434" bIns="45717"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a:ea typeface="+mn-ea"/>
                <a:cs typeface="+mn-cs"/>
              </a:rPr>
              <a:t>Ya</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817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Terminator 9">
            <a:extLst>
              <a:ext uri="{FF2B5EF4-FFF2-40B4-BE49-F238E27FC236}">
                <a16:creationId xmlns:a16="http://schemas.microsoft.com/office/drawing/2014/main" id="{56BEA02F-DD3C-4447-A461-FC107A9A014D}"/>
              </a:ext>
            </a:extLst>
          </p:cNvPr>
          <p:cNvSpPr/>
          <p:nvPr/>
        </p:nvSpPr>
        <p:spPr>
          <a:xfrm rot="19020250">
            <a:off x="5173378" y="95897"/>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17" name="Flowchart: Terminator 9">
            <a:extLst>
              <a:ext uri="{FF2B5EF4-FFF2-40B4-BE49-F238E27FC236}">
                <a16:creationId xmlns:a16="http://schemas.microsoft.com/office/drawing/2014/main" id="{56BEA02F-DD3C-4447-A461-FC107A9A014D}"/>
              </a:ext>
            </a:extLst>
          </p:cNvPr>
          <p:cNvSpPr/>
          <p:nvPr/>
        </p:nvSpPr>
        <p:spPr>
          <a:xfrm rot="19020250">
            <a:off x="8602378" y="1056778"/>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15" name="Flowchart: Terminator 9">
            <a:extLst>
              <a:ext uri="{FF2B5EF4-FFF2-40B4-BE49-F238E27FC236}">
                <a16:creationId xmlns:a16="http://schemas.microsoft.com/office/drawing/2014/main" id="{37586E8F-E9E9-4E5E-AF1E-6A0E676EC14B}"/>
              </a:ext>
            </a:extLst>
          </p:cNvPr>
          <p:cNvSpPr/>
          <p:nvPr/>
        </p:nvSpPr>
        <p:spPr>
          <a:xfrm rot="19020250">
            <a:off x="5735796" y="3870749"/>
            <a:ext cx="2793546" cy="79922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18" name="Flowchart: Terminator 9">
            <a:extLst>
              <a:ext uri="{FF2B5EF4-FFF2-40B4-BE49-F238E27FC236}">
                <a16:creationId xmlns:a16="http://schemas.microsoft.com/office/drawing/2014/main" id="{37586E8F-E9E9-4E5E-AF1E-6A0E676EC14B}"/>
              </a:ext>
            </a:extLst>
          </p:cNvPr>
          <p:cNvSpPr/>
          <p:nvPr/>
        </p:nvSpPr>
        <p:spPr>
          <a:xfrm rot="19020250">
            <a:off x="-419205" y="5148308"/>
            <a:ext cx="2793546" cy="79922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16" name="Flowchart: Terminator 9">
            <a:extLst>
              <a:ext uri="{FF2B5EF4-FFF2-40B4-BE49-F238E27FC236}">
                <a16:creationId xmlns:a16="http://schemas.microsoft.com/office/drawing/2014/main" id="{56BEA02F-DD3C-4447-A461-FC107A9A014D}"/>
              </a:ext>
            </a:extLst>
          </p:cNvPr>
          <p:cNvSpPr/>
          <p:nvPr/>
        </p:nvSpPr>
        <p:spPr>
          <a:xfrm rot="19020250">
            <a:off x="-770225" y="3530069"/>
            <a:ext cx="1850816" cy="48138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433 w 20558"/>
              <a:gd name="connsiteY0" fmla="*/ 0 h 21600"/>
              <a:gd name="connsiteX1" fmla="*/ 17083 w 20558"/>
              <a:gd name="connsiteY1" fmla="*/ 0 h 21600"/>
              <a:gd name="connsiteX2" fmla="*/ 20558 w 20558"/>
              <a:gd name="connsiteY2" fmla="*/ 10800 h 21600"/>
              <a:gd name="connsiteX3" fmla="*/ 17083 w 20558"/>
              <a:gd name="connsiteY3" fmla="*/ 21600 h 21600"/>
              <a:gd name="connsiteX4" fmla="*/ 2433 w 20558"/>
              <a:gd name="connsiteY4" fmla="*/ 21600 h 21600"/>
              <a:gd name="connsiteX5" fmla="*/ 0 w 20558"/>
              <a:gd name="connsiteY5" fmla="*/ 10570 h 21600"/>
              <a:gd name="connsiteX6" fmla="*/ 2433 w 20558"/>
              <a:gd name="connsiteY6" fmla="*/ 0 h 21600"/>
              <a:gd name="connsiteX0" fmla="*/ 2433 w 19335"/>
              <a:gd name="connsiteY0" fmla="*/ 0 h 21600"/>
              <a:gd name="connsiteX1" fmla="*/ 17083 w 19335"/>
              <a:gd name="connsiteY1" fmla="*/ 0 h 21600"/>
              <a:gd name="connsiteX2" fmla="*/ 19335 w 19335"/>
              <a:gd name="connsiteY2" fmla="*/ 11031 h 21600"/>
              <a:gd name="connsiteX3" fmla="*/ 17083 w 19335"/>
              <a:gd name="connsiteY3" fmla="*/ 21600 h 21600"/>
              <a:gd name="connsiteX4" fmla="*/ 2433 w 19335"/>
              <a:gd name="connsiteY4" fmla="*/ 21600 h 21600"/>
              <a:gd name="connsiteX5" fmla="*/ 0 w 19335"/>
              <a:gd name="connsiteY5" fmla="*/ 10570 h 21600"/>
              <a:gd name="connsiteX6" fmla="*/ 2433 w 19335"/>
              <a:gd name="connsiteY6" fmla="*/ 0 h 21600"/>
              <a:gd name="connsiteX0" fmla="*/ 2776 w 19678"/>
              <a:gd name="connsiteY0" fmla="*/ 0 h 21600"/>
              <a:gd name="connsiteX1" fmla="*/ 17426 w 19678"/>
              <a:gd name="connsiteY1" fmla="*/ 0 h 21600"/>
              <a:gd name="connsiteX2" fmla="*/ 19678 w 19678"/>
              <a:gd name="connsiteY2" fmla="*/ 11031 h 21600"/>
              <a:gd name="connsiteX3" fmla="*/ 17426 w 19678"/>
              <a:gd name="connsiteY3" fmla="*/ 21600 h 21600"/>
              <a:gd name="connsiteX4" fmla="*/ 2776 w 19678"/>
              <a:gd name="connsiteY4" fmla="*/ 21600 h 21600"/>
              <a:gd name="connsiteX5" fmla="*/ 0 w 19678"/>
              <a:gd name="connsiteY5" fmla="*/ 10570 h 21600"/>
              <a:gd name="connsiteX6" fmla="*/ 2776 w 19678"/>
              <a:gd name="connsiteY6" fmla="*/ 0 h 21600"/>
              <a:gd name="connsiteX0" fmla="*/ 2776 w 20021"/>
              <a:gd name="connsiteY0" fmla="*/ 0 h 21600"/>
              <a:gd name="connsiteX1" fmla="*/ 17426 w 20021"/>
              <a:gd name="connsiteY1" fmla="*/ 0 h 21600"/>
              <a:gd name="connsiteX2" fmla="*/ 20021 w 20021"/>
              <a:gd name="connsiteY2" fmla="*/ 11031 h 21600"/>
              <a:gd name="connsiteX3" fmla="*/ 17426 w 20021"/>
              <a:gd name="connsiteY3" fmla="*/ 21600 h 21600"/>
              <a:gd name="connsiteX4" fmla="*/ 2776 w 20021"/>
              <a:gd name="connsiteY4" fmla="*/ 21600 h 21600"/>
              <a:gd name="connsiteX5" fmla="*/ 0 w 20021"/>
              <a:gd name="connsiteY5" fmla="*/ 10570 h 21600"/>
              <a:gd name="connsiteX6" fmla="*/ 2776 w 20021"/>
              <a:gd name="connsiteY6" fmla="*/ 0 h 21600"/>
              <a:gd name="connsiteX0" fmla="*/ 2738 w 19983"/>
              <a:gd name="connsiteY0" fmla="*/ 0 h 21600"/>
              <a:gd name="connsiteX1" fmla="*/ 17388 w 19983"/>
              <a:gd name="connsiteY1" fmla="*/ 0 h 21600"/>
              <a:gd name="connsiteX2" fmla="*/ 19983 w 19983"/>
              <a:gd name="connsiteY2" fmla="*/ 11031 h 21600"/>
              <a:gd name="connsiteX3" fmla="*/ 17388 w 19983"/>
              <a:gd name="connsiteY3" fmla="*/ 21600 h 21600"/>
              <a:gd name="connsiteX4" fmla="*/ 2738 w 19983"/>
              <a:gd name="connsiteY4" fmla="*/ 21600 h 21600"/>
              <a:gd name="connsiteX5" fmla="*/ 0 w 19983"/>
              <a:gd name="connsiteY5" fmla="*/ 10953 h 21600"/>
              <a:gd name="connsiteX6" fmla="*/ 2738 w 19983"/>
              <a:gd name="connsiteY6" fmla="*/ 0 h 21600"/>
              <a:gd name="connsiteX0" fmla="*/ 2738 w 20097"/>
              <a:gd name="connsiteY0" fmla="*/ 0 h 21600"/>
              <a:gd name="connsiteX1" fmla="*/ 17388 w 20097"/>
              <a:gd name="connsiteY1" fmla="*/ 0 h 21600"/>
              <a:gd name="connsiteX2" fmla="*/ 20097 w 20097"/>
              <a:gd name="connsiteY2" fmla="*/ 11031 h 21600"/>
              <a:gd name="connsiteX3" fmla="*/ 17388 w 20097"/>
              <a:gd name="connsiteY3" fmla="*/ 21600 h 21600"/>
              <a:gd name="connsiteX4" fmla="*/ 2738 w 20097"/>
              <a:gd name="connsiteY4" fmla="*/ 21600 h 21600"/>
              <a:gd name="connsiteX5" fmla="*/ 0 w 20097"/>
              <a:gd name="connsiteY5" fmla="*/ 10953 h 21600"/>
              <a:gd name="connsiteX6" fmla="*/ 2738 w 20097"/>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 name="connsiteX0" fmla="*/ 3003 w 20362"/>
              <a:gd name="connsiteY0" fmla="*/ 0 h 21600"/>
              <a:gd name="connsiteX1" fmla="*/ 17653 w 20362"/>
              <a:gd name="connsiteY1" fmla="*/ 0 h 21600"/>
              <a:gd name="connsiteX2" fmla="*/ 20362 w 20362"/>
              <a:gd name="connsiteY2" fmla="*/ 11031 h 21600"/>
              <a:gd name="connsiteX3" fmla="*/ 17653 w 20362"/>
              <a:gd name="connsiteY3" fmla="*/ 21600 h 21600"/>
              <a:gd name="connsiteX4" fmla="*/ 3003 w 20362"/>
              <a:gd name="connsiteY4" fmla="*/ 21600 h 21600"/>
              <a:gd name="connsiteX5" fmla="*/ 0 w 20362"/>
              <a:gd name="connsiteY5" fmla="*/ 10779 h 21600"/>
              <a:gd name="connsiteX6" fmla="*/ 3003 w 2036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2" h="21600">
                <a:moveTo>
                  <a:pt x="3003" y="0"/>
                </a:moveTo>
                <a:lnTo>
                  <a:pt x="17653" y="0"/>
                </a:lnTo>
                <a:cubicBezTo>
                  <a:pt x="19572" y="0"/>
                  <a:pt x="20362" y="5066"/>
                  <a:pt x="20362" y="11031"/>
                </a:cubicBezTo>
                <a:cubicBezTo>
                  <a:pt x="20362" y="16996"/>
                  <a:pt x="19572" y="21600"/>
                  <a:pt x="17653" y="21600"/>
                </a:cubicBezTo>
                <a:lnTo>
                  <a:pt x="3003" y="21600"/>
                </a:lnTo>
                <a:cubicBezTo>
                  <a:pt x="1084" y="21600"/>
                  <a:pt x="30" y="16178"/>
                  <a:pt x="0" y="10779"/>
                </a:cubicBezTo>
                <a:cubicBezTo>
                  <a:pt x="-30" y="5380"/>
                  <a:pt x="1084" y="0"/>
                  <a:pt x="3003"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en-ID" sz="1400" dirty="0">
              <a:solidFill>
                <a:prstClr val="white"/>
              </a:solidFill>
            </a:endParaRPr>
          </a:p>
        </p:txBody>
      </p:sp>
      <p:sp>
        <p:nvSpPr>
          <p:cNvPr id="7" name="Title 6"/>
          <p:cNvSpPr>
            <a:spLocks noGrp="1"/>
          </p:cNvSpPr>
          <p:nvPr>
            <p:ph type="title"/>
          </p:nvPr>
        </p:nvSpPr>
        <p:spPr>
          <a:xfrm>
            <a:off x="304800" y="205979"/>
            <a:ext cx="5105400" cy="857250"/>
          </a:xfrm>
        </p:spPr>
        <p:txBody>
          <a:bodyPr>
            <a:noAutofit/>
          </a:bodyPr>
          <a:lstStyle/>
          <a:p>
            <a:pPr algn="l"/>
            <a:r>
              <a:rPr lang="en-US" sz="2800" b="1" dirty="0" err="1">
                <a:solidFill>
                  <a:schemeClr val="accent5">
                    <a:lumMod val="75000"/>
                  </a:schemeClr>
                </a:solidFill>
              </a:rPr>
              <a:t>Memanfaatkan</a:t>
            </a:r>
            <a:r>
              <a:rPr lang="en-US" sz="2800" b="1" dirty="0">
                <a:solidFill>
                  <a:schemeClr val="accent5">
                    <a:lumMod val="75000"/>
                  </a:schemeClr>
                </a:solidFill>
              </a:rPr>
              <a:t> </a:t>
            </a:r>
            <a:r>
              <a:rPr lang="en-US" sz="2800" b="1" dirty="0" err="1">
                <a:solidFill>
                  <a:schemeClr val="accent5">
                    <a:lumMod val="75000"/>
                  </a:schemeClr>
                </a:solidFill>
              </a:rPr>
              <a:t>fitur</a:t>
            </a:r>
            <a:r>
              <a:rPr lang="en-US" sz="2800" b="1" dirty="0">
                <a:solidFill>
                  <a:schemeClr val="accent5">
                    <a:lumMod val="75000"/>
                  </a:schemeClr>
                </a:solidFill>
              </a:rPr>
              <a:t> </a:t>
            </a:r>
            <a:r>
              <a:rPr lang="en-US" sz="2800" b="1" dirty="0" err="1">
                <a:solidFill>
                  <a:schemeClr val="accent5">
                    <a:lumMod val="75000"/>
                  </a:schemeClr>
                </a:solidFill>
              </a:rPr>
              <a:t>pengelolaan</a:t>
            </a:r>
            <a:r>
              <a:rPr lang="en-US" sz="2800" b="1" dirty="0">
                <a:solidFill>
                  <a:schemeClr val="accent5">
                    <a:lumMod val="75000"/>
                  </a:schemeClr>
                </a:solidFill>
              </a:rPr>
              <a:t> </a:t>
            </a:r>
            <a:r>
              <a:rPr lang="en-US" sz="2800" b="1" dirty="0" err="1">
                <a:solidFill>
                  <a:schemeClr val="accent5">
                    <a:lumMod val="75000"/>
                  </a:schemeClr>
                </a:solidFill>
              </a:rPr>
              <a:t>kelas</a:t>
            </a:r>
            <a:r>
              <a:rPr lang="en-US" sz="2800" b="1" dirty="0">
                <a:solidFill>
                  <a:schemeClr val="accent5">
                    <a:lumMod val="75000"/>
                  </a:schemeClr>
                </a:solidFill>
              </a:rPr>
              <a:t> </a:t>
            </a:r>
            <a:r>
              <a:rPr lang="en-US" sz="2800" b="1" dirty="0" err="1">
                <a:solidFill>
                  <a:schemeClr val="accent5">
                    <a:lumMod val="75000"/>
                  </a:schemeClr>
                </a:solidFill>
              </a:rPr>
              <a:t>dengan</a:t>
            </a:r>
            <a:r>
              <a:rPr lang="en-US" sz="2800" b="1" dirty="0">
                <a:solidFill>
                  <a:schemeClr val="accent5">
                    <a:lumMod val="75000"/>
                  </a:schemeClr>
                </a:solidFill>
              </a:rPr>
              <a:t> Moodle</a:t>
            </a:r>
          </a:p>
        </p:txBody>
      </p:sp>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5638800" y="438150"/>
            <a:ext cx="3200400" cy="4495800"/>
          </a:xfrm>
          <a:prstGeom prst="rect">
            <a:avLst/>
          </a:prstGeom>
        </p:spPr>
      </p:pic>
      <p:sp>
        <p:nvSpPr>
          <p:cNvPr id="10" name="TextBox 9"/>
          <p:cNvSpPr txBox="1"/>
          <p:nvPr/>
        </p:nvSpPr>
        <p:spPr>
          <a:xfrm>
            <a:off x="838203" y="1657350"/>
            <a:ext cx="1618841" cy="1754326"/>
          </a:xfrm>
          <a:prstGeom prst="rect">
            <a:avLst/>
          </a:prstGeom>
          <a:noFill/>
          <a:ln>
            <a:solidFill>
              <a:schemeClr val="accent1">
                <a:lumMod val="75000"/>
              </a:schemeClr>
            </a:solidFill>
          </a:ln>
        </p:spPr>
        <p:txBody>
          <a:bodyPr wrap="none" lIns="91434" tIns="45717" rIns="91434" bIns="45717" rtlCol="0">
            <a:spAutoFit/>
          </a:bodyPr>
          <a:lstStyle/>
          <a:p>
            <a:r>
              <a:rPr lang="en-US" dirty="0"/>
              <a:t>Activity</a:t>
            </a:r>
          </a:p>
          <a:p>
            <a:pPr marL="285729" indent="-285729">
              <a:buFont typeface="Arial" pitchFamily="34" charset="0"/>
              <a:buChar char="•"/>
            </a:pPr>
            <a:r>
              <a:rPr lang="en-US" dirty="0"/>
              <a:t>Assignment </a:t>
            </a:r>
          </a:p>
          <a:p>
            <a:pPr marL="285729" indent="-285729">
              <a:buFont typeface="Arial" pitchFamily="34" charset="0"/>
              <a:buChar char="•"/>
            </a:pPr>
            <a:r>
              <a:rPr lang="en-US" dirty="0"/>
              <a:t>Forum</a:t>
            </a:r>
          </a:p>
          <a:p>
            <a:pPr marL="285729" indent="-285729">
              <a:buFont typeface="Arial" pitchFamily="34" charset="0"/>
              <a:buChar char="•"/>
            </a:pPr>
            <a:r>
              <a:rPr lang="en-US" dirty="0"/>
              <a:t>Quiz</a:t>
            </a:r>
          </a:p>
          <a:p>
            <a:pPr marL="285729" indent="-285729">
              <a:buFont typeface="Arial" pitchFamily="34" charset="0"/>
              <a:buChar char="•"/>
            </a:pPr>
            <a:r>
              <a:rPr lang="en-US" dirty="0"/>
              <a:t>Chat</a:t>
            </a:r>
          </a:p>
          <a:p>
            <a:pPr marL="285729" indent="-285729">
              <a:buFont typeface="Arial" pitchFamily="34" charset="0"/>
              <a:buChar char="•"/>
            </a:pPr>
            <a:r>
              <a:rPr lang="en-US" dirty="0"/>
              <a:t>.......</a:t>
            </a:r>
          </a:p>
        </p:txBody>
      </p:sp>
      <p:sp>
        <p:nvSpPr>
          <p:cNvPr id="11" name="TextBox 10"/>
          <p:cNvSpPr txBox="1"/>
          <p:nvPr/>
        </p:nvSpPr>
        <p:spPr>
          <a:xfrm>
            <a:off x="2743200" y="1657350"/>
            <a:ext cx="1524000" cy="1754326"/>
          </a:xfrm>
          <a:prstGeom prst="rect">
            <a:avLst/>
          </a:prstGeom>
          <a:noFill/>
          <a:ln>
            <a:solidFill>
              <a:schemeClr val="accent1">
                <a:lumMod val="75000"/>
              </a:schemeClr>
            </a:solidFill>
          </a:ln>
        </p:spPr>
        <p:txBody>
          <a:bodyPr wrap="square" lIns="91434" tIns="45717" rIns="91434" bIns="45717" rtlCol="0">
            <a:spAutoFit/>
          </a:bodyPr>
          <a:lstStyle/>
          <a:p>
            <a:r>
              <a:rPr lang="en-US" dirty="0"/>
              <a:t>Resources</a:t>
            </a:r>
          </a:p>
          <a:p>
            <a:pPr marL="285729" indent="-285729">
              <a:buFont typeface="Arial" pitchFamily="34" charset="0"/>
              <a:buChar char="•"/>
            </a:pPr>
            <a:r>
              <a:rPr lang="en-US" dirty="0"/>
              <a:t>Book</a:t>
            </a:r>
          </a:p>
          <a:p>
            <a:pPr marL="285729" indent="-285729">
              <a:buFont typeface="Arial" pitchFamily="34" charset="0"/>
              <a:buChar char="•"/>
            </a:pPr>
            <a:r>
              <a:rPr lang="en-US" dirty="0"/>
              <a:t>File</a:t>
            </a:r>
          </a:p>
          <a:p>
            <a:pPr marL="285729" indent="-285729">
              <a:buFont typeface="Arial" pitchFamily="34" charset="0"/>
              <a:buChar char="•"/>
            </a:pPr>
            <a:r>
              <a:rPr lang="en-US" dirty="0"/>
              <a:t>Page</a:t>
            </a:r>
          </a:p>
          <a:p>
            <a:pPr marL="285729" indent="-285729">
              <a:buFont typeface="Arial" pitchFamily="34" charset="0"/>
              <a:buChar char="•"/>
            </a:pPr>
            <a:r>
              <a:rPr lang="en-US" dirty="0" err="1"/>
              <a:t>Url</a:t>
            </a:r>
            <a:endParaRPr lang="en-US" dirty="0"/>
          </a:p>
          <a:p>
            <a:pPr marL="285729" indent="-285729">
              <a:buFont typeface="Arial" pitchFamily="34" charset="0"/>
              <a:buChar char="•"/>
            </a:pPr>
            <a:r>
              <a:rPr lang="en-US" dirty="0"/>
              <a:t>.......</a:t>
            </a:r>
          </a:p>
        </p:txBody>
      </p:sp>
      <p:sp>
        <p:nvSpPr>
          <p:cNvPr id="12" name="Curved Down Arrow 11"/>
          <p:cNvSpPr/>
          <p:nvPr/>
        </p:nvSpPr>
        <p:spPr>
          <a:xfrm>
            <a:off x="1647621" y="1200150"/>
            <a:ext cx="1476580" cy="457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en-US">
              <a:solidFill>
                <a:schemeClr val="tx1"/>
              </a:solidFill>
            </a:endParaRPr>
          </a:p>
        </p:txBody>
      </p:sp>
      <p:sp>
        <p:nvSpPr>
          <p:cNvPr id="13" name="Curved Up Arrow 12"/>
          <p:cNvSpPr/>
          <p:nvPr/>
        </p:nvSpPr>
        <p:spPr>
          <a:xfrm flipH="1">
            <a:off x="1658506" y="3414397"/>
            <a:ext cx="1465694" cy="4572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en-US">
              <a:solidFill>
                <a:schemeClr val="tx1"/>
              </a:solidFill>
            </a:endParaRPr>
          </a:p>
        </p:txBody>
      </p:sp>
    </p:spTree>
    <p:extLst>
      <p:ext uri="{BB962C8B-B14F-4D97-AF65-F5344CB8AC3E}">
        <p14:creationId xmlns:p14="http://schemas.microsoft.com/office/powerpoint/2010/main" val="980700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34">
            <a:extLst>
              <a:ext uri="{FF2B5EF4-FFF2-40B4-BE49-F238E27FC236}">
                <a16:creationId xmlns:a16="http://schemas.microsoft.com/office/drawing/2014/main" id="{EF5C999D-3DAB-486F-A05E-4A97C7B6D06A}"/>
              </a:ext>
            </a:extLst>
          </p:cNvPr>
          <p:cNvSpPr/>
          <p:nvPr/>
        </p:nvSpPr>
        <p:spPr>
          <a:xfrm>
            <a:off x="934641" y="3905612"/>
            <a:ext cx="6532959" cy="514350"/>
          </a:xfrm>
          <a:prstGeom prst="roundRect">
            <a:avLst/>
          </a:prstGeom>
          <a:solidFill>
            <a:srgbClr val="5DAFAF"/>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0" rtlCol="0" anchor="ctr"/>
          <a:lstStyle/>
          <a:p>
            <a:pPr defTabSz="342887"/>
            <a:r>
              <a:rPr lang="en-US" sz="2100" dirty="0">
                <a:solidFill>
                  <a:prstClr val="white"/>
                </a:solidFill>
                <a:latin typeface="Calibri"/>
              </a:rPr>
              <a:t>STRUKTUR KOMPETENSI……..? DLL</a:t>
            </a:r>
          </a:p>
        </p:txBody>
      </p:sp>
      <p:sp>
        <p:nvSpPr>
          <p:cNvPr id="28" name="Title 1">
            <a:extLst>
              <a:ext uri="{FF2B5EF4-FFF2-40B4-BE49-F238E27FC236}">
                <a16:creationId xmlns:a16="http://schemas.microsoft.com/office/drawing/2014/main" id="{BF61F106-CCC7-40E7-B994-5318D1711813}"/>
              </a:ext>
            </a:extLst>
          </p:cNvPr>
          <p:cNvSpPr txBox="1">
            <a:spLocks/>
          </p:cNvSpPr>
          <p:nvPr/>
        </p:nvSpPr>
        <p:spPr>
          <a:xfrm>
            <a:off x="1219200" y="3231419"/>
            <a:ext cx="6302265" cy="514350"/>
          </a:xfrm>
          <a:prstGeom prst="roundRect">
            <a:avLst/>
          </a:prstGeom>
          <a:solidFill>
            <a:srgbClr val="FFFF00"/>
          </a:solidFill>
        </p:spPr>
        <p:txBody>
          <a:bodyPr vert="horz" lIns="91436" tIns="45718" rIns="91436" bIns="45718" rtlCol="0" anchor="ctr">
            <a:normAutofit fontScale="85000" lnSpcReduction="10000"/>
          </a:bodyPr>
          <a:lstStyle>
            <a:lvl1pPr algn="l" defTabSz="685772" rtl="0" eaLnBrk="1" latinLnBrk="0" hangingPunct="1">
              <a:lnSpc>
                <a:spcPct val="90000"/>
              </a:lnSpc>
              <a:spcBef>
                <a:spcPct val="0"/>
              </a:spcBef>
              <a:buNone/>
              <a:defRPr sz="3300" kern="1200">
                <a:solidFill>
                  <a:schemeClr val="tx1">
                    <a:lumMod val="75000"/>
                    <a:lumOff val="25000"/>
                  </a:schemeClr>
                </a:solidFill>
                <a:latin typeface="+mj-lt"/>
                <a:ea typeface="+mj-ea"/>
                <a:cs typeface="+mj-cs"/>
              </a:defRPr>
            </a:lvl1pPr>
          </a:lstStyle>
          <a:p>
            <a:r>
              <a:rPr lang="en-US" sz="2400" b="1" dirty="0"/>
              <a:t>PENJEJANGAN PELATIHAN DOSEN PROFESIONAL….?</a:t>
            </a:r>
            <a:endParaRPr lang="en-GB" sz="2400" b="1" dirty="0"/>
          </a:p>
        </p:txBody>
      </p:sp>
      <p:sp>
        <p:nvSpPr>
          <p:cNvPr id="35" name="Rounded Rectangle 34">
            <a:extLst>
              <a:ext uri="{FF2B5EF4-FFF2-40B4-BE49-F238E27FC236}">
                <a16:creationId xmlns:a16="http://schemas.microsoft.com/office/drawing/2014/main" id="{6D12EFDE-8A26-7F4C-A5ED-83C9C3CD5268}"/>
              </a:ext>
            </a:extLst>
          </p:cNvPr>
          <p:cNvSpPr/>
          <p:nvPr/>
        </p:nvSpPr>
        <p:spPr>
          <a:xfrm>
            <a:off x="1120712" y="1159387"/>
            <a:ext cx="7600574" cy="552812"/>
          </a:xfrm>
          <a:prstGeom prst="roundRect">
            <a:avLst/>
          </a:prstGeom>
          <a:solidFill>
            <a:srgbClr val="5DAFAF"/>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0" rtlCol="0" anchor="ctr"/>
          <a:lstStyle/>
          <a:p>
            <a:pPr defTabSz="342887"/>
            <a:r>
              <a:rPr lang="en-US" sz="2100" dirty="0" err="1">
                <a:solidFill>
                  <a:prstClr val="white"/>
                </a:solidFill>
                <a:latin typeface="Calibri"/>
              </a:rPr>
              <a:t>Persiapan</a:t>
            </a:r>
            <a:r>
              <a:rPr lang="en-US" sz="2100" dirty="0">
                <a:solidFill>
                  <a:prstClr val="white"/>
                </a:solidFill>
                <a:latin typeface="Calibri"/>
              </a:rPr>
              <a:t> </a:t>
            </a:r>
            <a:r>
              <a:rPr lang="en-US" sz="2100" dirty="0" err="1">
                <a:solidFill>
                  <a:prstClr val="white"/>
                </a:solidFill>
                <a:latin typeface="Calibri"/>
              </a:rPr>
              <a:t>Perguruan</a:t>
            </a:r>
            <a:r>
              <a:rPr lang="en-US" sz="2100" dirty="0">
                <a:solidFill>
                  <a:prstClr val="white"/>
                </a:solidFill>
                <a:latin typeface="Calibri"/>
              </a:rPr>
              <a:t> Tinggi </a:t>
            </a:r>
            <a:r>
              <a:rPr lang="en-US" sz="2100" dirty="0" err="1">
                <a:solidFill>
                  <a:prstClr val="white"/>
                </a:solidFill>
                <a:latin typeface="Calibri"/>
              </a:rPr>
              <a:t>dalam</a:t>
            </a:r>
            <a:r>
              <a:rPr lang="en-US" sz="2100" dirty="0">
                <a:solidFill>
                  <a:prstClr val="white"/>
                </a:solidFill>
                <a:latin typeface="Calibri"/>
              </a:rPr>
              <a:t> </a:t>
            </a:r>
            <a:r>
              <a:rPr lang="en-US" sz="2100" dirty="0" err="1">
                <a:solidFill>
                  <a:prstClr val="white"/>
                </a:solidFill>
                <a:latin typeface="Calibri"/>
              </a:rPr>
              <a:t>penyelenggaraan</a:t>
            </a:r>
            <a:r>
              <a:rPr lang="en-US" sz="2100" dirty="0">
                <a:solidFill>
                  <a:prstClr val="white"/>
                </a:solidFill>
                <a:latin typeface="Calibri"/>
              </a:rPr>
              <a:t> </a:t>
            </a:r>
            <a:r>
              <a:rPr lang="en-US" sz="2100" dirty="0" err="1">
                <a:solidFill>
                  <a:prstClr val="white"/>
                </a:solidFill>
                <a:latin typeface="Calibri"/>
              </a:rPr>
              <a:t>pelatihan</a:t>
            </a:r>
            <a:endParaRPr lang="en-US" sz="2100" dirty="0">
              <a:solidFill>
                <a:prstClr val="white"/>
              </a:solidFill>
              <a:latin typeface="Calibri"/>
            </a:endParaRPr>
          </a:p>
        </p:txBody>
      </p:sp>
      <p:sp>
        <p:nvSpPr>
          <p:cNvPr id="48" name="Rectangle 47">
            <a:extLst>
              <a:ext uri="{FF2B5EF4-FFF2-40B4-BE49-F238E27FC236}">
                <a16:creationId xmlns:a16="http://schemas.microsoft.com/office/drawing/2014/main" id="{D2CCB891-C2C0-AE46-A58A-1361AA295176}"/>
              </a:ext>
            </a:extLst>
          </p:cNvPr>
          <p:cNvSpPr/>
          <p:nvPr/>
        </p:nvSpPr>
        <p:spPr>
          <a:xfrm>
            <a:off x="-14156" y="994787"/>
            <a:ext cx="1233356" cy="3631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endParaRPr lang="en-US" sz="1350">
              <a:solidFill>
                <a:prstClr val="white"/>
              </a:solidFill>
              <a:latin typeface="Calibri"/>
            </a:endParaRPr>
          </a:p>
        </p:txBody>
      </p:sp>
      <p:sp>
        <p:nvSpPr>
          <p:cNvPr id="26" name="Freeform 25">
            <a:extLst>
              <a:ext uri="{FF2B5EF4-FFF2-40B4-BE49-F238E27FC236}">
                <a16:creationId xmlns:a16="http://schemas.microsoft.com/office/drawing/2014/main" id="{AE4A5A2C-67F4-594D-A196-3DC2E66B3CB1}"/>
              </a:ext>
            </a:extLst>
          </p:cNvPr>
          <p:cNvSpPr/>
          <p:nvPr/>
        </p:nvSpPr>
        <p:spPr>
          <a:xfrm>
            <a:off x="1323404" y="0"/>
            <a:ext cx="7799330" cy="994787"/>
          </a:xfrm>
          <a:custGeom>
            <a:avLst/>
            <a:gdLst>
              <a:gd name="connsiteX0" fmla="*/ 1317501 w 10399106"/>
              <a:gd name="connsiteY0" fmla="*/ 0 h 1326382"/>
              <a:gd name="connsiteX1" fmla="*/ 10399106 w 10399106"/>
              <a:gd name="connsiteY1" fmla="*/ 0 h 1326382"/>
              <a:gd name="connsiteX2" fmla="*/ 10399106 w 10399106"/>
              <a:gd name="connsiteY2" fmla="*/ 1326382 h 1326382"/>
              <a:gd name="connsiteX3" fmla="*/ 0 w 10399106"/>
              <a:gd name="connsiteY3" fmla="*/ 1326382 h 1326382"/>
              <a:gd name="connsiteX4" fmla="*/ 1317501 w 10399106"/>
              <a:gd name="connsiteY4" fmla="*/ 0 h 132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106" h="1326382">
                <a:moveTo>
                  <a:pt x="1317501" y="0"/>
                </a:moveTo>
                <a:lnTo>
                  <a:pt x="10399106" y="0"/>
                </a:lnTo>
                <a:lnTo>
                  <a:pt x="10399106" y="1326382"/>
                </a:lnTo>
                <a:lnTo>
                  <a:pt x="0" y="1326382"/>
                </a:lnTo>
                <a:lnTo>
                  <a:pt x="131750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endParaRPr lang="en-US" sz="1350">
              <a:solidFill>
                <a:prstClr val="white"/>
              </a:solidFill>
              <a:latin typeface="Calibri"/>
            </a:endParaRPr>
          </a:p>
        </p:txBody>
      </p:sp>
      <p:sp>
        <p:nvSpPr>
          <p:cNvPr id="3" name="Title 2">
            <a:extLst>
              <a:ext uri="{FF2B5EF4-FFF2-40B4-BE49-F238E27FC236}">
                <a16:creationId xmlns:a16="http://schemas.microsoft.com/office/drawing/2014/main" id="{E5312251-B043-1B45-8933-B20ED83F2C9B}"/>
              </a:ext>
            </a:extLst>
          </p:cNvPr>
          <p:cNvSpPr>
            <a:spLocks noGrp="1"/>
          </p:cNvSpPr>
          <p:nvPr>
            <p:ph type="title"/>
          </p:nvPr>
        </p:nvSpPr>
        <p:spPr>
          <a:xfrm>
            <a:off x="2067714" y="480837"/>
            <a:ext cx="4104000" cy="324000"/>
          </a:xfrm>
        </p:spPr>
        <p:txBody>
          <a:bodyPr>
            <a:noAutofit/>
          </a:bodyPr>
          <a:lstStyle/>
          <a:p>
            <a:r>
              <a:rPr lang="en-US" sz="3600" b="1" dirty="0">
                <a:solidFill>
                  <a:schemeClr val="bg1"/>
                </a:solidFill>
              </a:rPr>
              <a:t>TOPIK DISKUSI</a:t>
            </a:r>
          </a:p>
        </p:txBody>
      </p:sp>
      <p:pic>
        <p:nvPicPr>
          <p:cNvPr id="7" name="Picture 2" descr="C:\Users\Toshiba\Pictures\2019-08-23_090953.png">
            <a:extLst>
              <a:ext uri="{FF2B5EF4-FFF2-40B4-BE49-F238E27FC236}">
                <a16:creationId xmlns:a16="http://schemas.microsoft.com/office/drawing/2014/main" id="{7D177B31-6512-694B-9B9D-196E91413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2408"/>
            <a:ext cx="9144000" cy="320777"/>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1A2BB925-6E27-F641-8EF8-ED30913D4D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3999" y="45893"/>
            <a:ext cx="831971" cy="831971"/>
          </a:xfrm>
          <a:prstGeom prst="rect">
            <a:avLst/>
          </a:prstGeom>
        </p:spPr>
      </p:pic>
      <p:pic>
        <p:nvPicPr>
          <p:cNvPr id="15" name="Graphic 14" descr="Head with gears">
            <a:extLst>
              <a:ext uri="{FF2B5EF4-FFF2-40B4-BE49-F238E27FC236}">
                <a16:creationId xmlns:a16="http://schemas.microsoft.com/office/drawing/2014/main" id="{26A6581F-8A7C-EE48-AB5C-35E8E9A629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455603" y="303971"/>
            <a:ext cx="685800" cy="685800"/>
          </a:xfrm>
          <a:prstGeom prst="rect">
            <a:avLst/>
          </a:prstGeom>
        </p:spPr>
      </p:pic>
      <p:pic>
        <p:nvPicPr>
          <p:cNvPr id="16" name="Graphic 15" descr="Head with gears">
            <a:extLst>
              <a:ext uri="{FF2B5EF4-FFF2-40B4-BE49-F238E27FC236}">
                <a16:creationId xmlns:a16="http://schemas.microsoft.com/office/drawing/2014/main" id="{4F0F3B24-D021-E14C-8268-131A84A4C1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8210746" y="275060"/>
            <a:ext cx="685800" cy="685800"/>
          </a:xfrm>
          <a:prstGeom prst="rect">
            <a:avLst/>
          </a:prstGeom>
        </p:spPr>
      </p:pic>
      <p:pic>
        <p:nvPicPr>
          <p:cNvPr id="18" name="Graphic 17" descr="Lightbulb">
            <a:extLst>
              <a:ext uri="{FF2B5EF4-FFF2-40B4-BE49-F238E27FC236}">
                <a16:creationId xmlns:a16="http://schemas.microsoft.com/office/drawing/2014/main" id="{6E75C316-2D93-7F43-9641-2D4F804CFA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910709" y="34930"/>
            <a:ext cx="547115" cy="547115"/>
          </a:xfrm>
          <a:prstGeom prst="rect">
            <a:avLst/>
          </a:prstGeom>
        </p:spPr>
      </p:pic>
      <p:sp>
        <p:nvSpPr>
          <p:cNvPr id="29" name="Delay 28">
            <a:extLst>
              <a:ext uri="{FF2B5EF4-FFF2-40B4-BE49-F238E27FC236}">
                <a16:creationId xmlns:a16="http://schemas.microsoft.com/office/drawing/2014/main" id="{BB5A986B-0FE1-F845-B3F8-9174DF7156F8}"/>
              </a:ext>
            </a:extLst>
          </p:cNvPr>
          <p:cNvSpPr/>
          <p:nvPr/>
        </p:nvSpPr>
        <p:spPr>
          <a:xfrm flipH="1">
            <a:off x="529740" y="1157687"/>
            <a:ext cx="690413" cy="552813"/>
          </a:xfrm>
          <a:prstGeom prst="flowChartDelay">
            <a:avLst/>
          </a:prstGeom>
          <a:solidFill>
            <a:srgbClr val="6DCDCD"/>
          </a:solidFill>
          <a:ln>
            <a:noFill/>
          </a:ln>
          <a:effectLst>
            <a:outerShdw blurRad="50800" dist="38100" sx="102000" sy="102000" algn="l" rotWithShape="0">
              <a:prstClr val="black">
                <a:alpha val="35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r>
              <a:rPr lang="en-US" sz="2700" b="1" dirty="0">
                <a:solidFill>
                  <a:prstClr val="black"/>
                </a:solidFill>
                <a:latin typeface="Calibri"/>
              </a:rPr>
              <a:t>1</a:t>
            </a:r>
          </a:p>
        </p:txBody>
      </p:sp>
      <p:sp>
        <p:nvSpPr>
          <p:cNvPr id="30" name="Delay 29">
            <a:extLst>
              <a:ext uri="{FF2B5EF4-FFF2-40B4-BE49-F238E27FC236}">
                <a16:creationId xmlns:a16="http://schemas.microsoft.com/office/drawing/2014/main" id="{A824B46A-7870-8949-B229-0A14A3541EC1}"/>
              </a:ext>
            </a:extLst>
          </p:cNvPr>
          <p:cNvSpPr/>
          <p:nvPr/>
        </p:nvSpPr>
        <p:spPr>
          <a:xfrm flipH="1">
            <a:off x="538682" y="3223331"/>
            <a:ext cx="690413" cy="552813"/>
          </a:xfrm>
          <a:prstGeom prst="flowChartDelay">
            <a:avLst/>
          </a:prstGeom>
          <a:solidFill>
            <a:srgbClr val="FFC144"/>
          </a:solidFill>
          <a:ln>
            <a:noFill/>
          </a:ln>
          <a:effectLst>
            <a:outerShdw blurRad="50800" dist="38100" sx="102000" sy="102000" algn="l" rotWithShape="0">
              <a:prstClr val="black">
                <a:alpha val="6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r>
              <a:rPr lang="en-US" sz="2700" b="1" dirty="0">
                <a:solidFill>
                  <a:prstClr val="black"/>
                </a:solidFill>
                <a:latin typeface="Calibri"/>
              </a:rPr>
              <a:t>2</a:t>
            </a:r>
          </a:p>
        </p:txBody>
      </p:sp>
      <p:sp>
        <p:nvSpPr>
          <p:cNvPr id="31" name="Delay 30">
            <a:extLst>
              <a:ext uri="{FF2B5EF4-FFF2-40B4-BE49-F238E27FC236}">
                <a16:creationId xmlns:a16="http://schemas.microsoft.com/office/drawing/2014/main" id="{697AA1DA-6C7A-F041-84E6-EED22BBA5442}"/>
              </a:ext>
            </a:extLst>
          </p:cNvPr>
          <p:cNvSpPr/>
          <p:nvPr/>
        </p:nvSpPr>
        <p:spPr>
          <a:xfrm flipH="1">
            <a:off x="570118" y="3895037"/>
            <a:ext cx="690413" cy="552813"/>
          </a:xfrm>
          <a:prstGeom prst="flowChartDelay">
            <a:avLst/>
          </a:prstGeom>
          <a:solidFill>
            <a:srgbClr val="D16330"/>
          </a:solidFill>
          <a:ln>
            <a:noFill/>
          </a:ln>
          <a:effectLst>
            <a:outerShdw blurRad="50800" dist="38100" sx="105000" sy="1050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r>
              <a:rPr lang="en-US" sz="2700" b="1" dirty="0">
                <a:solidFill>
                  <a:prstClr val="white"/>
                </a:solidFill>
                <a:latin typeface="Calibri"/>
              </a:rPr>
              <a:t>3</a:t>
            </a:r>
          </a:p>
        </p:txBody>
      </p:sp>
      <p:grpSp>
        <p:nvGrpSpPr>
          <p:cNvPr id="63" name="Group 62">
            <a:extLst>
              <a:ext uri="{FF2B5EF4-FFF2-40B4-BE49-F238E27FC236}">
                <a16:creationId xmlns:a16="http://schemas.microsoft.com/office/drawing/2014/main" id="{144CB0B9-E078-F947-931C-9506E7D72815}"/>
              </a:ext>
            </a:extLst>
          </p:cNvPr>
          <p:cNvGrpSpPr/>
          <p:nvPr/>
        </p:nvGrpSpPr>
        <p:grpSpPr>
          <a:xfrm>
            <a:off x="1366480" y="1577332"/>
            <a:ext cx="2413733" cy="858086"/>
            <a:chOff x="1821974" y="2103109"/>
            <a:chExt cx="3218310" cy="1144114"/>
          </a:xfrm>
        </p:grpSpPr>
        <p:grpSp>
          <p:nvGrpSpPr>
            <p:cNvPr id="56" name="Group 55">
              <a:extLst>
                <a:ext uri="{FF2B5EF4-FFF2-40B4-BE49-F238E27FC236}">
                  <a16:creationId xmlns:a16="http://schemas.microsoft.com/office/drawing/2014/main" id="{FFD1AA72-6D34-9444-888C-9F4A7EC0063A}"/>
                </a:ext>
              </a:extLst>
            </p:cNvPr>
            <p:cNvGrpSpPr/>
            <p:nvPr/>
          </p:nvGrpSpPr>
          <p:grpSpPr>
            <a:xfrm>
              <a:off x="1821974" y="2103109"/>
              <a:ext cx="517980" cy="1038050"/>
              <a:chOff x="1547654" y="2432293"/>
              <a:chExt cx="517980" cy="1038050"/>
            </a:xfrm>
            <a:solidFill>
              <a:srgbClr val="5DAFAF"/>
            </a:solidFill>
          </p:grpSpPr>
          <p:sp>
            <p:nvSpPr>
              <p:cNvPr id="49" name="Bent-Up Arrow 48">
                <a:extLst>
                  <a:ext uri="{FF2B5EF4-FFF2-40B4-BE49-F238E27FC236}">
                    <a16:creationId xmlns:a16="http://schemas.microsoft.com/office/drawing/2014/main" id="{D85F6BAB-C8D0-444B-A22A-48C8405460DE}"/>
                  </a:ext>
                </a:extLst>
              </p:cNvPr>
              <p:cNvSpPr/>
              <p:nvPr/>
            </p:nvSpPr>
            <p:spPr>
              <a:xfrm rot="5400000">
                <a:off x="1505959" y="2473988"/>
                <a:ext cx="596561" cy="513171"/>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endParaRPr lang="en-US" sz="1350">
                  <a:solidFill>
                    <a:prstClr val="white"/>
                  </a:solidFill>
                  <a:latin typeface="Calibri"/>
                </a:endParaRPr>
              </a:p>
            </p:txBody>
          </p:sp>
          <p:sp>
            <p:nvSpPr>
              <p:cNvPr id="50" name="Bent-Up Arrow 49">
                <a:extLst>
                  <a:ext uri="{FF2B5EF4-FFF2-40B4-BE49-F238E27FC236}">
                    <a16:creationId xmlns:a16="http://schemas.microsoft.com/office/drawing/2014/main" id="{2301BBAC-1D5D-3843-ABF8-35532221B515}"/>
                  </a:ext>
                </a:extLst>
              </p:cNvPr>
              <p:cNvSpPr/>
              <p:nvPr/>
            </p:nvSpPr>
            <p:spPr>
              <a:xfrm rot="5400000">
                <a:off x="1510768" y="2915477"/>
                <a:ext cx="596561" cy="513171"/>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endParaRPr lang="en-US" sz="1350">
                  <a:solidFill>
                    <a:prstClr val="white"/>
                  </a:solidFill>
                  <a:latin typeface="Calibri"/>
                </a:endParaRPr>
              </a:p>
            </p:txBody>
          </p:sp>
        </p:grpSp>
        <p:sp>
          <p:nvSpPr>
            <p:cNvPr id="34" name="Content Placeholder 4">
              <a:extLst>
                <a:ext uri="{FF2B5EF4-FFF2-40B4-BE49-F238E27FC236}">
                  <a16:creationId xmlns:a16="http://schemas.microsoft.com/office/drawing/2014/main" id="{FCFE1F9D-443E-644A-963F-7179A56A1C94}"/>
                </a:ext>
              </a:extLst>
            </p:cNvPr>
            <p:cNvSpPr txBox="1">
              <a:spLocks/>
            </p:cNvSpPr>
            <p:nvPr/>
          </p:nvSpPr>
          <p:spPr>
            <a:xfrm>
              <a:off x="2038859" y="2297008"/>
              <a:ext cx="3001425" cy="950215"/>
            </a:xfrm>
            <a:prstGeom prst="rect">
              <a:avLst/>
            </a:prstGeom>
          </p:spPr>
          <p:txBody>
            <a:bodyPr vert="horz" lIns="68577" tIns="34289" rIns="68577" bIns="34289" rtlCol="0">
              <a:normAutofit/>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indent="0" defTabSz="685772">
                <a:lnSpc>
                  <a:spcPct val="100000"/>
                </a:lnSpc>
                <a:spcBef>
                  <a:spcPts val="0"/>
                </a:spcBef>
                <a:buNone/>
              </a:pPr>
              <a:r>
                <a:rPr lang="en-US" sz="2100" dirty="0" err="1">
                  <a:solidFill>
                    <a:prstClr val="black"/>
                  </a:solidFill>
                  <a:latin typeface="Calibri"/>
                </a:rPr>
                <a:t>Perguruan</a:t>
              </a:r>
              <a:r>
                <a:rPr lang="en-US" sz="2100" dirty="0">
                  <a:solidFill>
                    <a:prstClr val="black"/>
                  </a:solidFill>
                  <a:latin typeface="Calibri"/>
                </a:rPr>
                <a:t> Tinggi</a:t>
              </a:r>
            </a:p>
            <a:p>
              <a:pPr marL="238125" indent="0" defTabSz="685772">
                <a:lnSpc>
                  <a:spcPct val="100000"/>
                </a:lnSpc>
                <a:spcBef>
                  <a:spcPts val="0"/>
                </a:spcBef>
                <a:buNone/>
              </a:pPr>
              <a:r>
                <a:rPr lang="en-US" sz="2100" dirty="0" err="1">
                  <a:solidFill>
                    <a:prstClr val="black"/>
                  </a:solidFill>
                  <a:latin typeface="Calibri"/>
                </a:rPr>
                <a:t>Pusdiklat</a:t>
              </a:r>
              <a:endParaRPr lang="en-US" sz="2100" dirty="0">
                <a:solidFill>
                  <a:prstClr val="black"/>
                </a:solidFill>
                <a:latin typeface="Calibri"/>
              </a:endParaRPr>
            </a:p>
            <a:p>
              <a:pPr marL="205979" indent="-205979" defTabSz="685772">
                <a:lnSpc>
                  <a:spcPct val="100000"/>
                </a:lnSpc>
                <a:spcBef>
                  <a:spcPts val="0"/>
                </a:spcBef>
              </a:pPr>
              <a:endParaRPr lang="en-US" sz="2100" dirty="0">
                <a:solidFill>
                  <a:prstClr val="black"/>
                </a:solidFill>
                <a:latin typeface="Calibri"/>
              </a:endParaRPr>
            </a:p>
          </p:txBody>
        </p:sp>
      </p:grpSp>
      <p:grpSp>
        <p:nvGrpSpPr>
          <p:cNvPr id="64" name="Group 63">
            <a:extLst>
              <a:ext uri="{FF2B5EF4-FFF2-40B4-BE49-F238E27FC236}">
                <a16:creationId xmlns:a16="http://schemas.microsoft.com/office/drawing/2014/main" id="{D21237B4-ABEB-E04F-9E18-1C682DBBEB76}"/>
              </a:ext>
            </a:extLst>
          </p:cNvPr>
          <p:cNvGrpSpPr/>
          <p:nvPr/>
        </p:nvGrpSpPr>
        <p:grpSpPr>
          <a:xfrm>
            <a:off x="2585630" y="2076462"/>
            <a:ext cx="4572000" cy="738664"/>
            <a:chOff x="3447506" y="2768615"/>
            <a:chExt cx="6096000" cy="984885"/>
          </a:xfrm>
        </p:grpSpPr>
        <p:sp>
          <p:nvSpPr>
            <p:cNvPr id="51" name="Rectangle 50">
              <a:extLst>
                <a:ext uri="{FF2B5EF4-FFF2-40B4-BE49-F238E27FC236}">
                  <a16:creationId xmlns:a16="http://schemas.microsoft.com/office/drawing/2014/main" id="{14BFAE44-20C1-C34B-8507-08FBA26CFBA4}"/>
                </a:ext>
              </a:extLst>
            </p:cNvPr>
            <p:cNvSpPr/>
            <p:nvPr/>
          </p:nvSpPr>
          <p:spPr>
            <a:xfrm>
              <a:off x="3447506" y="2768615"/>
              <a:ext cx="6096000" cy="984885"/>
            </a:xfrm>
            <a:prstGeom prst="rect">
              <a:avLst/>
            </a:prstGeom>
          </p:spPr>
          <p:txBody>
            <a:bodyPr>
              <a:spAutoFit/>
            </a:bodyPr>
            <a:lstStyle/>
            <a:p>
              <a:pPr marL="610791" defTabSz="342887"/>
              <a:r>
                <a:rPr lang="en-US" sz="2100" i="1" dirty="0">
                  <a:solidFill>
                    <a:prstClr val="black"/>
                  </a:solidFill>
                  <a:latin typeface="Calibri"/>
                </a:rPr>
                <a:t>Master Trainers</a:t>
              </a:r>
            </a:p>
            <a:p>
              <a:pPr marL="610791" defTabSz="342887"/>
              <a:r>
                <a:rPr lang="en-US" sz="2100" i="1" dirty="0">
                  <a:solidFill>
                    <a:prstClr val="black"/>
                  </a:solidFill>
                  <a:latin typeface="Calibri"/>
                </a:rPr>
                <a:t>Training of Trainers</a:t>
              </a:r>
              <a:endParaRPr lang="en-US" sz="2100" dirty="0">
                <a:solidFill>
                  <a:prstClr val="black"/>
                </a:solidFill>
                <a:latin typeface="Calibri"/>
              </a:endParaRPr>
            </a:p>
          </p:txBody>
        </p:sp>
        <p:sp>
          <p:nvSpPr>
            <p:cNvPr id="54" name="Freeform 53">
              <a:extLst>
                <a:ext uri="{FF2B5EF4-FFF2-40B4-BE49-F238E27FC236}">
                  <a16:creationId xmlns:a16="http://schemas.microsoft.com/office/drawing/2014/main" id="{77C1C98B-ACDF-C14F-AD8B-C9D5C4C0EE34}"/>
                </a:ext>
              </a:extLst>
            </p:cNvPr>
            <p:cNvSpPr/>
            <p:nvPr/>
          </p:nvSpPr>
          <p:spPr>
            <a:xfrm>
              <a:off x="3890356" y="2930093"/>
              <a:ext cx="396013" cy="622898"/>
            </a:xfrm>
            <a:custGeom>
              <a:avLst/>
              <a:gdLst>
                <a:gd name="connsiteX0" fmla="*/ 0 w 396013"/>
                <a:gd name="connsiteY0" fmla="*/ 143350 h 622898"/>
                <a:gd name="connsiteX1" fmla="*/ 1 w 396013"/>
                <a:gd name="connsiteY1" fmla="*/ 143350 h 622898"/>
                <a:gd name="connsiteX2" fmla="*/ 1 w 396013"/>
                <a:gd name="connsiteY2" fmla="*/ 147117 h 622898"/>
                <a:gd name="connsiteX3" fmla="*/ 99003 w 396013"/>
                <a:gd name="connsiteY3" fmla="*/ 147117 h 622898"/>
                <a:gd name="connsiteX4" fmla="*/ 99004 w 396013"/>
                <a:gd name="connsiteY4" fmla="*/ 400141 h 622898"/>
                <a:gd name="connsiteX5" fmla="*/ 173256 w 396013"/>
                <a:gd name="connsiteY5" fmla="*/ 474393 h 622898"/>
                <a:gd name="connsiteX6" fmla="*/ 297010 w 396013"/>
                <a:gd name="connsiteY6" fmla="*/ 474393 h 622898"/>
                <a:gd name="connsiteX7" fmla="*/ 297010 w 396013"/>
                <a:gd name="connsiteY7" fmla="*/ 424891 h 622898"/>
                <a:gd name="connsiteX8" fmla="*/ 396013 w 396013"/>
                <a:gd name="connsiteY8" fmla="*/ 523895 h 622898"/>
                <a:gd name="connsiteX9" fmla="*/ 297010 w 396013"/>
                <a:gd name="connsiteY9" fmla="*/ 622898 h 622898"/>
                <a:gd name="connsiteX10" fmla="*/ 297010 w 396013"/>
                <a:gd name="connsiteY10" fmla="*/ 573396 h 622898"/>
                <a:gd name="connsiteX11" fmla="*/ 173256 w 396013"/>
                <a:gd name="connsiteY11" fmla="*/ 573397 h 622898"/>
                <a:gd name="connsiteX12" fmla="*/ 0 w 396013"/>
                <a:gd name="connsiteY12" fmla="*/ 400141 h 622898"/>
                <a:gd name="connsiteX13" fmla="*/ 297935 w 396013"/>
                <a:gd name="connsiteY13" fmla="*/ 0 h 622898"/>
                <a:gd name="connsiteX14" fmla="*/ 396013 w 396013"/>
                <a:gd name="connsiteY14" fmla="*/ 98078 h 622898"/>
                <a:gd name="connsiteX15" fmla="*/ 297935 w 396013"/>
                <a:gd name="connsiteY15" fmla="*/ 196156 h 622898"/>
                <a:gd name="connsiteX16" fmla="*/ 297935 w 396013"/>
                <a:gd name="connsiteY16" fmla="*/ 147117 h 622898"/>
                <a:gd name="connsiteX17" fmla="*/ 99003 w 396013"/>
                <a:gd name="connsiteY17" fmla="*/ 147117 h 622898"/>
                <a:gd name="connsiteX18" fmla="*/ 99003 w 396013"/>
                <a:gd name="connsiteY18" fmla="*/ 143350 h 622898"/>
                <a:gd name="connsiteX19" fmla="*/ 1 w 396013"/>
                <a:gd name="connsiteY19" fmla="*/ 143350 h 622898"/>
                <a:gd name="connsiteX20" fmla="*/ 1 w 396013"/>
                <a:gd name="connsiteY20" fmla="*/ 49039 h 622898"/>
                <a:gd name="connsiteX21" fmla="*/ 297935 w 396013"/>
                <a:gd name="connsiteY21" fmla="*/ 49039 h 62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6013" h="622898">
                  <a:moveTo>
                    <a:pt x="0" y="143350"/>
                  </a:moveTo>
                  <a:lnTo>
                    <a:pt x="1" y="143350"/>
                  </a:lnTo>
                  <a:lnTo>
                    <a:pt x="1" y="147117"/>
                  </a:lnTo>
                  <a:lnTo>
                    <a:pt x="99003" y="147117"/>
                  </a:lnTo>
                  <a:lnTo>
                    <a:pt x="99004" y="400141"/>
                  </a:lnTo>
                  <a:cubicBezTo>
                    <a:pt x="99004" y="441149"/>
                    <a:pt x="132248" y="474393"/>
                    <a:pt x="173256" y="474393"/>
                  </a:cubicBezTo>
                  <a:lnTo>
                    <a:pt x="297010" y="474393"/>
                  </a:lnTo>
                  <a:lnTo>
                    <a:pt x="297010" y="424891"/>
                  </a:lnTo>
                  <a:lnTo>
                    <a:pt x="396013" y="523895"/>
                  </a:lnTo>
                  <a:lnTo>
                    <a:pt x="297010" y="622898"/>
                  </a:lnTo>
                  <a:lnTo>
                    <a:pt x="297010" y="573396"/>
                  </a:lnTo>
                  <a:lnTo>
                    <a:pt x="173256" y="573397"/>
                  </a:lnTo>
                  <a:cubicBezTo>
                    <a:pt x="77569" y="573397"/>
                    <a:pt x="0" y="495828"/>
                    <a:pt x="0" y="400141"/>
                  </a:cubicBezTo>
                  <a:close/>
                  <a:moveTo>
                    <a:pt x="297935" y="0"/>
                  </a:moveTo>
                  <a:lnTo>
                    <a:pt x="396013" y="98078"/>
                  </a:lnTo>
                  <a:lnTo>
                    <a:pt x="297935" y="196156"/>
                  </a:lnTo>
                  <a:lnTo>
                    <a:pt x="297935" y="147117"/>
                  </a:lnTo>
                  <a:lnTo>
                    <a:pt x="99003" y="147117"/>
                  </a:lnTo>
                  <a:lnTo>
                    <a:pt x="99003" y="143350"/>
                  </a:lnTo>
                  <a:lnTo>
                    <a:pt x="1" y="143350"/>
                  </a:lnTo>
                  <a:lnTo>
                    <a:pt x="1" y="49039"/>
                  </a:lnTo>
                  <a:lnTo>
                    <a:pt x="297935" y="49039"/>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7"/>
              <a:endParaRPr lang="en-US" sz="1350">
                <a:solidFill>
                  <a:prstClr val="white"/>
                </a:solidFill>
                <a:latin typeface="Calibri"/>
              </a:endParaRPr>
            </a:p>
          </p:txBody>
        </p:sp>
      </p:grpSp>
      <p:pic>
        <p:nvPicPr>
          <p:cNvPr id="61" name="Picture 60">
            <a:extLst>
              <a:ext uri="{FF2B5EF4-FFF2-40B4-BE49-F238E27FC236}">
                <a16:creationId xmlns:a16="http://schemas.microsoft.com/office/drawing/2014/main" id="{A0A8C916-DDD2-A04D-B303-839E0B92067E}"/>
              </a:ext>
            </a:extLst>
          </p:cNvPr>
          <p:cNvPicPr>
            <a:picLocks noChangeAspect="1"/>
          </p:cNvPicPr>
          <p:nvPr/>
        </p:nvPicPr>
        <p:blipFill rotWithShape="1">
          <a:blip r:embed="rId9">
            <a:extLst>
              <a:ext uri="{28A0092B-C50C-407E-A947-70E740481C1C}">
                <a14:useLocalDpi xmlns:a14="http://schemas.microsoft.com/office/drawing/2010/main" val="0"/>
              </a:ext>
            </a:extLst>
          </a:blip>
          <a:srcRect r="16283" b="4496"/>
          <a:stretch/>
        </p:blipFill>
        <p:spPr>
          <a:xfrm>
            <a:off x="3064695" y="-666328"/>
            <a:ext cx="2200855" cy="475113"/>
          </a:xfrm>
          <a:prstGeom prst="rect">
            <a:avLst/>
          </a:prstGeom>
        </p:spPr>
      </p:pic>
      <p:sp>
        <p:nvSpPr>
          <p:cNvPr id="62" name="TextBox 61">
            <a:extLst>
              <a:ext uri="{FF2B5EF4-FFF2-40B4-BE49-F238E27FC236}">
                <a16:creationId xmlns:a16="http://schemas.microsoft.com/office/drawing/2014/main" id="{5659A2B5-03E3-044F-8E68-A70BBE629DF9}"/>
              </a:ext>
            </a:extLst>
          </p:cNvPr>
          <p:cNvSpPr txBox="1"/>
          <p:nvPr/>
        </p:nvSpPr>
        <p:spPr>
          <a:xfrm>
            <a:off x="-800100" y="628650"/>
            <a:ext cx="184731" cy="300082"/>
          </a:xfrm>
          <a:prstGeom prst="rect">
            <a:avLst/>
          </a:prstGeom>
          <a:noFill/>
        </p:spPr>
        <p:txBody>
          <a:bodyPr wrap="none" rtlCol="0">
            <a:spAutoFit/>
          </a:bodyPr>
          <a:lstStyle/>
          <a:p>
            <a:pPr defTabSz="342887"/>
            <a:endParaRPr lang="en-US" sz="1350" dirty="0">
              <a:solidFill>
                <a:prstClr val="black"/>
              </a:solidFill>
              <a:latin typeface="Calibri"/>
            </a:endParaRPr>
          </a:p>
        </p:txBody>
      </p:sp>
    </p:spTree>
    <p:extLst>
      <p:ext uri="{BB962C8B-B14F-4D97-AF65-F5344CB8AC3E}">
        <p14:creationId xmlns:p14="http://schemas.microsoft.com/office/powerpoint/2010/main" val="25437073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0000-5A39-C840-BE71-5870DD9088BB}"/>
              </a:ext>
            </a:extLst>
          </p:cNvPr>
          <p:cNvSpPr>
            <a:spLocks noGrp="1"/>
          </p:cNvSpPr>
          <p:nvPr>
            <p:ph type="title"/>
          </p:nvPr>
        </p:nvSpPr>
        <p:spPr>
          <a:xfrm>
            <a:off x="341441" y="256325"/>
            <a:ext cx="8497759" cy="562825"/>
          </a:xfrm>
        </p:spPr>
        <p:txBody>
          <a:bodyPr>
            <a:noAutofit/>
          </a:bodyPr>
          <a:lstStyle/>
          <a:p>
            <a:r>
              <a:rPr lang="en-US" sz="2000" dirty="0">
                <a:solidFill>
                  <a:srgbClr val="0070C0"/>
                </a:solidFill>
              </a:rPr>
              <a:t>KEGIATAN SOSIALISASI PELATIHAN DOSEN PROFESIONAL 2019</a:t>
            </a:r>
            <a:br>
              <a:rPr lang="en-US" sz="2000" dirty="0">
                <a:solidFill>
                  <a:srgbClr val="0070C0"/>
                </a:solidFill>
              </a:rPr>
            </a:br>
            <a:r>
              <a:rPr lang="en-US" sz="2000" dirty="0">
                <a:solidFill>
                  <a:srgbClr val="0070C0"/>
                </a:solidFill>
              </a:rPr>
              <a:t>BALI-MANADO-MEDAN</a:t>
            </a:r>
          </a:p>
        </p:txBody>
      </p:sp>
      <p:pic>
        <p:nvPicPr>
          <p:cNvPr id="5" name="Picture 4">
            <a:extLst>
              <a:ext uri="{FF2B5EF4-FFF2-40B4-BE49-F238E27FC236}">
                <a16:creationId xmlns:a16="http://schemas.microsoft.com/office/drawing/2014/main" id="{91A67E2D-0C48-A948-A2C7-4C5E2EC560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842" b="14187"/>
          <a:stretch/>
        </p:blipFill>
        <p:spPr>
          <a:xfrm rot="10800000">
            <a:off x="491388" y="883717"/>
            <a:ext cx="4233012" cy="1840432"/>
          </a:xfrm>
          <a:prstGeom prst="rect">
            <a:avLst/>
          </a:prstGeom>
        </p:spPr>
      </p:pic>
      <p:pic>
        <p:nvPicPr>
          <p:cNvPr id="7" name="Picture 6">
            <a:extLst>
              <a:ext uri="{FF2B5EF4-FFF2-40B4-BE49-F238E27FC236}">
                <a16:creationId xmlns:a16="http://schemas.microsoft.com/office/drawing/2014/main" id="{F6A1AFDA-9568-C442-A50F-36BDFCBF08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84" b="21213"/>
          <a:stretch/>
        </p:blipFill>
        <p:spPr>
          <a:xfrm>
            <a:off x="491388" y="2800350"/>
            <a:ext cx="4233012" cy="1828801"/>
          </a:xfrm>
          <a:prstGeom prst="rect">
            <a:avLst/>
          </a:prstGeom>
        </p:spPr>
      </p:pic>
      <p:pic>
        <p:nvPicPr>
          <p:cNvPr id="9" name="Picture 8">
            <a:extLst>
              <a:ext uri="{FF2B5EF4-FFF2-40B4-BE49-F238E27FC236}">
                <a16:creationId xmlns:a16="http://schemas.microsoft.com/office/drawing/2014/main" id="{7636852E-D702-0F4E-B120-64CDE56CD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599" y="872728"/>
            <a:ext cx="3810001" cy="1851422"/>
          </a:xfrm>
          <a:prstGeom prst="rect">
            <a:avLst/>
          </a:prstGeom>
        </p:spPr>
      </p:pic>
      <p:sp>
        <p:nvSpPr>
          <p:cNvPr id="10" name="Rectangle 9">
            <a:extLst>
              <a:ext uri="{FF2B5EF4-FFF2-40B4-BE49-F238E27FC236}">
                <a16:creationId xmlns:a16="http://schemas.microsoft.com/office/drawing/2014/main" id="{393BC9DE-C60D-7D43-93EA-9845D334BD44}"/>
              </a:ext>
            </a:extLst>
          </p:cNvPr>
          <p:cNvSpPr/>
          <p:nvPr/>
        </p:nvSpPr>
        <p:spPr>
          <a:xfrm>
            <a:off x="-2" y="5033283"/>
            <a:ext cx="4665891" cy="11021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sp>
        <p:nvSpPr>
          <p:cNvPr id="11" name="Rectangle 10">
            <a:extLst>
              <a:ext uri="{FF2B5EF4-FFF2-40B4-BE49-F238E27FC236}">
                <a16:creationId xmlns:a16="http://schemas.microsoft.com/office/drawing/2014/main" id="{C5154350-8B5A-994C-AA63-58F4C661565E}"/>
              </a:ext>
            </a:extLst>
          </p:cNvPr>
          <p:cNvSpPr/>
          <p:nvPr/>
        </p:nvSpPr>
        <p:spPr>
          <a:xfrm>
            <a:off x="4486274" y="5037366"/>
            <a:ext cx="4665891" cy="1102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spcCol="0" rtlCol="0" anchor="ctr"/>
          <a:lstStyle/>
          <a:p>
            <a:pPr algn="ctr" defTabSz="342887"/>
            <a:endParaRPr lang="en-US" sz="1350">
              <a:solidFill>
                <a:prstClr val="white"/>
              </a:solidFill>
              <a:latin typeface="Calibri"/>
            </a:endParaRPr>
          </a:p>
        </p:txBody>
      </p:sp>
      <p:pic>
        <p:nvPicPr>
          <p:cNvPr id="12" name="Picture 2" descr="C:\Users\Toshiba\Pictures\2019-08-23_090953.png">
            <a:extLst>
              <a:ext uri="{FF2B5EF4-FFF2-40B4-BE49-F238E27FC236}">
                <a16:creationId xmlns:a16="http://schemas.microsoft.com/office/drawing/2014/main" id="{75117707-F6CA-B64C-94CF-12DBEDB10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 y="4716982"/>
            <a:ext cx="9144000" cy="3207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EAAC25-DE37-BB43-8AF6-9672B5E2E8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000"/>
          <a:stretch/>
        </p:blipFill>
        <p:spPr>
          <a:xfrm>
            <a:off x="4800599" y="2800349"/>
            <a:ext cx="3810000" cy="1828802"/>
          </a:xfrm>
          <a:prstGeom prst="rect">
            <a:avLst/>
          </a:prstGeom>
        </p:spPr>
      </p:pic>
    </p:spTree>
    <p:extLst>
      <p:ext uri="{BB962C8B-B14F-4D97-AF65-F5344CB8AC3E}">
        <p14:creationId xmlns:p14="http://schemas.microsoft.com/office/powerpoint/2010/main" val="2154076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7" name="Text Box 3"/>
          <p:cNvSpPr txBox="1">
            <a:spLocks noChangeArrowheads="1"/>
          </p:cNvSpPr>
          <p:nvPr/>
        </p:nvSpPr>
        <p:spPr bwMode="auto">
          <a:xfrm>
            <a:off x="2286000" y="2388394"/>
            <a:ext cx="4321969" cy="784830"/>
          </a:xfrm>
          <a:prstGeom prst="rect">
            <a:avLst/>
          </a:prstGeom>
          <a:noFill/>
          <a:ln w="9525">
            <a:noFill/>
            <a:miter lim="800000"/>
          </a:ln>
        </p:spPr>
        <p:txBody>
          <a:bodyPr>
            <a:spAutoFit/>
          </a:bodyPr>
          <a:lstStyle/>
          <a:p>
            <a:pPr algn="ctr"/>
            <a:r>
              <a:rPr lang="en-AU" altLang="zh-CN" sz="4500" b="1" i="1" dirty="0" err="1">
                <a:solidFill>
                  <a:schemeClr val="folHlink"/>
                </a:solidFill>
                <a:latin typeface="Constantia" panose="02030602050306030303" pitchFamily="18" charset="0"/>
                <a:ea typeface="Microsoft YaHei" panose="020B0503020204020204" charset="-122"/>
              </a:rPr>
              <a:t>Terima</a:t>
            </a:r>
            <a:r>
              <a:rPr lang="en-AU" altLang="zh-CN" sz="4500" b="1" i="1" dirty="0">
                <a:solidFill>
                  <a:schemeClr val="folHlink"/>
                </a:solidFill>
                <a:latin typeface="Constantia" panose="02030602050306030303" pitchFamily="18" charset="0"/>
                <a:ea typeface="Microsoft YaHei" panose="020B0503020204020204" charset="-122"/>
              </a:rPr>
              <a:t> </a:t>
            </a:r>
            <a:r>
              <a:rPr lang="en-AU" altLang="zh-CN" sz="4500" b="1" i="1" dirty="0" err="1">
                <a:solidFill>
                  <a:schemeClr val="folHlink"/>
                </a:solidFill>
                <a:latin typeface="Constantia" panose="02030602050306030303" pitchFamily="18" charset="0"/>
                <a:ea typeface="Microsoft YaHei" panose="020B0503020204020204" charset="-122"/>
              </a:rPr>
              <a:t>Kasih</a:t>
            </a:r>
            <a:endParaRPr lang="zh-CN" altLang="en-US" sz="4500" b="1" i="1" dirty="0">
              <a:solidFill>
                <a:schemeClr val="folHlink"/>
              </a:solidFill>
              <a:latin typeface="Constantia" panose="02030602050306030303" pitchFamily="18" charset="0"/>
              <a:ea typeface="Microsoft YaHei" panose="020B0503020204020204" charset="-122"/>
            </a:endParaRPr>
          </a:p>
        </p:txBody>
      </p:sp>
      <p:cxnSp>
        <p:nvCxnSpPr>
          <p:cNvPr id="3145740" name="Straight Connector 4"/>
          <p:cNvCxnSpPr/>
          <p:nvPr/>
        </p:nvCxnSpPr>
        <p:spPr>
          <a:xfrm>
            <a:off x="2000318" y="1027550"/>
            <a:ext cx="5500116" cy="1191"/>
          </a:xfrm>
          <a:prstGeom prst="line">
            <a:avLst/>
          </a:prstGeom>
          <a:ln w="76200" cmpd="thickThin">
            <a:solidFill>
              <a:srgbClr val="11BB97"/>
            </a:solidFill>
          </a:ln>
        </p:spPr>
        <p:style>
          <a:lnRef idx="1">
            <a:schemeClr val="accent1"/>
          </a:lnRef>
          <a:fillRef idx="0">
            <a:schemeClr val="accent1"/>
          </a:fillRef>
          <a:effectRef idx="0">
            <a:schemeClr val="accent1"/>
          </a:effectRef>
          <a:fontRef idx="minor">
            <a:schemeClr val="tx1"/>
          </a:fontRef>
        </p:style>
      </p:cxnSp>
      <p:pic>
        <p:nvPicPr>
          <p:cNvPr id="2097197" name="Picture 5"/>
          <p:cNvPicPr>
            <a:picLocks noChangeAspect="1"/>
          </p:cNvPicPr>
          <p:nvPr/>
        </p:nvPicPr>
        <p:blipFill rotWithShape="1">
          <a:blip r:embed="rId2" cstate="print"/>
          <a:srcRect l="26923" t="12051" r="22436"/>
          <a:stretch>
            <a:fillRect/>
          </a:stretch>
        </p:blipFill>
        <p:spPr bwMode="auto">
          <a:xfrm>
            <a:off x="3886200" y="857250"/>
            <a:ext cx="1041888" cy="1130915"/>
          </a:xfrm>
          <a:prstGeom prst="rect">
            <a:avLst/>
          </a:prstGeom>
          <a:ln>
            <a:noFill/>
          </a:ln>
        </p:spPr>
      </p:pic>
      <p:sp>
        <p:nvSpPr>
          <p:cNvPr id="1048968" name="TextBox 6"/>
          <p:cNvSpPr txBox="1"/>
          <p:nvPr/>
        </p:nvSpPr>
        <p:spPr>
          <a:xfrm>
            <a:off x="1197219" y="3439456"/>
            <a:ext cx="6419850"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KEMENTERIAN RISET, TEKNOLOGI DAN PENDIDIKAN TINGGI</a:t>
            </a:r>
          </a:p>
          <a:p>
            <a:pPr algn="ctr"/>
            <a:r>
              <a:rPr lang="en-US" sz="1600" dirty="0" err="1">
                <a:latin typeface="Arial" panose="020B0604020202020204" pitchFamily="34" charset="0"/>
                <a:cs typeface="Arial" panose="020B0604020202020204" pitchFamily="34" charset="0"/>
              </a:rPr>
              <a:t>Gedung</a:t>
            </a:r>
            <a:r>
              <a:rPr lang="en-US" sz="1600" dirty="0">
                <a:latin typeface="Arial" panose="020B0604020202020204" pitchFamily="34" charset="0"/>
                <a:cs typeface="Arial" panose="020B0604020202020204" pitchFamily="34" charset="0"/>
              </a:rPr>
              <a:t> BPPT 2, </a:t>
            </a:r>
            <a:r>
              <a:rPr lang="en-US" sz="1600" dirty="0" err="1">
                <a:latin typeface="Arial" panose="020B0604020202020204" pitchFamily="34" charset="0"/>
                <a:cs typeface="Arial" panose="020B0604020202020204" pitchFamily="34" charset="0"/>
              </a:rPr>
              <a:t>Lantai</a:t>
            </a:r>
            <a:r>
              <a:rPr lang="en-US" sz="1600" dirty="0">
                <a:latin typeface="Arial" panose="020B0604020202020204" pitchFamily="34" charset="0"/>
                <a:cs typeface="Arial" panose="020B0604020202020204" pitchFamily="34" charset="0"/>
              </a:rPr>
              <a:t> 18</a:t>
            </a:r>
          </a:p>
          <a:p>
            <a:pPr algn="ctr"/>
            <a:r>
              <a:rPr lang="en-US" sz="1600" dirty="0">
                <a:latin typeface="Arial" panose="020B0604020202020204" pitchFamily="34" charset="0"/>
                <a:cs typeface="Arial" panose="020B0604020202020204" pitchFamily="34" charset="0"/>
              </a:rPr>
              <a:t>Jl. MH </a:t>
            </a:r>
            <a:r>
              <a:rPr lang="en-US" sz="1600" dirty="0" err="1">
                <a:latin typeface="Arial" panose="020B0604020202020204" pitchFamily="34" charset="0"/>
                <a:cs typeface="Arial" panose="020B0604020202020204" pitchFamily="34" charset="0"/>
              </a:rPr>
              <a:t>Thamrin</a:t>
            </a:r>
            <a:r>
              <a:rPr lang="en-US" sz="1600" dirty="0">
                <a:latin typeface="Arial" panose="020B0604020202020204" pitchFamily="34" charset="0"/>
                <a:cs typeface="Arial" panose="020B0604020202020204" pitchFamily="34" charset="0"/>
              </a:rPr>
              <a:t> No 8, Jakarta 10340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5CFE42-6521-4B48-BA48-F7C293E3BC89}"/>
              </a:ext>
            </a:extLst>
          </p:cNvPr>
          <p:cNvGrpSpPr/>
          <p:nvPr/>
        </p:nvGrpSpPr>
        <p:grpSpPr>
          <a:xfrm>
            <a:off x="2057400" y="1595661"/>
            <a:ext cx="1531047" cy="1465092"/>
            <a:chOff x="2626297" y="1411004"/>
            <a:chExt cx="2041396" cy="2695572"/>
          </a:xfrm>
        </p:grpSpPr>
        <p:pic>
          <p:nvPicPr>
            <p:cNvPr id="3" name="Picture 2">
              <a:extLst>
                <a:ext uri="{FF2B5EF4-FFF2-40B4-BE49-F238E27FC236}">
                  <a16:creationId xmlns:a16="http://schemas.microsoft.com/office/drawing/2014/main" id="{7F9A91DA-8351-40FF-B4A2-4ABE57A915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2" r="82947" b="47856"/>
            <a:stretch/>
          </p:blipFill>
          <p:spPr>
            <a:xfrm>
              <a:off x="2626297" y="1575648"/>
              <a:ext cx="1910735" cy="2530928"/>
            </a:xfrm>
            <a:prstGeom prst="rect">
              <a:avLst/>
            </a:prstGeom>
          </p:spPr>
        </p:pic>
        <p:sp>
          <p:nvSpPr>
            <p:cNvPr id="7" name="Rectangle 6">
              <a:extLst>
                <a:ext uri="{FF2B5EF4-FFF2-40B4-BE49-F238E27FC236}">
                  <a16:creationId xmlns:a16="http://schemas.microsoft.com/office/drawing/2014/main" id="{E435CDE3-80E5-4DFE-BEC0-DF0914315F90}"/>
                </a:ext>
              </a:extLst>
            </p:cNvPr>
            <p:cNvSpPr/>
            <p:nvPr/>
          </p:nvSpPr>
          <p:spPr>
            <a:xfrm>
              <a:off x="3763926" y="1411004"/>
              <a:ext cx="903767" cy="29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pic>
        <p:nvPicPr>
          <p:cNvPr id="30" name="Picture 2" descr="C:\Users\Toshiba\Pictures\2019-08-23_09095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2272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p:cNvSpPr>
            <a:spLocks noGrp="1"/>
          </p:cNvSpPr>
          <p:nvPr>
            <p:ph type="title"/>
          </p:nvPr>
        </p:nvSpPr>
        <p:spPr>
          <a:xfrm>
            <a:off x="251642" y="21366"/>
            <a:ext cx="6302265" cy="514350"/>
          </a:xfrm>
        </p:spPr>
        <p:txBody>
          <a:bodyPr>
            <a:normAutofit/>
          </a:bodyPr>
          <a:lstStyle/>
          <a:p>
            <a:pPr algn="l"/>
            <a:r>
              <a:rPr lang="en-US" sz="2400" b="1" dirty="0"/>
              <a:t>DASAR HUKUM</a:t>
            </a:r>
            <a:endParaRPr lang="en-GB" sz="2400" b="1" dirty="0"/>
          </a:p>
        </p:txBody>
      </p:sp>
      <p:sp>
        <p:nvSpPr>
          <p:cNvPr id="4" name="Rectangle 3">
            <a:extLst>
              <a:ext uri="{FF2B5EF4-FFF2-40B4-BE49-F238E27FC236}">
                <a16:creationId xmlns:a16="http://schemas.microsoft.com/office/drawing/2014/main" id="{863C434A-E984-46F6-B83B-2D06FB28C91F}"/>
              </a:ext>
            </a:extLst>
          </p:cNvPr>
          <p:cNvSpPr/>
          <p:nvPr/>
        </p:nvSpPr>
        <p:spPr>
          <a:xfrm>
            <a:off x="165540" y="432916"/>
            <a:ext cx="8797766" cy="3428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TextBox 7">
            <a:extLst>
              <a:ext uri="{FF2B5EF4-FFF2-40B4-BE49-F238E27FC236}">
                <a16:creationId xmlns:a16="http://schemas.microsoft.com/office/drawing/2014/main" id="{2F03C31F-FEFA-4DD9-9C04-C8591BBE64E6}"/>
              </a:ext>
            </a:extLst>
          </p:cNvPr>
          <p:cNvSpPr txBox="1"/>
          <p:nvPr/>
        </p:nvSpPr>
        <p:spPr>
          <a:xfrm>
            <a:off x="165540" y="646834"/>
            <a:ext cx="8902260" cy="377024"/>
          </a:xfrm>
          <a:prstGeom prst="rect">
            <a:avLst/>
          </a:prstGeom>
          <a:noFill/>
        </p:spPr>
        <p:txBody>
          <a:bodyPr wrap="square" lIns="68577" tIns="34289" rIns="68577" bIns="34289" rtlCol="0">
            <a:spAutoFit/>
          </a:bodyPr>
          <a:lstStyle/>
          <a:p>
            <a:pPr marL="342900" indent="-342900">
              <a:buFont typeface="Wingdings" panose="05000000000000000000" pitchFamily="2" charset="2"/>
              <a:buChar char="v"/>
            </a:pPr>
            <a:r>
              <a:rPr lang="en-AU" sz="2000" b="1" dirty="0" err="1">
                <a:solidFill>
                  <a:srgbClr val="FF0000"/>
                </a:solidFill>
                <a:ea typeface="Calibri" panose="020F0502020204030204" pitchFamily="34" charset="0"/>
                <a:cs typeface="Times New Roman" panose="02020603050405020304" pitchFamily="18" charset="0"/>
              </a:rPr>
              <a:t>Permenristekdikti</a:t>
            </a:r>
            <a:r>
              <a:rPr lang="en-AU" sz="2000" b="1" dirty="0">
                <a:solidFill>
                  <a:srgbClr val="FF0000"/>
                </a:solidFill>
                <a:ea typeface="Calibri" panose="020F0502020204030204" pitchFamily="34" charset="0"/>
                <a:cs typeface="Times New Roman" panose="02020603050405020304" pitchFamily="18" charset="0"/>
              </a:rPr>
              <a:t> No. 15 </a:t>
            </a:r>
            <a:r>
              <a:rPr lang="en-AU" sz="2000" b="1" dirty="0" err="1">
                <a:solidFill>
                  <a:srgbClr val="FF0000"/>
                </a:solidFill>
                <a:ea typeface="Calibri" panose="020F0502020204030204" pitchFamily="34" charset="0"/>
                <a:cs typeface="Times New Roman" panose="02020603050405020304" pitchFamily="18" charset="0"/>
              </a:rPr>
              <a:t>Tahun</a:t>
            </a:r>
            <a:r>
              <a:rPr lang="en-AU" sz="2000" b="1" dirty="0">
                <a:solidFill>
                  <a:srgbClr val="FF0000"/>
                </a:solidFill>
                <a:ea typeface="Calibri" panose="020F0502020204030204" pitchFamily="34" charset="0"/>
                <a:cs typeface="Times New Roman" panose="02020603050405020304" pitchFamily="18" charset="0"/>
              </a:rPr>
              <a:t> 2015, </a:t>
            </a:r>
            <a:r>
              <a:rPr lang="en-AU" sz="2000" b="1" dirty="0" err="1">
                <a:solidFill>
                  <a:srgbClr val="FF0000"/>
                </a:solidFill>
                <a:ea typeface="Calibri" panose="020F0502020204030204" pitchFamily="34" charset="0"/>
                <a:cs typeface="Times New Roman" panose="02020603050405020304" pitchFamily="18" charset="0"/>
              </a:rPr>
              <a:t>tentang</a:t>
            </a:r>
            <a:r>
              <a:rPr lang="en-AU" sz="2000" b="1" dirty="0">
                <a:solidFill>
                  <a:srgbClr val="FF0000"/>
                </a:solidFill>
                <a:ea typeface="Calibri" panose="020F0502020204030204" pitchFamily="34" charset="0"/>
                <a:cs typeface="Times New Roman" panose="02020603050405020304" pitchFamily="18" charset="0"/>
              </a:rPr>
              <a:t> </a:t>
            </a:r>
            <a:r>
              <a:rPr lang="en-AU" sz="2000" b="1" dirty="0" err="1">
                <a:solidFill>
                  <a:srgbClr val="FF0000"/>
                </a:solidFill>
                <a:ea typeface="Calibri" panose="020F0502020204030204" pitchFamily="34" charset="0"/>
                <a:cs typeface="Times New Roman" panose="02020603050405020304" pitchFamily="18" charset="0"/>
              </a:rPr>
              <a:t>Struktur</a:t>
            </a:r>
            <a:r>
              <a:rPr lang="en-AU" sz="2000" b="1" dirty="0">
                <a:solidFill>
                  <a:srgbClr val="FF0000"/>
                </a:solidFill>
                <a:ea typeface="Calibri" panose="020F0502020204030204" pitchFamily="34" charset="0"/>
                <a:cs typeface="Times New Roman" panose="02020603050405020304" pitchFamily="18" charset="0"/>
              </a:rPr>
              <a:t> </a:t>
            </a:r>
            <a:r>
              <a:rPr lang="en-AU" sz="2000" b="1" dirty="0" err="1">
                <a:solidFill>
                  <a:srgbClr val="FF0000"/>
                </a:solidFill>
                <a:ea typeface="Calibri" panose="020F0502020204030204" pitchFamily="34" charset="0"/>
                <a:cs typeface="Times New Roman" panose="02020603050405020304" pitchFamily="18" charset="0"/>
              </a:rPr>
              <a:t>Organisasi</a:t>
            </a:r>
            <a:r>
              <a:rPr lang="en-AU" sz="2000" b="1" dirty="0">
                <a:solidFill>
                  <a:srgbClr val="FF0000"/>
                </a:solidFill>
                <a:ea typeface="Calibri" panose="020F0502020204030204" pitchFamily="34" charset="0"/>
                <a:cs typeface="Times New Roman" panose="02020603050405020304" pitchFamily="18" charset="0"/>
              </a:rPr>
              <a:t> RISTEKDIKTI</a:t>
            </a:r>
            <a:endParaRPr lang="en-US" sz="2000" b="1" dirty="0">
              <a:solidFill>
                <a:srgbClr val="FF0000"/>
              </a:solidFil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F27346A-7842-470B-B2F0-3B9CAFF9AE43}"/>
              </a:ext>
            </a:extLst>
          </p:cNvPr>
          <p:cNvSpPr txBox="1"/>
          <p:nvPr/>
        </p:nvSpPr>
        <p:spPr>
          <a:xfrm>
            <a:off x="3321583" y="1858296"/>
            <a:ext cx="5316935" cy="1107994"/>
          </a:xfrm>
          <a:prstGeom prst="rect">
            <a:avLst/>
          </a:prstGeom>
          <a:noFill/>
        </p:spPr>
        <p:txBody>
          <a:bodyPr wrap="square" lIns="68577" tIns="34289" rIns="68577" bIns="34289" rtlCol="0">
            <a:spAutoFit/>
          </a:bodyPr>
          <a:lstStyle/>
          <a:p>
            <a:pPr algn="r"/>
            <a:r>
              <a:rPr lang="en-AU" sz="2250" dirty="0" err="1">
                <a:solidFill>
                  <a:schemeClr val="accent1">
                    <a:lumMod val="50000"/>
                  </a:schemeClr>
                </a:solidFill>
                <a:ea typeface="Calibri" panose="020F0502020204030204" pitchFamily="34" charset="0"/>
                <a:cs typeface="Times New Roman" panose="02020603050405020304" pitchFamily="18" charset="0"/>
              </a:rPr>
              <a:t>Penyelenggaraan</a:t>
            </a:r>
            <a:r>
              <a:rPr lang="en-AU" sz="2250" dirty="0">
                <a:solidFill>
                  <a:schemeClr val="accent1">
                    <a:lumMod val="50000"/>
                  </a:schemeClr>
                </a:solidFill>
                <a:ea typeface="Calibri" panose="020F0502020204030204" pitchFamily="34" charset="0"/>
                <a:cs typeface="Times New Roman" panose="02020603050405020304" pitchFamily="18" charset="0"/>
              </a:rPr>
              <a:t> </a:t>
            </a:r>
            <a:r>
              <a:rPr lang="en-AU" sz="2250" dirty="0" err="1">
                <a:solidFill>
                  <a:schemeClr val="accent1">
                    <a:lumMod val="50000"/>
                  </a:schemeClr>
                </a:solidFill>
                <a:ea typeface="Calibri" panose="020F0502020204030204" pitchFamily="34" charset="0"/>
                <a:cs typeface="Times New Roman" panose="02020603050405020304" pitchFamily="18" charset="0"/>
              </a:rPr>
              <a:t>Diklat</a:t>
            </a:r>
            <a:r>
              <a:rPr lang="en-AU" sz="2250" dirty="0">
                <a:solidFill>
                  <a:schemeClr val="accent1">
                    <a:lumMod val="50000"/>
                  </a:schemeClr>
                </a:solidFill>
                <a:ea typeface="Calibri" panose="020F0502020204030204" pitchFamily="34" charset="0"/>
                <a:cs typeface="Times New Roman" panose="02020603050405020304" pitchFamily="18" charset="0"/>
              </a:rPr>
              <a:t> di </a:t>
            </a:r>
            <a:r>
              <a:rPr lang="en-AU" sz="2250" dirty="0" err="1">
                <a:solidFill>
                  <a:schemeClr val="accent1">
                    <a:lumMod val="50000"/>
                  </a:schemeClr>
                </a:solidFill>
                <a:ea typeface="Calibri" panose="020F0502020204030204" pitchFamily="34" charset="0"/>
                <a:cs typeface="Times New Roman" panose="02020603050405020304" pitchFamily="18" charset="0"/>
              </a:rPr>
              <a:t>lingkungan</a:t>
            </a:r>
            <a:r>
              <a:rPr lang="en-AU" sz="2250" dirty="0">
                <a:solidFill>
                  <a:schemeClr val="accent1">
                    <a:lumMod val="50000"/>
                  </a:schemeClr>
                </a:solidFill>
                <a:ea typeface="Calibri" panose="020F0502020204030204" pitchFamily="34" charset="0"/>
                <a:cs typeface="Times New Roman" panose="02020603050405020304" pitchFamily="18" charset="0"/>
              </a:rPr>
              <a:t> Kementerian </a:t>
            </a:r>
            <a:r>
              <a:rPr lang="en-AU" sz="2250" dirty="0" err="1">
                <a:solidFill>
                  <a:schemeClr val="accent1">
                    <a:lumMod val="50000"/>
                  </a:schemeClr>
                </a:solidFill>
                <a:ea typeface="Calibri" panose="020F0502020204030204" pitchFamily="34" charset="0"/>
                <a:cs typeface="Times New Roman" panose="02020603050405020304" pitchFamily="18" charset="0"/>
              </a:rPr>
              <a:t>dilakukan</a:t>
            </a:r>
            <a:r>
              <a:rPr lang="en-AU" sz="2250" dirty="0">
                <a:solidFill>
                  <a:schemeClr val="accent1">
                    <a:lumMod val="50000"/>
                  </a:schemeClr>
                </a:solidFill>
                <a:ea typeface="Calibri" panose="020F0502020204030204" pitchFamily="34" charset="0"/>
                <a:cs typeface="Times New Roman" panose="02020603050405020304" pitchFamily="18" charset="0"/>
              </a:rPr>
              <a:t> oleh </a:t>
            </a:r>
            <a:r>
              <a:rPr lang="en-AU" sz="2250" b="1" dirty="0">
                <a:solidFill>
                  <a:schemeClr val="accent1">
                    <a:lumMod val="50000"/>
                  </a:schemeClr>
                </a:solidFill>
                <a:ea typeface="Calibri" panose="020F0502020204030204" pitchFamily="34" charset="0"/>
                <a:cs typeface="Times New Roman" panose="02020603050405020304" pitchFamily="18" charset="0"/>
              </a:rPr>
              <a:t>Pusat Pendidikan dan </a:t>
            </a:r>
            <a:r>
              <a:rPr lang="en-AU" sz="2250" b="1" dirty="0" err="1">
                <a:solidFill>
                  <a:schemeClr val="accent1">
                    <a:lumMod val="50000"/>
                  </a:schemeClr>
                </a:solidFill>
                <a:ea typeface="Calibri" panose="020F0502020204030204" pitchFamily="34" charset="0"/>
                <a:cs typeface="Times New Roman" panose="02020603050405020304" pitchFamily="18" charset="0"/>
              </a:rPr>
              <a:t>Pelatihan</a:t>
            </a:r>
            <a:endParaRPr lang="en-US" sz="2250" b="1" dirty="0">
              <a:solidFill>
                <a:schemeClr val="accent1">
                  <a:lumMod val="50000"/>
                </a:schemeClr>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D5787E3-F7C0-4BE8-A53E-3341DBBC6423}"/>
              </a:ext>
            </a:extLst>
          </p:cNvPr>
          <p:cNvSpPr txBox="1"/>
          <p:nvPr/>
        </p:nvSpPr>
        <p:spPr>
          <a:xfrm>
            <a:off x="1641915" y="3526469"/>
            <a:ext cx="4997994" cy="1107994"/>
          </a:xfrm>
          <a:prstGeom prst="rect">
            <a:avLst/>
          </a:prstGeom>
          <a:noFill/>
        </p:spPr>
        <p:txBody>
          <a:bodyPr wrap="square" lIns="68577" tIns="34289" rIns="68577" bIns="34289" rtlCol="0">
            <a:spAutoFit/>
          </a:bodyPr>
          <a:lstStyle/>
          <a:p>
            <a:r>
              <a:rPr lang="en-AU" sz="2250" dirty="0">
                <a:solidFill>
                  <a:schemeClr val="accent1">
                    <a:lumMod val="50000"/>
                  </a:schemeClr>
                </a:solidFill>
                <a:ea typeface="Calibri" panose="020F0502020204030204" pitchFamily="34" charset="0"/>
                <a:cs typeface="Times New Roman" panose="02020603050405020304" pitchFamily="18" charset="0"/>
              </a:rPr>
              <a:t>Pusat Pendidikan dan </a:t>
            </a:r>
            <a:r>
              <a:rPr lang="en-AU" sz="2250" dirty="0" err="1">
                <a:solidFill>
                  <a:schemeClr val="accent1">
                    <a:lumMod val="50000"/>
                  </a:schemeClr>
                </a:solidFill>
                <a:ea typeface="Calibri" panose="020F0502020204030204" pitchFamily="34" charset="0"/>
                <a:cs typeface="Times New Roman" panose="02020603050405020304" pitchFamily="18" charset="0"/>
              </a:rPr>
              <a:t>Pelatihan</a:t>
            </a:r>
            <a:r>
              <a:rPr lang="en-AU" sz="2250" dirty="0">
                <a:solidFill>
                  <a:schemeClr val="accent1">
                    <a:lumMod val="50000"/>
                  </a:schemeClr>
                </a:solidFill>
                <a:ea typeface="Calibri" panose="020F0502020204030204" pitchFamily="34" charset="0"/>
                <a:cs typeface="Times New Roman" panose="02020603050405020304" pitchFamily="18" charset="0"/>
              </a:rPr>
              <a:t> </a:t>
            </a:r>
            <a:r>
              <a:rPr lang="en-AU" sz="2250" dirty="0" err="1">
                <a:solidFill>
                  <a:schemeClr val="accent1">
                    <a:lumMod val="50000"/>
                  </a:schemeClr>
                </a:solidFill>
                <a:ea typeface="Calibri" panose="020F0502020204030204" pitchFamily="34" charset="0"/>
                <a:cs typeface="Times New Roman" panose="02020603050405020304" pitchFamily="18" charset="0"/>
              </a:rPr>
              <a:t>dapat</a:t>
            </a:r>
            <a:r>
              <a:rPr lang="en-AU" sz="2250" dirty="0">
                <a:solidFill>
                  <a:schemeClr val="accent1">
                    <a:lumMod val="50000"/>
                  </a:schemeClr>
                </a:solidFill>
                <a:ea typeface="Calibri" panose="020F0502020204030204" pitchFamily="34" charset="0"/>
                <a:cs typeface="Times New Roman" panose="02020603050405020304" pitchFamily="18" charset="0"/>
              </a:rPr>
              <a:t> </a:t>
            </a:r>
            <a:r>
              <a:rPr lang="en-AU" sz="2250" dirty="0" err="1">
                <a:solidFill>
                  <a:schemeClr val="accent1">
                    <a:lumMod val="50000"/>
                  </a:schemeClr>
                </a:solidFill>
                <a:ea typeface="Calibri" panose="020F0502020204030204" pitchFamily="34" charset="0"/>
                <a:cs typeface="Times New Roman" panose="02020603050405020304" pitchFamily="18" charset="0"/>
              </a:rPr>
              <a:t>melakukan</a:t>
            </a:r>
            <a:r>
              <a:rPr lang="en-AU" sz="2250" dirty="0">
                <a:solidFill>
                  <a:schemeClr val="accent1">
                    <a:lumMod val="50000"/>
                  </a:schemeClr>
                </a:solidFill>
                <a:ea typeface="Calibri" panose="020F0502020204030204" pitchFamily="34" charset="0"/>
                <a:cs typeface="Times New Roman" panose="02020603050405020304" pitchFamily="18" charset="0"/>
              </a:rPr>
              <a:t> </a:t>
            </a:r>
            <a:r>
              <a:rPr lang="en-AU" sz="2250" b="1" dirty="0" err="1">
                <a:solidFill>
                  <a:schemeClr val="accent1">
                    <a:lumMod val="50000"/>
                  </a:schemeClr>
                </a:solidFill>
                <a:ea typeface="Calibri" panose="020F0502020204030204" pitchFamily="34" charset="0"/>
                <a:cs typeface="Times New Roman" panose="02020603050405020304" pitchFamily="18" charset="0"/>
              </a:rPr>
              <a:t>kerjasama</a:t>
            </a:r>
            <a:r>
              <a:rPr lang="en-AU" sz="2250" b="1" dirty="0">
                <a:solidFill>
                  <a:schemeClr val="accent1">
                    <a:lumMod val="50000"/>
                  </a:schemeClr>
                </a:solidFill>
                <a:ea typeface="Calibri" panose="020F0502020204030204" pitchFamily="34" charset="0"/>
                <a:cs typeface="Times New Roman" panose="02020603050405020304" pitchFamily="18" charset="0"/>
              </a:rPr>
              <a:t> </a:t>
            </a:r>
            <a:r>
              <a:rPr lang="en-AU" sz="2250" b="1" dirty="0" err="1">
                <a:solidFill>
                  <a:schemeClr val="accent1">
                    <a:lumMod val="50000"/>
                  </a:schemeClr>
                </a:solidFill>
                <a:ea typeface="Calibri" panose="020F0502020204030204" pitchFamily="34" charset="0"/>
                <a:cs typeface="Times New Roman" panose="02020603050405020304" pitchFamily="18" charset="0"/>
              </a:rPr>
              <a:t>penyelenggaraan</a:t>
            </a:r>
            <a:r>
              <a:rPr lang="en-AU" sz="2250" b="1" dirty="0">
                <a:solidFill>
                  <a:schemeClr val="accent1">
                    <a:lumMod val="50000"/>
                  </a:schemeClr>
                </a:solidFill>
                <a:ea typeface="Calibri" panose="020F0502020204030204" pitchFamily="34" charset="0"/>
                <a:cs typeface="Times New Roman" panose="02020603050405020304" pitchFamily="18" charset="0"/>
              </a:rPr>
              <a:t> </a:t>
            </a:r>
            <a:r>
              <a:rPr lang="en-AU" sz="2250" dirty="0">
                <a:solidFill>
                  <a:schemeClr val="accent1">
                    <a:lumMod val="50000"/>
                  </a:schemeClr>
                </a:solidFill>
                <a:ea typeface="Calibri" panose="020F0502020204030204" pitchFamily="34" charset="0"/>
                <a:cs typeface="Times New Roman" panose="02020603050405020304" pitchFamily="18" charset="0"/>
              </a:rPr>
              <a:t>Pendidikan dan </a:t>
            </a:r>
            <a:r>
              <a:rPr lang="en-AU" sz="2250" dirty="0" err="1">
                <a:solidFill>
                  <a:schemeClr val="accent1">
                    <a:lumMod val="50000"/>
                  </a:schemeClr>
                </a:solidFill>
                <a:ea typeface="Calibri" panose="020F0502020204030204" pitchFamily="34" charset="0"/>
                <a:cs typeface="Times New Roman" panose="02020603050405020304" pitchFamily="18" charset="0"/>
              </a:rPr>
              <a:t>pelatihan</a:t>
            </a:r>
            <a:endParaRPr lang="en-US" sz="2250" dirty="0">
              <a:solidFill>
                <a:schemeClr val="accent1">
                  <a:lumMod val="50000"/>
                </a:schemeClr>
              </a:solidFill>
              <a:ea typeface="Calibri" panose="020F0502020204030204" pitchFamily="34" charset="0"/>
              <a:cs typeface="Times New Roman" panose="02020603050405020304" pitchFamily="18" charset="0"/>
            </a:endParaRPr>
          </a:p>
        </p:txBody>
      </p:sp>
      <p:sp>
        <p:nvSpPr>
          <p:cNvPr id="6" name="Arrow: Pentagon 5">
            <a:extLst>
              <a:ext uri="{FF2B5EF4-FFF2-40B4-BE49-F238E27FC236}">
                <a16:creationId xmlns:a16="http://schemas.microsoft.com/office/drawing/2014/main" id="{D7358F3A-9770-4B25-9D17-AFBA19149DA9}"/>
              </a:ext>
            </a:extLst>
          </p:cNvPr>
          <p:cNvSpPr/>
          <p:nvPr/>
        </p:nvSpPr>
        <p:spPr>
          <a:xfrm>
            <a:off x="879965" y="2270721"/>
            <a:ext cx="1181892" cy="4930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err="1"/>
              <a:t>Pasal</a:t>
            </a:r>
            <a:r>
              <a:rPr lang="en-AU" sz="2400" dirty="0"/>
              <a:t> 2</a:t>
            </a:r>
          </a:p>
        </p:txBody>
      </p:sp>
      <p:pic>
        <p:nvPicPr>
          <p:cNvPr id="14" name="Picture 13">
            <a:extLst>
              <a:ext uri="{FF2B5EF4-FFF2-40B4-BE49-F238E27FC236}">
                <a16:creationId xmlns:a16="http://schemas.microsoft.com/office/drawing/2014/main" id="{DB825ACB-CC97-4375-B9FB-9DF96BD21C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689" t="60418" r="11345"/>
          <a:stretch/>
        </p:blipFill>
        <p:spPr>
          <a:xfrm>
            <a:off x="6639909" y="3259490"/>
            <a:ext cx="1593735" cy="1578050"/>
          </a:xfrm>
          <a:prstGeom prst="rect">
            <a:avLst/>
          </a:prstGeom>
        </p:spPr>
      </p:pic>
      <p:cxnSp>
        <p:nvCxnSpPr>
          <p:cNvPr id="16" name="Straight Connector 15">
            <a:extLst>
              <a:ext uri="{FF2B5EF4-FFF2-40B4-BE49-F238E27FC236}">
                <a16:creationId xmlns:a16="http://schemas.microsoft.com/office/drawing/2014/main" id="{E1DDC476-9E45-4BEE-9727-85F257ED1C37}"/>
              </a:ext>
            </a:extLst>
          </p:cNvPr>
          <p:cNvCxnSpPr>
            <a:cxnSpLocks/>
          </p:cNvCxnSpPr>
          <p:nvPr/>
        </p:nvCxnSpPr>
        <p:spPr>
          <a:xfrm>
            <a:off x="1641915" y="3259490"/>
            <a:ext cx="6842462"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71B340-918F-4829-A143-FA18650E83D6}"/>
              </a:ext>
            </a:extLst>
          </p:cNvPr>
          <p:cNvSpPr txBox="1"/>
          <p:nvPr/>
        </p:nvSpPr>
        <p:spPr>
          <a:xfrm>
            <a:off x="4343673" y="1458777"/>
            <a:ext cx="4368264" cy="377024"/>
          </a:xfrm>
          <a:prstGeom prst="rect">
            <a:avLst/>
          </a:prstGeom>
          <a:noFill/>
        </p:spPr>
        <p:txBody>
          <a:bodyPr wrap="square" lIns="68577" tIns="34289" rIns="68577" bIns="34289" rtlCol="0">
            <a:spAutoFit/>
          </a:bodyPr>
          <a:lstStyle/>
          <a:p>
            <a:pPr marL="342900" indent="-342900">
              <a:buFont typeface="Wingdings" panose="05000000000000000000" pitchFamily="2" charset="2"/>
              <a:buChar char="v"/>
            </a:pPr>
            <a:r>
              <a:rPr lang="en-AU" sz="2000" b="1" dirty="0" err="1">
                <a:solidFill>
                  <a:srgbClr val="FF0000"/>
                </a:solidFill>
                <a:ea typeface="Calibri" panose="020F0502020204030204" pitchFamily="34" charset="0"/>
                <a:cs typeface="Times New Roman" panose="02020603050405020304" pitchFamily="18" charset="0"/>
              </a:rPr>
              <a:t>Permenristekdikti</a:t>
            </a:r>
            <a:r>
              <a:rPr lang="en-AU" sz="2000" b="1" dirty="0">
                <a:solidFill>
                  <a:srgbClr val="FF0000"/>
                </a:solidFill>
                <a:ea typeface="Calibri" panose="020F0502020204030204" pitchFamily="34" charset="0"/>
                <a:cs typeface="Times New Roman" panose="02020603050405020304" pitchFamily="18" charset="0"/>
              </a:rPr>
              <a:t> No. 10 </a:t>
            </a:r>
            <a:r>
              <a:rPr lang="en-AU" sz="2000" b="1" dirty="0" err="1">
                <a:solidFill>
                  <a:srgbClr val="FF0000"/>
                </a:solidFill>
                <a:ea typeface="Calibri" panose="020F0502020204030204" pitchFamily="34" charset="0"/>
                <a:cs typeface="Times New Roman" panose="02020603050405020304" pitchFamily="18" charset="0"/>
              </a:rPr>
              <a:t>Tahun</a:t>
            </a:r>
            <a:r>
              <a:rPr lang="en-AU" sz="2000" b="1" dirty="0">
                <a:solidFill>
                  <a:srgbClr val="FF0000"/>
                </a:solidFill>
                <a:ea typeface="Calibri" panose="020F0502020204030204" pitchFamily="34" charset="0"/>
                <a:cs typeface="Times New Roman" panose="02020603050405020304" pitchFamily="18" charset="0"/>
              </a:rPr>
              <a:t> 2017</a:t>
            </a:r>
            <a:endParaRPr lang="en-US" sz="2000" b="1" dirty="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854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27E7-542C-40CB-87B2-33CBA6493093}"/>
              </a:ext>
            </a:extLst>
          </p:cNvPr>
          <p:cNvSpPr>
            <a:spLocks noGrp="1"/>
          </p:cNvSpPr>
          <p:nvPr>
            <p:ph type="title"/>
          </p:nvPr>
        </p:nvSpPr>
        <p:spPr/>
        <p:txBody>
          <a:bodyPr>
            <a:normAutofit/>
          </a:bodyPr>
          <a:lstStyle/>
          <a:p>
            <a:r>
              <a:rPr lang="en-AU" dirty="0"/>
              <a:t>TUJUAN PENYELENGGARAAN PELATIHAN</a:t>
            </a:r>
          </a:p>
        </p:txBody>
      </p:sp>
      <p:grpSp>
        <p:nvGrpSpPr>
          <p:cNvPr id="4" name="Group 3">
            <a:extLst>
              <a:ext uri="{FF2B5EF4-FFF2-40B4-BE49-F238E27FC236}">
                <a16:creationId xmlns:a16="http://schemas.microsoft.com/office/drawing/2014/main" id="{3A8EC5A8-EEC1-43AD-AEFB-A62AB4F7AB10}"/>
              </a:ext>
            </a:extLst>
          </p:cNvPr>
          <p:cNvGrpSpPr/>
          <p:nvPr/>
        </p:nvGrpSpPr>
        <p:grpSpPr>
          <a:xfrm>
            <a:off x="433183" y="4839586"/>
            <a:ext cx="8348404" cy="247379"/>
            <a:chOff x="292100" y="6335068"/>
            <a:chExt cx="11496542" cy="364306"/>
          </a:xfrm>
        </p:grpSpPr>
        <p:pic>
          <p:nvPicPr>
            <p:cNvPr id="5" name="Picture 4">
              <a:extLst>
                <a:ext uri="{FF2B5EF4-FFF2-40B4-BE49-F238E27FC236}">
                  <a16:creationId xmlns:a16="http://schemas.microsoft.com/office/drawing/2014/main" id="{B353560D-9A17-4F05-BEA0-FB4179579E78}"/>
                </a:ext>
              </a:extLst>
            </p:cNvPr>
            <p:cNvPicPr>
              <a:picLocks noChangeAspect="1"/>
            </p:cNvPicPr>
            <p:nvPr/>
          </p:nvPicPr>
          <p:blipFill>
            <a:blip r:embed="rId2"/>
            <a:stretch>
              <a:fillRect/>
            </a:stretch>
          </p:blipFill>
          <p:spPr>
            <a:xfrm>
              <a:off x="292100" y="6352023"/>
              <a:ext cx="2297226" cy="347351"/>
            </a:xfrm>
            <a:prstGeom prst="rect">
              <a:avLst/>
            </a:prstGeom>
          </p:spPr>
        </p:pic>
        <p:grpSp>
          <p:nvGrpSpPr>
            <p:cNvPr id="6" name="Group 5">
              <a:extLst>
                <a:ext uri="{FF2B5EF4-FFF2-40B4-BE49-F238E27FC236}">
                  <a16:creationId xmlns:a16="http://schemas.microsoft.com/office/drawing/2014/main" id="{B38095B7-A4EF-413D-987B-A8557368D16B}"/>
                </a:ext>
              </a:extLst>
            </p:cNvPr>
            <p:cNvGrpSpPr/>
            <p:nvPr/>
          </p:nvGrpSpPr>
          <p:grpSpPr>
            <a:xfrm>
              <a:off x="2755141" y="6335068"/>
              <a:ext cx="9033501" cy="351484"/>
              <a:chOff x="2048071" y="6326906"/>
              <a:chExt cx="8437625" cy="351484"/>
            </a:xfrm>
          </p:grpSpPr>
          <p:sp>
            <p:nvSpPr>
              <p:cNvPr id="7" name="Hexagon 6">
                <a:extLst>
                  <a:ext uri="{FF2B5EF4-FFF2-40B4-BE49-F238E27FC236}">
                    <a16:creationId xmlns:a16="http://schemas.microsoft.com/office/drawing/2014/main" id="{698DE06C-5431-4917-8C4C-FE0F78EAC0EB}"/>
                  </a:ext>
                </a:extLst>
              </p:cNvPr>
              <p:cNvSpPr/>
              <p:nvPr/>
            </p:nvSpPr>
            <p:spPr>
              <a:xfrm>
                <a:off x="2048071" y="6434411"/>
                <a:ext cx="204089" cy="166255"/>
              </a:xfrm>
              <a:prstGeom prst="hexag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8" name="Hexagon 7">
                <a:extLst>
                  <a:ext uri="{FF2B5EF4-FFF2-40B4-BE49-F238E27FC236}">
                    <a16:creationId xmlns:a16="http://schemas.microsoft.com/office/drawing/2014/main" id="{B31AB647-44C8-4A0C-A596-D1BCA562B850}"/>
                  </a:ext>
                </a:extLst>
              </p:cNvPr>
              <p:cNvSpPr/>
              <p:nvPr/>
            </p:nvSpPr>
            <p:spPr>
              <a:xfrm>
                <a:off x="3451408" y="6434410"/>
                <a:ext cx="204089" cy="166255"/>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9" name="Hexagon 8">
                <a:extLst>
                  <a:ext uri="{FF2B5EF4-FFF2-40B4-BE49-F238E27FC236}">
                    <a16:creationId xmlns:a16="http://schemas.microsoft.com/office/drawing/2014/main" id="{EBBAC525-14A6-4BC0-BFB6-4D0B2C8BCE82}"/>
                  </a:ext>
                </a:extLst>
              </p:cNvPr>
              <p:cNvSpPr/>
              <p:nvPr/>
            </p:nvSpPr>
            <p:spPr>
              <a:xfrm>
                <a:off x="4897927" y="6423391"/>
                <a:ext cx="204089" cy="166255"/>
              </a:xfrm>
              <a:prstGeom prst="hex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10" name="Hexagon 9">
                <a:extLst>
                  <a:ext uri="{FF2B5EF4-FFF2-40B4-BE49-F238E27FC236}">
                    <a16:creationId xmlns:a16="http://schemas.microsoft.com/office/drawing/2014/main" id="{4D702D56-0987-4BE7-B2A8-6E44CCE1F983}"/>
                  </a:ext>
                </a:extLst>
              </p:cNvPr>
              <p:cNvSpPr/>
              <p:nvPr/>
            </p:nvSpPr>
            <p:spPr>
              <a:xfrm>
                <a:off x="6599869" y="6410333"/>
                <a:ext cx="204089" cy="166255"/>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11" name="Hexagon 10">
                <a:extLst>
                  <a:ext uri="{FF2B5EF4-FFF2-40B4-BE49-F238E27FC236}">
                    <a16:creationId xmlns:a16="http://schemas.microsoft.com/office/drawing/2014/main" id="{1B15FD73-EE87-49E6-8BBF-D23DC8831C8D}"/>
                  </a:ext>
                </a:extLst>
              </p:cNvPr>
              <p:cNvSpPr/>
              <p:nvPr/>
            </p:nvSpPr>
            <p:spPr>
              <a:xfrm>
                <a:off x="8101957" y="6410331"/>
                <a:ext cx="204089" cy="166255"/>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12" name="Hexagon 11">
                <a:extLst>
                  <a:ext uri="{FF2B5EF4-FFF2-40B4-BE49-F238E27FC236}">
                    <a16:creationId xmlns:a16="http://schemas.microsoft.com/office/drawing/2014/main" id="{28929106-573C-4571-A730-194D6E868A3D}"/>
                  </a:ext>
                </a:extLst>
              </p:cNvPr>
              <p:cNvSpPr/>
              <p:nvPr/>
            </p:nvSpPr>
            <p:spPr>
              <a:xfrm>
                <a:off x="9312090" y="6412374"/>
                <a:ext cx="204089" cy="166255"/>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id-ID" sz="900" b="1">
                  <a:solidFill>
                    <a:srgbClr val="002060"/>
                  </a:solidFill>
                  <a:latin typeface="Calibri" panose="020F0502020204030204"/>
                </a:endParaRPr>
              </a:p>
            </p:txBody>
          </p:sp>
          <p:sp>
            <p:nvSpPr>
              <p:cNvPr id="13" name="Rectangle 12">
                <a:extLst>
                  <a:ext uri="{FF2B5EF4-FFF2-40B4-BE49-F238E27FC236}">
                    <a16:creationId xmlns:a16="http://schemas.microsoft.com/office/drawing/2014/main" id="{ED6FD834-B301-4D82-8C72-6A7F86381C9F}"/>
                  </a:ext>
                </a:extLst>
              </p:cNvPr>
              <p:cNvSpPr/>
              <p:nvPr/>
            </p:nvSpPr>
            <p:spPr>
              <a:xfrm>
                <a:off x="2196995" y="6358901"/>
                <a:ext cx="1276635"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KOMITMEN</a:t>
                </a:r>
              </a:p>
            </p:txBody>
          </p:sp>
          <p:sp>
            <p:nvSpPr>
              <p:cNvPr id="14" name="Rectangle 13">
                <a:extLst>
                  <a:ext uri="{FF2B5EF4-FFF2-40B4-BE49-F238E27FC236}">
                    <a16:creationId xmlns:a16="http://schemas.microsoft.com/office/drawing/2014/main" id="{05955D3E-73C7-4A5C-B495-DE5EF8C020DD}"/>
                  </a:ext>
                </a:extLst>
              </p:cNvPr>
              <p:cNvSpPr/>
              <p:nvPr/>
            </p:nvSpPr>
            <p:spPr>
              <a:xfrm>
                <a:off x="3595112" y="6346775"/>
                <a:ext cx="1346884"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INTEGRITAS</a:t>
                </a:r>
              </a:p>
            </p:txBody>
          </p:sp>
          <p:sp>
            <p:nvSpPr>
              <p:cNvPr id="15" name="Rectangle 14">
                <a:extLst>
                  <a:ext uri="{FF2B5EF4-FFF2-40B4-BE49-F238E27FC236}">
                    <a16:creationId xmlns:a16="http://schemas.microsoft.com/office/drawing/2014/main" id="{6E4B0F2B-9F34-46A1-A64E-8BDE72BA681B}"/>
                  </a:ext>
                </a:extLst>
              </p:cNvPr>
              <p:cNvSpPr/>
              <p:nvPr/>
            </p:nvSpPr>
            <p:spPr>
              <a:xfrm>
                <a:off x="5064730" y="6333157"/>
                <a:ext cx="1603839"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PROFESIONAL</a:t>
                </a:r>
              </a:p>
            </p:txBody>
          </p:sp>
          <p:sp>
            <p:nvSpPr>
              <p:cNvPr id="16" name="Rectangle 15">
                <a:extLst>
                  <a:ext uri="{FF2B5EF4-FFF2-40B4-BE49-F238E27FC236}">
                    <a16:creationId xmlns:a16="http://schemas.microsoft.com/office/drawing/2014/main" id="{08507F87-6653-44FB-A1EB-6CF8521B896B}"/>
                  </a:ext>
                </a:extLst>
              </p:cNvPr>
              <p:cNvSpPr/>
              <p:nvPr/>
            </p:nvSpPr>
            <p:spPr>
              <a:xfrm>
                <a:off x="6725308" y="6333715"/>
                <a:ext cx="1432638"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KERJASAMA</a:t>
                </a:r>
              </a:p>
            </p:txBody>
          </p:sp>
          <p:sp>
            <p:nvSpPr>
              <p:cNvPr id="17" name="Rectangle 16">
                <a:extLst>
                  <a:ext uri="{FF2B5EF4-FFF2-40B4-BE49-F238E27FC236}">
                    <a16:creationId xmlns:a16="http://schemas.microsoft.com/office/drawing/2014/main" id="{E66AB78B-EC7B-42CA-AC22-D144E19A4502}"/>
                  </a:ext>
                </a:extLst>
              </p:cNvPr>
              <p:cNvSpPr/>
              <p:nvPr/>
            </p:nvSpPr>
            <p:spPr>
              <a:xfrm>
                <a:off x="8253518" y="6326906"/>
                <a:ext cx="1058572"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INOVASI</a:t>
                </a:r>
              </a:p>
            </p:txBody>
          </p:sp>
          <p:sp>
            <p:nvSpPr>
              <p:cNvPr id="18" name="Rectangle 17">
                <a:extLst>
                  <a:ext uri="{FF2B5EF4-FFF2-40B4-BE49-F238E27FC236}">
                    <a16:creationId xmlns:a16="http://schemas.microsoft.com/office/drawing/2014/main" id="{2747A1B1-DB6B-4ACA-8E8C-E345FD4CE5D0}"/>
                  </a:ext>
                </a:extLst>
              </p:cNvPr>
              <p:cNvSpPr/>
              <p:nvPr/>
            </p:nvSpPr>
            <p:spPr>
              <a:xfrm>
                <a:off x="9534595" y="6326906"/>
                <a:ext cx="951101" cy="319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AU" sz="900" dirty="0">
                    <a:solidFill>
                      <a:srgbClr val="002060"/>
                    </a:solidFill>
                    <a:latin typeface="Calibri" panose="020F0502020204030204"/>
                  </a:rPr>
                  <a:t>SINERGI</a:t>
                </a:r>
              </a:p>
            </p:txBody>
          </p:sp>
        </p:grpSp>
      </p:grpSp>
      <p:sp>
        <p:nvSpPr>
          <p:cNvPr id="21" name="Rectangle 1">
            <a:extLst>
              <a:ext uri="{FF2B5EF4-FFF2-40B4-BE49-F238E27FC236}">
                <a16:creationId xmlns:a16="http://schemas.microsoft.com/office/drawing/2014/main" id="{3A18C360-9E93-4618-8DAD-588429F1DDE9}"/>
              </a:ext>
            </a:extLst>
          </p:cNvPr>
          <p:cNvSpPr txBox="1">
            <a:spLocks/>
          </p:cNvSpPr>
          <p:nvPr/>
        </p:nvSpPr>
        <p:spPr bwMode="auto">
          <a:xfrm>
            <a:off x="1028279" y="1620965"/>
            <a:ext cx="68580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685800"/>
            <a:r>
              <a:rPr lang="en-US" altLang="id-ID" sz="1800" dirty="0" err="1">
                <a:solidFill>
                  <a:prstClr val="black"/>
                </a:solidFill>
                <a:latin typeface="Calibri" panose="020F0502020204030204"/>
                <a:ea typeface="Century Gothic" charset="0"/>
                <a:cs typeface="Century Gothic" charset="0"/>
              </a:rPr>
              <a:t>Meningkatkan</a:t>
            </a:r>
            <a:r>
              <a:rPr lang="en-US" altLang="id-ID" sz="3300" b="1" dirty="0">
                <a:solidFill>
                  <a:prstClr val="black"/>
                </a:solidFill>
                <a:latin typeface="Calibri" panose="020F0502020204030204"/>
                <a:ea typeface="Century Gothic" charset="0"/>
                <a:cs typeface="Century Gothic" charset="0"/>
              </a:rPr>
              <a:t> KOMPETENSI</a:t>
            </a:r>
          </a:p>
        </p:txBody>
      </p:sp>
      <p:pic>
        <p:nvPicPr>
          <p:cNvPr id="22" name="Picture 4" descr="mage result for attitude icon">
            <a:extLst>
              <a:ext uri="{FF2B5EF4-FFF2-40B4-BE49-F238E27FC236}">
                <a16:creationId xmlns:a16="http://schemas.microsoft.com/office/drawing/2014/main" id="{A0220799-CD62-439F-86EA-553C3315B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910" y="2206130"/>
            <a:ext cx="1785938" cy="17859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asil gambar untuk knowledge ICON">
            <a:extLst>
              <a:ext uri="{FF2B5EF4-FFF2-40B4-BE49-F238E27FC236}">
                <a16:creationId xmlns:a16="http://schemas.microsoft.com/office/drawing/2014/main" id="{AE090CFA-6F80-4B74-9D49-8FBC680F8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604" y="2391155"/>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mage result for skill icon">
            <a:extLst>
              <a:ext uri="{FF2B5EF4-FFF2-40B4-BE49-F238E27FC236}">
                <a16:creationId xmlns:a16="http://schemas.microsoft.com/office/drawing/2014/main" id="{6B3B4C7A-9B05-4455-B05D-A7C5DA861F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018" y="2445447"/>
            <a:ext cx="1964531" cy="130730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F44D1C00-3ADC-4B8D-86E9-5096B48EE4F0}"/>
              </a:ext>
            </a:extLst>
          </p:cNvPr>
          <p:cNvCxnSpPr/>
          <p:nvPr/>
        </p:nvCxnSpPr>
        <p:spPr>
          <a:xfrm>
            <a:off x="3293294" y="2391155"/>
            <a:ext cx="0" cy="1543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579E63-5E20-4B6C-B20B-529A46284C63}"/>
              </a:ext>
            </a:extLst>
          </p:cNvPr>
          <p:cNvCxnSpPr/>
          <p:nvPr/>
        </p:nvCxnSpPr>
        <p:spPr>
          <a:xfrm>
            <a:off x="5783160" y="2391155"/>
            <a:ext cx="0" cy="1543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1">
            <a:extLst>
              <a:ext uri="{FF2B5EF4-FFF2-40B4-BE49-F238E27FC236}">
                <a16:creationId xmlns:a16="http://schemas.microsoft.com/office/drawing/2014/main" id="{596ACB71-9446-4567-8C48-599E6CA19540}"/>
              </a:ext>
            </a:extLst>
          </p:cNvPr>
          <p:cNvSpPr txBox="1">
            <a:spLocks/>
          </p:cNvSpPr>
          <p:nvPr/>
        </p:nvSpPr>
        <p:spPr bwMode="auto">
          <a:xfrm>
            <a:off x="513929" y="4001581"/>
            <a:ext cx="32004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685800"/>
            <a:r>
              <a:rPr lang="en-US" altLang="id-ID" sz="2100" b="1">
                <a:solidFill>
                  <a:prstClr val="black"/>
                </a:solidFill>
                <a:latin typeface="Calibri" panose="020F0502020204030204"/>
                <a:ea typeface="Century Gothic" charset="0"/>
                <a:cs typeface="Century Gothic" charset="0"/>
              </a:rPr>
              <a:t>PENGETAHUAN</a:t>
            </a:r>
            <a:endParaRPr lang="en-US" altLang="id-ID" sz="2100" b="1" dirty="0">
              <a:solidFill>
                <a:prstClr val="black"/>
              </a:solidFill>
              <a:latin typeface="Calibri" panose="020F0502020204030204"/>
              <a:ea typeface="Century Gothic" charset="0"/>
              <a:cs typeface="Century Gothic" charset="0"/>
            </a:endParaRPr>
          </a:p>
        </p:txBody>
      </p:sp>
      <p:sp>
        <p:nvSpPr>
          <p:cNvPr id="31" name="Rectangle 1">
            <a:extLst>
              <a:ext uri="{FF2B5EF4-FFF2-40B4-BE49-F238E27FC236}">
                <a16:creationId xmlns:a16="http://schemas.microsoft.com/office/drawing/2014/main" id="{BF2375B6-25B1-4D1B-B26E-593ADCB749EC}"/>
              </a:ext>
            </a:extLst>
          </p:cNvPr>
          <p:cNvSpPr txBox="1">
            <a:spLocks/>
          </p:cNvSpPr>
          <p:nvPr/>
        </p:nvSpPr>
        <p:spPr bwMode="auto">
          <a:xfrm>
            <a:off x="2933161" y="3991705"/>
            <a:ext cx="32004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685800"/>
            <a:r>
              <a:rPr lang="en-US" altLang="id-ID" sz="2100" b="1" dirty="0">
                <a:solidFill>
                  <a:prstClr val="black"/>
                </a:solidFill>
                <a:latin typeface="Calibri" panose="020F0502020204030204"/>
                <a:ea typeface="Century Gothic" charset="0"/>
                <a:cs typeface="Century Gothic" charset="0"/>
              </a:rPr>
              <a:t>KETERAMPILAN</a:t>
            </a:r>
          </a:p>
        </p:txBody>
      </p:sp>
      <p:sp>
        <p:nvSpPr>
          <p:cNvPr id="32" name="Rectangle 1">
            <a:extLst>
              <a:ext uri="{FF2B5EF4-FFF2-40B4-BE49-F238E27FC236}">
                <a16:creationId xmlns:a16="http://schemas.microsoft.com/office/drawing/2014/main" id="{49FAEE92-E4F6-44EB-86A7-6C8CFD8B3EA1}"/>
              </a:ext>
            </a:extLst>
          </p:cNvPr>
          <p:cNvSpPr txBox="1">
            <a:spLocks/>
          </p:cNvSpPr>
          <p:nvPr/>
        </p:nvSpPr>
        <p:spPr bwMode="auto">
          <a:xfrm>
            <a:off x="5371679" y="3991702"/>
            <a:ext cx="3200400"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685800"/>
            <a:r>
              <a:rPr lang="en-US" altLang="id-ID" sz="2100" b="1" dirty="0">
                <a:solidFill>
                  <a:prstClr val="black"/>
                </a:solidFill>
                <a:latin typeface="Calibri" panose="020F0502020204030204"/>
                <a:ea typeface="Century Gothic" charset="0"/>
                <a:cs typeface="Century Gothic" charset="0"/>
              </a:rPr>
              <a:t>SIKAP KERJA</a:t>
            </a:r>
          </a:p>
        </p:txBody>
      </p:sp>
    </p:spTree>
    <p:extLst>
      <p:ext uri="{BB962C8B-B14F-4D97-AF65-F5344CB8AC3E}">
        <p14:creationId xmlns:p14="http://schemas.microsoft.com/office/powerpoint/2010/main" val="164895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AutoShape 5">
            <a:extLst>
              <a:ext uri="{FF2B5EF4-FFF2-40B4-BE49-F238E27FC236}">
                <a16:creationId xmlns:a16="http://schemas.microsoft.com/office/drawing/2014/main" id="{B5B73644-B673-44F9-8F83-E8A557F85137}"/>
              </a:ext>
            </a:extLst>
          </p:cNvPr>
          <p:cNvSpPr>
            <a:spLocks noChangeArrowheads="1"/>
          </p:cNvSpPr>
          <p:nvPr/>
        </p:nvSpPr>
        <p:spPr bwMode="gray">
          <a:xfrm>
            <a:off x="445943" y="2616556"/>
            <a:ext cx="3454977" cy="689874"/>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108546" name="AutoShape 2">
            <a:extLst>
              <a:ext uri="{FF2B5EF4-FFF2-40B4-BE49-F238E27FC236}">
                <a16:creationId xmlns:a16="http://schemas.microsoft.com/office/drawing/2014/main" id="{60408B8C-DFAB-4250-8B6A-0707E9F5BAA0}"/>
              </a:ext>
            </a:extLst>
          </p:cNvPr>
          <p:cNvSpPr>
            <a:spLocks noChangeArrowheads="1"/>
          </p:cNvSpPr>
          <p:nvPr/>
        </p:nvSpPr>
        <p:spPr bwMode="ltGray">
          <a:xfrm>
            <a:off x="5076825" y="1594833"/>
            <a:ext cx="3649590" cy="800100"/>
          </a:xfrm>
          <a:prstGeom prst="roundRect">
            <a:avLst>
              <a:gd name="adj" fmla="val 11921"/>
            </a:avLst>
          </a:prstGeom>
          <a:solidFill>
            <a:srgbClr val="9999FF"/>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defTabSz="685800"/>
            <a:endParaRPr lang="en-ID" sz="1350">
              <a:solidFill>
                <a:prstClr val="black"/>
              </a:solidFill>
              <a:latin typeface="Calibri" panose="020F0502020204030204"/>
            </a:endParaRPr>
          </a:p>
        </p:txBody>
      </p:sp>
      <p:sp>
        <p:nvSpPr>
          <p:cNvPr id="108547" name="AutoShape 3">
            <a:extLst>
              <a:ext uri="{FF2B5EF4-FFF2-40B4-BE49-F238E27FC236}">
                <a16:creationId xmlns:a16="http://schemas.microsoft.com/office/drawing/2014/main" id="{63677684-BA06-4AA8-8FF7-0F2E8A60571D}"/>
              </a:ext>
            </a:extLst>
          </p:cNvPr>
          <p:cNvSpPr>
            <a:spLocks noChangeArrowheads="1"/>
          </p:cNvSpPr>
          <p:nvPr/>
        </p:nvSpPr>
        <p:spPr bwMode="ltGray">
          <a:xfrm>
            <a:off x="5094999" y="2516961"/>
            <a:ext cx="3649589" cy="800100"/>
          </a:xfrm>
          <a:prstGeom prst="roundRect">
            <a:avLst>
              <a:gd name="adj" fmla="val 11921"/>
            </a:avLst>
          </a:prstGeom>
          <a:solidFill>
            <a:srgbClr val="00FFFF"/>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defTabSz="685800"/>
            <a:endParaRPr lang="en-ID" sz="1350">
              <a:solidFill>
                <a:prstClr val="black"/>
              </a:solidFill>
              <a:latin typeface="Calibri" panose="020F0502020204030204"/>
            </a:endParaRPr>
          </a:p>
        </p:txBody>
      </p:sp>
      <p:sp>
        <p:nvSpPr>
          <p:cNvPr id="108548" name="AutoShape 4">
            <a:extLst>
              <a:ext uri="{FF2B5EF4-FFF2-40B4-BE49-F238E27FC236}">
                <a16:creationId xmlns:a16="http://schemas.microsoft.com/office/drawing/2014/main" id="{4D85EC20-A014-4B5F-A150-29BFD2710665}"/>
              </a:ext>
            </a:extLst>
          </p:cNvPr>
          <p:cNvSpPr>
            <a:spLocks noChangeArrowheads="1"/>
          </p:cNvSpPr>
          <p:nvPr/>
        </p:nvSpPr>
        <p:spPr bwMode="ltGray">
          <a:xfrm>
            <a:off x="5076825" y="3582433"/>
            <a:ext cx="3752092" cy="800100"/>
          </a:xfrm>
          <a:prstGeom prst="roundRect">
            <a:avLst>
              <a:gd name="adj" fmla="val 11921"/>
            </a:avLst>
          </a:prstGeom>
          <a:solidFill>
            <a:srgbClr val="FFFF00"/>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defTabSz="685800"/>
            <a:endParaRPr lang="en-ID" sz="1350">
              <a:solidFill>
                <a:prstClr val="black"/>
              </a:solidFill>
              <a:latin typeface="Calibri" panose="020F0502020204030204"/>
            </a:endParaRPr>
          </a:p>
        </p:txBody>
      </p:sp>
      <p:pic>
        <p:nvPicPr>
          <p:cNvPr id="108549" name="Picture 5" descr="Picture4">
            <a:extLst>
              <a:ext uri="{FF2B5EF4-FFF2-40B4-BE49-F238E27FC236}">
                <a16:creationId xmlns:a16="http://schemas.microsoft.com/office/drawing/2014/main" id="{4CCA1AC5-C3DE-4027-A16B-370A03BA33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026" y="1582341"/>
            <a:ext cx="594122"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8550" name="Picture 6" descr="Picture4">
            <a:extLst>
              <a:ext uri="{FF2B5EF4-FFF2-40B4-BE49-F238E27FC236}">
                <a16:creationId xmlns:a16="http://schemas.microsoft.com/office/drawing/2014/main" id="{5DB9AA4A-A51A-43E3-ADAE-6BA2DE081E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8644" y="2580085"/>
            <a:ext cx="595313" cy="504825"/>
          </a:xfrm>
          <a:prstGeom prst="rect">
            <a:avLst/>
          </a:prstGeom>
          <a:noFill/>
          <a:extLst>
            <a:ext uri="{909E8E84-426E-40DD-AFC4-6F175D3DCCD1}">
              <a14:hiddenFill xmlns:a14="http://schemas.microsoft.com/office/drawing/2010/main">
                <a:solidFill>
                  <a:srgbClr val="FFFFFF"/>
                </a:solidFill>
              </a14:hiddenFill>
            </a:ext>
          </a:extLst>
        </p:spPr>
      </p:pic>
      <p:sp>
        <p:nvSpPr>
          <p:cNvPr id="108582" name="Rectangle 38">
            <a:extLst>
              <a:ext uri="{FF2B5EF4-FFF2-40B4-BE49-F238E27FC236}">
                <a16:creationId xmlns:a16="http://schemas.microsoft.com/office/drawing/2014/main" id="{F303D76C-C99C-435D-950B-07A90C0D83FF}"/>
              </a:ext>
            </a:extLst>
          </p:cNvPr>
          <p:cNvSpPr>
            <a:spLocks noChangeArrowheads="1"/>
          </p:cNvSpPr>
          <p:nvPr/>
        </p:nvSpPr>
        <p:spPr bwMode="black">
          <a:xfrm>
            <a:off x="5133975" y="2687968"/>
            <a:ext cx="3548386" cy="3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b="1" dirty="0" err="1">
                <a:solidFill>
                  <a:prstClr val="black"/>
                </a:solidFill>
                <a:latin typeface="Arial" panose="020B0604020202020204" pitchFamily="34" charset="0"/>
                <a:cs typeface="Arial" panose="020B0604020202020204" pitchFamily="34" charset="0"/>
              </a:rPr>
              <a:t>Sikap</a:t>
            </a:r>
            <a:r>
              <a:rPr lang="en-ID" altLang="en-US" b="1" dirty="0">
                <a:solidFill>
                  <a:prstClr val="black"/>
                </a:solidFill>
                <a:latin typeface="Arial" panose="020B0604020202020204" pitchFamily="34" charset="0"/>
                <a:cs typeface="Arial" panose="020B0604020202020204" pitchFamily="34" charset="0"/>
              </a:rPr>
              <a:t> </a:t>
            </a:r>
            <a:r>
              <a:rPr lang="en-ID" altLang="en-US" b="1" dirty="0" err="1">
                <a:solidFill>
                  <a:prstClr val="black"/>
                </a:solidFill>
                <a:latin typeface="Arial" panose="020B0604020202020204" pitchFamily="34" charset="0"/>
                <a:cs typeface="Arial" panose="020B0604020202020204" pitchFamily="34" charset="0"/>
              </a:rPr>
              <a:t>Terhadap</a:t>
            </a:r>
            <a:r>
              <a:rPr lang="en-ID" altLang="en-US" b="1" dirty="0">
                <a:solidFill>
                  <a:prstClr val="black"/>
                </a:solidFill>
                <a:latin typeface="Arial" panose="020B0604020202020204" pitchFamily="34" charset="0"/>
                <a:cs typeface="Arial" panose="020B0604020202020204" pitchFamily="34" charset="0"/>
              </a:rPr>
              <a:t> </a:t>
            </a:r>
            <a:r>
              <a:rPr lang="en-ID" altLang="en-US" b="1" dirty="0" err="1">
                <a:solidFill>
                  <a:prstClr val="black"/>
                </a:solidFill>
                <a:latin typeface="Arial" panose="020B0604020202020204" pitchFamily="34" charset="0"/>
                <a:cs typeface="Arial" panose="020B0604020202020204" pitchFamily="34" charset="0"/>
              </a:rPr>
              <a:t>Pekerjaan</a:t>
            </a:r>
            <a:endParaRPr lang="en-ID" altLang="en-US" b="1" dirty="0">
              <a:solidFill>
                <a:prstClr val="black"/>
              </a:solidFill>
              <a:latin typeface="Arial" panose="020B0604020202020204" pitchFamily="34" charset="0"/>
              <a:cs typeface="Arial" panose="020B0604020202020204" pitchFamily="34" charset="0"/>
            </a:endParaRPr>
          </a:p>
        </p:txBody>
      </p:sp>
      <p:sp>
        <p:nvSpPr>
          <p:cNvPr id="108583" name="Rectangle 39">
            <a:extLst>
              <a:ext uri="{FF2B5EF4-FFF2-40B4-BE49-F238E27FC236}">
                <a16:creationId xmlns:a16="http://schemas.microsoft.com/office/drawing/2014/main" id="{3D218D5C-C8F1-4AEA-B7D3-AD27695F022A}"/>
              </a:ext>
            </a:extLst>
          </p:cNvPr>
          <p:cNvSpPr>
            <a:spLocks noChangeArrowheads="1"/>
          </p:cNvSpPr>
          <p:nvPr/>
        </p:nvSpPr>
        <p:spPr bwMode="black">
          <a:xfrm>
            <a:off x="5133976" y="1793503"/>
            <a:ext cx="3548386" cy="3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b="1" dirty="0" err="1">
                <a:solidFill>
                  <a:srgbClr val="FEFFFF"/>
                </a:solidFill>
                <a:latin typeface="Arial" panose="020B0604020202020204" pitchFamily="34" charset="0"/>
                <a:cs typeface="Arial" panose="020B0604020202020204" pitchFamily="34" charset="0"/>
              </a:rPr>
              <a:t>Sikap</a:t>
            </a:r>
            <a:r>
              <a:rPr lang="en-ID" altLang="en-US" b="1" dirty="0">
                <a:solidFill>
                  <a:srgbClr val="FEFFFF"/>
                </a:solidFill>
                <a:latin typeface="Arial" panose="020B0604020202020204" pitchFamily="34" charset="0"/>
                <a:cs typeface="Arial" panose="020B0604020202020204" pitchFamily="34" charset="0"/>
              </a:rPr>
              <a:t> </a:t>
            </a:r>
            <a:r>
              <a:rPr lang="en-ID" altLang="en-US" b="1" dirty="0" err="1">
                <a:solidFill>
                  <a:srgbClr val="FEFFFF"/>
                </a:solidFill>
                <a:latin typeface="Arial" panose="020B0604020202020204" pitchFamily="34" charset="0"/>
                <a:cs typeface="Arial" panose="020B0604020202020204" pitchFamily="34" charset="0"/>
              </a:rPr>
              <a:t>Terhadap</a:t>
            </a:r>
            <a:r>
              <a:rPr lang="en-ID" altLang="en-US" b="1" dirty="0">
                <a:solidFill>
                  <a:srgbClr val="FEFFFF"/>
                </a:solidFill>
                <a:latin typeface="Arial" panose="020B0604020202020204" pitchFamily="34" charset="0"/>
                <a:cs typeface="Arial" panose="020B0604020202020204" pitchFamily="34" charset="0"/>
              </a:rPr>
              <a:t> </a:t>
            </a:r>
            <a:r>
              <a:rPr lang="en-ID" altLang="en-US" b="1" dirty="0" err="1">
                <a:solidFill>
                  <a:srgbClr val="FEFFFF"/>
                </a:solidFill>
                <a:latin typeface="Arial" panose="020B0604020202020204" pitchFamily="34" charset="0"/>
                <a:cs typeface="Arial" panose="020B0604020202020204" pitchFamily="34" charset="0"/>
              </a:rPr>
              <a:t>Organisasi</a:t>
            </a:r>
            <a:endParaRPr lang="en-ID" altLang="en-US" b="1" dirty="0">
              <a:solidFill>
                <a:srgbClr val="FEFFFF"/>
              </a:solidFill>
              <a:latin typeface="Arial" panose="020B0604020202020204" pitchFamily="34" charset="0"/>
              <a:cs typeface="Arial" panose="020B0604020202020204" pitchFamily="34" charset="0"/>
            </a:endParaRPr>
          </a:p>
        </p:txBody>
      </p:sp>
      <p:sp>
        <p:nvSpPr>
          <p:cNvPr id="108584" name="Rectangle 40">
            <a:extLst>
              <a:ext uri="{FF2B5EF4-FFF2-40B4-BE49-F238E27FC236}">
                <a16:creationId xmlns:a16="http://schemas.microsoft.com/office/drawing/2014/main" id="{F4A3785E-CE99-468C-AD69-B3C6D4FF85F6}"/>
              </a:ext>
            </a:extLst>
          </p:cNvPr>
          <p:cNvSpPr>
            <a:spLocks noChangeArrowheads="1"/>
          </p:cNvSpPr>
          <p:nvPr/>
        </p:nvSpPr>
        <p:spPr bwMode="black">
          <a:xfrm>
            <a:off x="5133976" y="3818541"/>
            <a:ext cx="3637792" cy="39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b="1" dirty="0" err="1">
                <a:solidFill>
                  <a:prstClr val="black"/>
                </a:solidFill>
                <a:latin typeface="Arial" panose="020B0604020202020204" pitchFamily="34" charset="0"/>
                <a:cs typeface="Arial" panose="020B0604020202020204" pitchFamily="34" charset="0"/>
              </a:rPr>
              <a:t>Sikap</a:t>
            </a:r>
            <a:r>
              <a:rPr lang="en-ID" altLang="en-US" b="1" dirty="0">
                <a:solidFill>
                  <a:prstClr val="black"/>
                </a:solidFill>
                <a:latin typeface="Arial" panose="020B0604020202020204" pitchFamily="34" charset="0"/>
                <a:cs typeface="Arial" panose="020B0604020202020204" pitchFamily="34" charset="0"/>
              </a:rPr>
              <a:t> </a:t>
            </a:r>
            <a:r>
              <a:rPr lang="en-ID" altLang="en-US" b="1" dirty="0" err="1">
                <a:solidFill>
                  <a:prstClr val="black"/>
                </a:solidFill>
                <a:latin typeface="Arial" panose="020B0604020202020204" pitchFamily="34" charset="0"/>
                <a:cs typeface="Arial" panose="020B0604020202020204" pitchFamily="34" charset="0"/>
              </a:rPr>
              <a:t>Terhadap</a:t>
            </a:r>
            <a:r>
              <a:rPr lang="en-ID" altLang="en-US" b="1" dirty="0">
                <a:solidFill>
                  <a:prstClr val="black"/>
                </a:solidFill>
                <a:latin typeface="Arial" panose="020B0604020202020204" pitchFamily="34" charset="0"/>
                <a:cs typeface="Arial" panose="020B0604020202020204" pitchFamily="34" charset="0"/>
              </a:rPr>
              <a:t> </a:t>
            </a:r>
            <a:r>
              <a:rPr lang="en-ID" altLang="en-US" b="1" dirty="0" err="1">
                <a:solidFill>
                  <a:prstClr val="black"/>
                </a:solidFill>
                <a:latin typeface="Arial" panose="020B0604020202020204" pitchFamily="34" charset="0"/>
                <a:cs typeface="Arial" panose="020B0604020202020204" pitchFamily="34" charset="0"/>
              </a:rPr>
              <a:t>Rekan</a:t>
            </a:r>
            <a:r>
              <a:rPr lang="en-ID" altLang="en-US" b="1" dirty="0">
                <a:solidFill>
                  <a:prstClr val="black"/>
                </a:solidFill>
                <a:latin typeface="Arial" panose="020B0604020202020204" pitchFamily="34" charset="0"/>
                <a:cs typeface="Arial" panose="020B0604020202020204" pitchFamily="34" charset="0"/>
              </a:rPr>
              <a:t> </a:t>
            </a:r>
            <a:r>
              <a:rPr lang="en-ID" altLang="en-US" b="1" dirty="0" err="1">
                <a:solidFill>
                  <a:prstClr val="black"/>
                </a:solidFill>
                <a:latin typeface="Arial" panose="020B0604020202020204" pitchFamily="34" charset="0"/>
                <a:cs typeface="Arial" panose="020B0604020202020204" pitchFamily="34" charset="0"/>
              </a:rPr>
              <a:t>Kerja</a:t>
            </a:r>
            <a:endParaRPr lang="en-ID" altLang="en-US" b="1" dirty="0">
              <a:solidFill>
                <a:prstClr val="black"/>
              </a:solidFill>
              <a:latin typeface="Arial" panose="020B0604020202020204" pitchFamily="34" charset="0"/>
              <a:cs typeface="Arial" panose="020B0604020202020204" pitchFamily="34" charset="0"/>
            </a:endParaRPr>
          </a:p>
        </p:txBody>
      </p:sp>
      <p:sp>
        <p:nvSpPr>
          <p:cNvPr id="108587" name="Freeform 43">
            <a:extLst>
              <a:ext uri="{FF2B5EF4-FFF2-40B4-BE49-F238E27FC236}">
                <a16:creationId xmlns:a16="http://schemas.microsoft.com/office/drawing/2014/main" id="{25400527-585E-413D-B113-7A63CC957905}"/>
              </a:ext>
            </a:extLst>
          </p:cNvPr>
          <p:cNvSpPr>
            <a:spLocks/>
          </p:cNvSpPr>
          <p:nvPr/>
        </p:nvSpPr>
        <p:spPr bwMode="gray">
          <a:xfrm rot="16200000">
            <a:off x="3977508" y="3404826"/>
            <a:ext cx="1221267" cy="791633"/>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108588" name="Freeform 44">
            <a:extLst>
              <a:ext uri="{FF2B5EF4-FFF2-40B4-BE49-F238E27FC236}">
                <a16:creationId xmlns:a16="http://schemas.microsoft.com/office/drawing/2014/main" id="{6B7F4B57-5A1C-4DA9-B42F-EEE02E9246E9}"/>
              </a:ext>
            </a:extLst>
          </p:cNvPr>
          <p:cNvSpPr>
            <a:spLocks/>
          </p:cNvSpPr>
          <p:nvPr/>
        </p:nvSpPr>
        <p:spPr bwMode="gray">
          <a:xfrm rot="16200000">
            <a:off x="4437593" y="2527102"/>
            <a:ext cx="235744" cy="822722"/>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108589" name="Freeform 45">
            <a:extLst>
              <a:ext uri="{FF2B5EF4-FFF2-40B4-BE49-F238E27FC236}">
                <a16:creationId xmlns:a16="http://schemas.microsoft.com/office/drawing/2014/main" id="{6455DBC1-5B7B-4D59-9ECE-1703B6EF1B3B}"/>
              </a:ext>
            </a:extLst>
          </p:cNvPr>
          <p:cNvSpPr>
            <a:spLocks/>
          </p:cNvSpPr>
          <p:nvPr/>
        </p:nvSpPr>
        <p:spPr bwMode="gray">
          <a:xfrm rot="16200000" flipH="1">
            <a:off x="3860443" y="1644873"/>
            <a:ext cx="1429169" cy="783596"/>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1">
              <a:alpha val="50000"/>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108590" name="Rectangle 46">
            <a:extLst>
              <a:ext uri="{FF2B5EF4-FFF2-40B4-BE49-F238E27FC236}">
                <a16:creationId xmlns:a16="http://schemas.microsoft.com/office/drawing/2014/main" id="{611335EA-4173-4F14-8F06-79524D8AD8E3}"/>
              </a:ext>
            </a:extLst>
          </p:cNvPr>
          <p:cNvSpPr>
            <a:spLocks noGrp="1" noChangeArrowheads="1"/>
          </p:cNvSpPr>
          <p:nvPr>
            <p:ph type="title"/>
          </p:nvPr>
        </p:nvSpPr>
        <p:spPr>
          <a:xfrm>
            <a:off x="3230586" y="-7442"/>
            <a:ext cx="4903946" cy="794632"/>
          </a:xfrm>
          <a:solidFill>
            <a:srgbClr val="99CCFF"/>
          </a:solidFill>
        </p:spPr>
        <p:txBody>
          <a:bodyPr>
            <a:normAutofit/>
          </a:bodyPr>
          <a:lstStyle/>
          <a:p>
            <a:pPr algn="ctr"/>
            <a:r>
              <a:rPr lang="en-ID" altLang="en-US" sz="3000" dirty="0"/>
              <a:t>KOMPETENSI SIKAP KERJA</a:t>
            </a:r>
          </a:p>
        </p:txBody>
      </p:sp>
      <p:sp>
        <p:nvSpPr>
          <p:cNvPr id="78" name="AutoShape 5">
            <a:extLst>
              <a:ext uri="{FF2B5EF4-FFF2-40B4-BE49-F238E27FC236}">
                <a16:creationId xmlns:a16="http://schemas.microsoft.com/office/drawing/2014/main" id="{92F2D946-47ED-470E-B21E-1204352B1B1B}"/>
              </a:ext>
            </a:extLst>
          </p:cNvPr>
          <p:cNvSpPr>
            <a:spLocks noChangeArrowheads="1"/>
          </p:cNvSpPr>
          <p:nvPr/>
        </p:nvSpPr>
        <p:spPr bwMode="gray">
          <a:xfrm>
            <a:off x="67711" y="1351453"/>
            <a:ext cx="4110452" cy="714517"/>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nvGrpSpPr>
          <p:cNvPr id="79" name="Group 16">
            <a:extLst>
              <a:ext uri="{FF2B5EF4-FFF2-40B4-BE49-F238E27FC236}">
                <a16:creationId xmlns:a16="http://schemas.microsoft.com/office/drawing/2014/main" id="{64C4D65A-E37B-4890-A171-18873B4CD83C}"/>
              </a:ext>
            </a:extLst>
          </p:cNvPr>
          <p:cNvGrpSpPr>
            <a:grpSpLocks/>
          </p:cNvGrpSpPr>
          <p:nvPr/>
        </p:nvGrpSpPr>
        <p:grpSpPr bwMode="auto">
          <a:xfrm>
            <a:off x="953150" y="917191"/>
            <a:ext cx="2440562" cy="347663"/>
            <a:chOff x="720" y="1392"/>
            <a:chExt cx="4058" cy="480"/>
          </a:xfrm>
          <a:solidFill>
            <a:srgbClr val="9999FF"/>
          </a:solidFill>
        </p:grpSpPr>
        <p:sp>
          <p:nvSpPr>
            <p:cNvPr id="80" name="AutoShape 17">
              <a:extLst>
                <a:ext uri="{FF2B5EF4-FFF2-40B4-BE49-F238E27FC236}">
                  <a16:creationId xmlns:a16="http://schemas.microsoft.com/office/drawing/2014/main" id="{E0754E12-2B9E-4A7C-A950-6692AF6DDFB7}"/>
                </a:ext>
              </a:extLst>
            </p:cNvPr>
            <p:cNvSpPr>
              <a:spLocks noChangeArrowheads="1"/>
            </p:cNvSpPr>
            <p:nvPr/>
          </p:nvSpPr>
          <p:spPr bwMode="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nvGrpSpPr>
            <p:cNvPr id="81" name="Group 18">
              <a:extLst>
                <a:ext uri="{FF2B5EF4-FFF2-40B4-BE49-F238E27FC236}">
                  <a16:creationId xmlns:a16="http://schemas.microsoft.com/office/drawing/2014/main" id="{B0B70E9C-8635-4769-B43A-C91E203A196F}"/>
                </a:ext>
              </a:extLst>
            </p:cNvPr>
            <p:cNvGrpSpPr>
              <a:grpSpLocks/>
            </p:cNvGrpSpPr>
            <p:nvPr/>
          </p:nvGrpSpPr>
          <p:grpSpPr bwMode="auto">
            <a:xfrm>
              <a:off x="730" y="1407"/>
              <a:ext cx="4043" cy="444"/>
              <a:chOff x="744" y="1407"/>
              <a:chExt cx="3988" cy="444"/>
            </a:xfrm>
            <a:grpFill/>
          </p:grpSpPr>
          <p:sp>
            <p:nvSpPr>
              <p:cNvPr id="82" name="AutoShape 19">
                <a:extLst>
                  <a:ext uri="{FF2B5EF4-FFF2-40B4-BE49-F238E27FC236}">
                    <a16:creationId xmlns:a16="http://schemas.microsoft.com/office/drawing/2014/main" id="{6DE79F5A-EC1C-4155-9E1E-C8D3CA2913D3}"/>
                  </a:ext>
                </a:extLst>
              </p:cNvPr>
              <p:cNvSpPr>
                <a:spLocks noChangeArrowheads="1"/>
              </p:cNvSpPr>
              <p:nvPr/>
            </p:nvSpPr>
            <p:spPr bwMode="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83" name="AutoShape 20">
                <a:extLst>
                  <a:ext uri="{FF2B5EF4-FFF2-40B4-BE49-F238E27FC236}">
                    <a16:creationId xmlns:a16="http://schemas.microsoft.com/office/drawing/2014/main" id="{6DECB369-09B1-4D95-B7A2-0700C5052906}"/>
                  </a:ext>
                </a:extLst>
              </p:cNvPr>
              <p:cNvSpPr>
                <a:spLocks noChangeArrowheads="1"/>
              </p:cNvSpPr>
              <p:nvPr/>
            </p:nvSpPr>
            <p:spPr bwMode="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grpSp>
      <p:sp>
        <p:nvSpPr>
          <p:cNvPr id="108586" name="Text Box 42">
            <a:extLst>
              <a:ext uri="{FF2B5EF4-FFF2-40B4-BE49-F238E27FC236}">
                <a16:creationId xmlns:a16="http://schemas.microsoft.com/office/drawing/2014/main" id="{97EC7644-FC8B-4569-AF5B-07D84A7C5D41}"/>
              </a:ext>
            </a:extLst>
          </p:cNvPr>
          <p:cNvSpPr txBox="1">
            <a:spLocks noChangeArrowheads="1"/>
          </p:cNvSpPr>
          <p:nvPr/>
        </p:nvSpPr>
        <p:spPr bwMode="auto">
          <a:xfrm>
            <a:off x="1459056" y="1022298"/>
            <a:ext cx="1428750" cy="2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685800">
              <a:lnSpc>
                <a:spcPct val="50000"/>
              </a:lnSpc>
              <a:spcBef>
                <a:spcPct val="50000"/>
              </a:spcBef>
            </a:pPr>
            <a:r>
              <a:rPr lang="en-ID" altLang="en-US" b="1"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Kognitif</a:t>
            </a:r>
            <a:endParaRPr lang="en-ID"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90" name="Rectangle 39">
            <a:extLst>
              <a:ext uri="{FF2B5EF4-FFF2-40B4-BE49-F238E27FC236}">
                <a16:creationId xmlns:a16="http://schemas.microsoft.com/office/drawing/2014/main" id="{3F941D4E-6901-4053-9CC3-A85609C27BB6}"/>
              </a:ext>
            </a:extLst>
          </p:cNvPr>
          <p:cNvSpPr>
            <a:spLocks noChangeArrowheads="1"/>
          </p:cNvSpPr>
          <p:nvPr/>
        </p:nvSpPr>
        <p:spPr bwMode="black">
          <a:xfrm>
            <a:off x="314591" y="1380544"/>
            <a:ext cx="3907278" cy="6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sz="1500" b="1" dirty="0" err="1">
                <a:solidFill>
                  <a:prstClr val="black"/>
                </a:solidFill>
                <a:latin typeface="Arial" panose="020B0604020202020204" pitchFamily="34" charset="0"/>
                <a:cs typeface="Arial" panose="020B0604020202020204" pitchFamily="34" charset="0"/>
              </a:rPr>
              <a:t>Pengetahuan</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Pandangan</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Keyakinan</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mempersepsikan</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obyek</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sikap</a:t>
            </a:r>
            <a:endParaRPr lang="en-ID" altLang="en-US" sz="1500" b="1" dirty="0">
              <a:solidFill>
                <a:prstClr val="black"/>
              </a:solidFill>
              <a:latin typeface="Arial" panose="020B0604020202020204" pitchFamily="34" charset="0"/>
              <a:cs typeface="Arial" panose="020B0604020202020204" pitchFamily="34" charset="0"/>
            </a:endParaRPr>
          </a:p>
        </p:txBody>
      </p:sp>
      <p:grpSp>
        <p:nvGrpSpPr>
          <p:cNvPr id="92" name="Group 16">
            <a:extLst>
              <a:ext uri="{FF2B5EF4-FFF2-40B4-BE49-F238E27FC236}">
                <a16:creationId xmlns:a16="http://schemas.microsoft.com/office/drawing/2014/main" id="{A248EFC0-D9BB-4549-A2CB-20094DAC4F6B}"/>
              </a:ext>
            </a:extLst>
          </p:cNvPr>
          <p:cNvGrpSpPr>
            <a:grpSpLocks/>
          </p:cNvGrpSpPr>
          <p:nvPr/>
        </p:nvGrpSpPr>
        <p:grpSpPr bwMode="auto">
          <a:xfrm>
            <a:off x="1050539" y="2343259"/>
            <a:ext cx="2440562" cy="347663"/>
            <a:chOff x="720" y="1392"/>
            <a:chExt cx="4058" cy="480"/>
          </a:xfrm>
          <a:solidFill>
            <a:srgbClr val="00FFFF"/>
          </a:solidFill>
        </p:grpSpPr>
        <p:sp>
          <p:nvSpPr>
            <p:cNvPr id="93" name="AutoShape 17">
              <a:extLst>
                <a:ext uri="{FF2B5EF4-FFF2-40B4-BE49-F238E27FC236}">
                  <a16:creationId xmlns:a16="http://schemas.microsoft.com/office/drawing/2014/main" id="{847CD776-5C40-4A9D-82B0-BD56BB021EAD}"/>
                </a:ext>
              </a:extLst>
            </p:cNvPr>
            <p:cNvSpPr>
              <a:spLocks noChangeArrowheads="1"/>
            </p:cNvSpPr>
            <p:nvPr/>
          </p:nvSpPr>
          <p:spPr bwMode="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nvGrpSpPr>
            <p:cNvPr id="94" name="Group 18">
              <a:extLst>
                <a:ext uri="{FF2B5EF4-FFF2-40B4-BE49-F238E27FC236}">
                  <a16:creationId xmlns:a16="http://schemas.microsoft.com/office/drawing/2014/main" id="{AE0FF748-2431-4F2B-8096-88AD47886175}"/>
                </a:ext>
              </a:extLst>
            </p:cNvPr>
            <p:cNvGrpSpPr>
              <a:grpSpLocks/>
            </p:cNvGrpSpPr>
            <p:nvPr/>
          </p:nvGrpSpPr>
          <p:grpSpPr bwMode="auto">
            <a:xfrm>
              <a:off x="730" y="1407"/>
              <a:ext cx="4043" cy="444"/>
              <a:chOff x="744" y="1407"/>
              <a:chExt cx="3988" cy="444"/>
            </a:xfrm>
            <a:grpFill/>
          </p:grpSpPr>
          <p:sp>
            <p:nvSpPr>
              <p:cNvPr id="95" name="AutoShape 19">
                <a:extLst>
                  <a:ext uri="{FF2B5EF4-FFF2-40B4-BE49-F238E27FC236}">
                    <a16:creationId xmlns:a16="http://schemas.microsoft.com/office/drawing/2014/main" id="{809D4ACF-0FBB-4E13-A748-14F6317D90BE}"/>
                  </a:ext>
                </a:extLst>
              </p:cNvPr>
              <p:cNvSpPr>
                <a:spLocks noChangeArrowheads="1"/>
              </p:cNvSpPr>
              <p:nvPr/>
            </p:nvSpPr>
            <p:spPr bwMode="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96" name="AutoShape 20">
                <a:extLst>
                  <a:ext uri="{FF2B5EF4-FFF2-40B4-BE49-F238E27FC236}">
                    <a16:creationId xmlns:a16="http://schemas.microsoft.com/office/drawing/2014/main" id="{0BA25841-0B2D-4BD6-B5E3-3B0BDB43F70D}"/>
                  </a:ext>
                </a:extLst>
              </p:cNvPr>
              <p:cNvSpPr>
                <a:spLocks noChangeArrowheads="1"/>
              </p:cNvSpPr>
              <p:nvPr/>
            </p:nvSpPr>
            <p:spPr bwMode="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grpSp>
      <p:sp>
        <p:nvSpPr>
          <p:cNvPr id="97" name="Text Box 42">
            <a:extLst>
              <a:ext uri="{FF2B5EF4-FFF2-40B4-BE49-F238E27FC236}">
                <a16:creationId xmlns:a16="http://schemas.microsoft.com/office/drawing/2014/main" id="{F15F6772-AA4C-490A-B9EC-C0C4953DDE74}"/>
              </a:ext>
            </a:extLst>
          </p:cNvPr>
          <p:cNvSpPr txBox="1">
            <a:spLocks noChangeArrowheads="1"/>
          </p:cNvSpPr>
          <p:nvPr/>
        </p:nvSpPr>
        <p:spPr bwMode="auto">
          <a:xfrm>
            <a:off x="1228806" y="2448282"/>
            <a:ext cx="1962887" cy="2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50000"/>
              </a:lnSpc>
              <a:spcBef>
                <a:spcPct val="50000"/>
              </a:spcBef>
            </a:pPr>
            <a:r>
              <a:rPr lang="en-ID"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AFEKTIF</a:t>
            </a:r>
          </a:p>
        </p:txBody>
      </p:sp>
      <p:sp>
        <p:nvSpPr>
          <p:cNvPr id="98" name="Rectangle 39">
            <a:extLst>
              <a:ext uri="{FF2B5EF4-FFF2-40B4-BE49-F238E27FC236}">
                <a16:creationId xmlns:a16="http://schemas.microsoft.com/office/drawing/2014/main" id="{94D9F205-9EA0-470A-8CDC-DED95D913414}"/>
              </a:ext>
            </a:extLst>
          </p:cNvPr>
          <p:cNvSpPr>
            <a:spLocks noChangeArrowheads="1"/>
          </p:cNvSpPr>
          <p:nvPr/>
        </p:nvSpPr>
        <p:spPr bwMode="black">
          <a:xfrm>
            <a:off x="461640" y="2677712"/>
            <a:ext cx="3234490" cy="6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sz="1500" b="1" dirty="0">
                <a:solidFill>
                  <a:prstClr val="black"/>
                </a:solidFill>
                <a:latin typeface="Arial" panose="020B0604020202020204" pitchFamily="34" charset="0"/>
                <a:cs typeface="Arial" panose="020B0604020202020204" pitchFamily="34" charset="0"/>
              </a:rPr>
              <a:t>Rasa </a:t>
            </a:r>
            <a:r>
              <a:rPr lang="en-ID" altLang="en-US" sz="1500" b="1" dirty="0" err="1">
                <a:solidFill>
                  <a:prstClr val="black"/>
                </a:solidFill>
                <a:latin typeface="Arial" panose="020B0604020202020204" pitchFamily="34" charset="0"/>
                <a:cs typeface="Arial" panose="020B0604020202020204" pitchFamily="34" charset="0"/>
              </a:rPr>
              <a:t>Senang</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atau</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tidak</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terhadap</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obyek</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sikap</a:t>
            </a:r>
            <a:endParaRPr lang="en-ID" altLang="en-US" sz="1500" b="1" dirty="0">
              <a:solidFill>
                <a:prstClr val="black"/>
              </a:solidFill>
              <a:latin typeface="Arial" panose="020B0604020202020204" pitchFamily="34" charset="0"/>
              <a:cs typeface="Arial" panose="020B0604020202020204" pitchFamily="34" charset="0"/>
            </a:endParaRPr>
          </a:p>
        </p:txBody>
      </p:sp>
      <p:sp>
        <p:nvSpPr>
          <p:cNvPr id="99" name="AutoShape 5">
            <a:extLst>
              <a:ext uri="{FF2B5EF4-FFF2-40B4-BE49-F238E27FC236}">
                <a16:creationId xmlns:a16="http://schemas.microsoft.com/office/drawing/2014/main" id="{56961938-89A1-4392-876C-76490CD1DED0}"/>
              </a:ext>
            </a:extLst>
          </p:cNvPr>
          <p:cNvSpPr>
            <a:spLocks noChangeArrowheads="1"/>
          </p:cNvSpPr>
          <p:nvPr/>
        </p:nvSpPr>
        <p:spPr bwMode="gray">
          <a:xfrm>
            <a:off x="435460" y="3990108"/>
            <a:ext cx="3554291" cy="842335"/>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nvGrpSpPr>
          <p:cNvPr id="100" name="Group 16">
            <a:extLst>
              <a:ext uri="{FF2B5EF4-FFF2-40B4-BE49-F238E27FC236}">
                <a16:creationId xmlns:a16="http://schemas.microsoft.com/office/drawing/2014/main" id="{849292DA-7E84-471E-B08E-C6BD4CB6445F}"/>
              </a:ext>
            </a:extLst>
          </p:cNvPr>
          <p:cNvGrpSpPr>
            <a:grpSpLocks/>
          </p:cNvGrpSpPr>
          <p:nvPr/>
        </p:nvGrpSpPr>
        <p:grpSpPr bwMode="auto">
          <a:xfrm>
            <a:off x="1104631" y="3758595"/>
            <a:ext cx="2440562" cy="347663"/>
            <a:chOff x="720" y="1392"/>
            <a:chExt cx="4058" cy="480"/>
          </a:xfrm>
          <a:solidFill>
            <a:srgbClr val="FFFF00"/>
          </a:solidFill>
        </p:grpSpPr>
        <p:sp>
          <p:nvSpPr>
            <p:cNvPr id="101" name="AutoShape 17">
              <a:extLst>
                <a:ext uri="{FF2B5EF4-FFF2-40B4-BE49-F238E27FC236}">
                  <a16:creationId xmlns:a16="http://schemas.microsoft.com/office/drawing/2014/main" id="{E303F40E-F036-4E3D-A6D3-2159BA7B8B89}"/>
                </a:ext>
              </a:extLst>
            </p:cNvPr>
            <p:cNvSpPr>
              <a:spLocks noChangeArrowheads="1"/>
            </p:cNvSpPr>
            <p:nvPr/>
          </p:nvSpPr>
          <p:spPr bwMode="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nvGrpSpPr>
            <p:cNvPr id="102" name="Group 18">
              <a:extLst>
                <a:ext uri="{FF2B5EF4-FFF2-40B4-BE49-F238E27FC236}">
                  <a16:creationId xmlns:a16="http://schemas.microsoft.com/office/drawing/2014/main" id="{E9015DA9-B628-410F-BAF1-CAC247DEC03C}"/>
                </a:ext>
              </a:extLst>
            </p:cNvPr>
            <p:cNvGrpSpPr>
              <a:grpSpLocks/>
            </p:cNvGrpSpPr>
            <p:nvPr/>
          </p:nvGrpSpPr>
          <p:grpSpPr bwMode="auto">
            <a:xfrm>
              <a:off x="730" y="1407"/>
              <a:ext cx="4043" cy="444"/>
              <a:chOff x="744" y="1407"/>
              <a:chExt cx="3988" cy="444"/>
            </a:xfrm>
            <a:grpFill/>
          </p:grpSpPr>
          <p:sp>
            <p:nvSpPr>
              <p:cNvPr id="103" name="AutoShape 19">
                <a:extLst>
                  <a:ext uri="{FF2B5EF4-FFF2-40B4-BE49-F238E27FC236}">
                    <a16:creationId xmlns:a16="http://schemas.microsoft.com/office/drawing/2014/main" id="{76009457-CDC0-4306-AEEF-AFCFD9590E55}"/>
                  </a:ext>
                </a:extLst>
              </p:cNvPr>
              <p:cNvSpPr>
                <a:spLocks noChangeArrowheads="1"/>
              </p:cNvSpPr>
              <p:nvPr/>
            </p:nvSpPr>
            <p:spPr bwMode="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sp>
            <p:nvSpPr>
              <p:cNvPr id="104" name="AutoShape 20">
                <a:extLst>
                  <a:ext uri="{FF2B5EF4-FFF2-40B4-BE49-F238E27FC236}">
                    <a16:creationId xmlns:a16="http://schemas.microsoft.com/office/drawing/2014/main" id="{ECE5851B-952E-4C6A-A7E5-35728204794A}"/>
                  </a:ext>
                </a:extLst>
              </p:cNvPr>
              <p:cNvSpPr>
                <a:spLocks noChangeArrowheads="1"/>
              </p:cNvSpPr>
              <p:nvPr/>
            </p:nvSpPr>
            <p:spPr bwMode="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ID" sz="1350">
                  <a:solidFill>
                    <a:prstClr val="black"/>
                  </a:solidFill>
                  <a:latin typeface="Calibri" panose="020F0502020204030204"/>
                </a:endParaRPr>
              </a:p>
            </p:txBody>
          </p:sp>
        </p:grpSp>
      </p:grpSp>
      <p:sp>
        <p:nvSpPr>
          <p:cNvPr id="105" name="Text Box 42">
            <a:extLst>
              <a:ext uri="{FF2B5EF4-FFF2-40B4-BE49-F238E27FC236}">
                <a16:creationId xmlns:a16="http://schemas.microsoft.com/office/drawing/2014/main" id="{40D9DA34-A98B-423A-A47B-D09C7AC84A20}"/>
              </a:ext>
            </a:extLst>
          </p:cNvPr>
          <p:cNvSpPr txBox="1">
            <a:spLocks noChangeArrowheads="1"/>
          </p:cNvSpPr>
          <p:nvPr/>
        </p:nvSpPr>
        <p:spPr bwMode="auto">
          <a:xfrm>
            <a:off x="1267699" y="3865408"/>
            <a:ext cx="1962887" cy="2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50000"/>
              </a:lnSpc>
              <a:spcBef>
                <a:spcPct val="50000"/>
              </a:spcBef>
            </a:pPr>
            <a:r>
              <a:rPr lang="en-ID"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KONATIF</a:t>
            </a:r>
          </a:p>
        </p:txBody>
      </p:sp>
      <p:sp>
        <p:nvSpPr>
          <p:cNvPr id="106" name="Rectangle 39">
            <a:extLst>
              <a:ext uri="{FF2B5EF4-FFF2-40B4-BE49-F238E27FC236}">
                <a16:creationId xmlns:a16="http://schemas.microsoft.com/office/drawing/2014/main" id="{4E7A5347-81FB-4833-A8F9-ED87D5299173}"/>
              </a:ext>
            </a:extLst>
          </p:cNvPr>
          <p:cNvSpPr>
            <a:spLocks noChangeArrowheads="1"/>
          </p:cNvSpPr>
          <p:nvPr/>
        </p:nvSpPr>
        <p:spPr bwMode="black">
          <a:xfrm>
            <a:off x="595359" y="4142522"/>
            <a:ext cx="3234490" cy="6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a:lnSpc>
                <a:spcPct val="120000"/>
              </a:lnSpc>
            </a:pPr>
            <a:r>
              <a:rPr lang="en-ID" altLang="en-US" sz="1500" b="1" dirty="0" err="1">
                <a:solidFill>
                  <a:prstClr val="black"/>
                </a:solidFill>
                <a:latin typeface="Arial" panose="020B0604020202020204" pitchFamily="34" charset="0"/>
                <a:cs typeface="Arial" panose="020B0604020202020204" pitchFamily="34" charset="0"/>
              </a:rPr>
              <a:t>Kecenderungan</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bertindak</a:t>
            </a:r>
            <a:r>
              <a:rPr lang="en-ID" altLang="en-US" sz="1500" b="1" dirty="0">
                <a:solidFill>
                  <a:prstClr val="black"/>
                </a:solidFill>
                <a:latin typeface="Arial" panose="020B0604020202020204" pitchFamily="34" charset="0"/>
                <a:cs typeface="Arial" panose="020B0604020202020204" pitchFamily="34" charset="0"/>
              </a:rPr>
              <a:t> / </a:t>
            </a:r>
            <a:r>
              <a:rPr lang="en-ID" altLang="en-US" sz="1500" b="1" dirty="0" err="1">
                <a:solidFill>
                  <a:prstClr val="black"/>
                </a:solidFill>
                <a:latin typeface="Arial" panose="020B0604020202020204" pitchFamily="34" charset="0"/>
                <a:cs typeface="Arial" panose="020B0604020202020204" pitchFamily="34" charset="0"/>
              </a:rPr>
              <a:t>berperilaku</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terhadap</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obyek</a:t>
            </a:r>
            <a:r>
              <a:rPr lang="en-ID" altLang="en-US" sz="1500" b="1" dirty="0">
                <a:solidFill>
                  <a:prstClr val="black"/>
                </a:solidFill>
                <a:latin typeface="Arial" panose="020B0604020202020204" pitchFamily="34" charset="0"/>
                <a:cs typeface="Arial" panose="020B0604020202020204" pitchFamily="34" charset="0"/>
              </a:rPr>
              <a:t> </a:t>
            </a:r>
            <a:r>
              <a:rPr lang="en-ID" altLang="en-US" sz="1500" b="1" dirty="0" err="1">
                <a:solidFill>
                  <a:prstClr val="black"/>
                </a:solidFill>
                <a:latin typeface="Arial" panose="020B0604020202020204" pitchFamily="34" charset="0"/>
                <a:cs typeface="Arial" panose="020B0604020202020204" pitchFamily="34" charset="0"/>
              </a:rPr>
              <a:t>Sikap</a:t>
            </a:r>
            <a:endParaRPr lang="en-ID" altLang="en-US" sz="1500" b="1" dirty="0">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Toshiba\Pictures\2019-08-23_0909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2723"/>
            <a:ext cx="9144000" cy="32077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1"/>
          <p:cNvSpPr>
            <a:spLocks noGrp="1"/>
          </p:cNvSpPr>
          <p:nvPr>
            <p:ph type="title"/>
          </p:nvPr>
        </p:nvSpPr>
        <p:spPr>
          <a:xfrm>
            <a:off x="263673" y="81524"/>
            <a:ext cx="7889727" cy="514350"/>
          </a:xfrm>
        </p:spPr>
        <p:txBody>
          <a:bodyPr>
            <a:normAutofit/>
          </a:bodyPr>
          <a:lstStyle/>
          <a:p>
            <a:r>
              <a:rPr lang="en-US" sz="2400" b="1" dirty="0"/>
              <a:t>PROGRAM PELATIHAN PUSDIKLAT KEMENRISTEKDIKTI</a:t>
            </a:r>
            <a:endParaRPr lang="en-GB" sz="2400" b="1" dirty="0"/>
          </a:p>
        </p:txBody>
      </p:sp>
      <p:sp>
        <p:nvSpPr>
          <p:cNvPr id="4" name="Rectangle 3">
            <a:extLst>
              <a:ext uri="{FF2B5EF4-FFF2-40B4-BE49-F238E27FC236}">
                <a16:creationId xmlns:a16="http://schemas.microsoft.com/office/drawing/2014/main" id="{863C434A-E984-46F6-B83B-2D06FB28C91F}"/>
              </a:ext>
            </a:extLst>
          </p:cNvPr>
          <p:cNvSpPr/>
          <p:nvPr/>
        </p:nvSpPr>
        <p:spPr>
          <a:xfrm>
            <a:off x="165540" y="553231"/>
            <a:ext cx="8797766" cy="3428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5" name="Picture 4">
            <a:extLst>
              <a:ext uri="{FF2B5EF4-FFF2-40B4-BE49-F238E27FC236}">
                <a16:creationId xmlns:a16="http://schemas.microsoft.com/office/drawing/2014/main" id="{1F37895D-4C36-4341-A67F-728C6935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40" y="623537"/>
            <a:ext cx="8321040" cy="4133088"/>
          </a:xfrm>
          <a:prstGeom prst="rect">
            <a:avLst/>
          </a:prstGeom>
        </p:spPr>
      </p:pic>
    </p:spTree>
    <p:extLst>
      <p:ext uri="{BB962C8B-B14F-4D97-AF65-F5344CB8AC3E}">
        <p14:creationId xmlns:p14="http://schemas.microsoft.com/office/powerpoint/2010/main" val="17861272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9F23-B18F-4ECE-9E08-578EDA175EC0}"/>
              </a:ext>
            </a:extLst>
          </p:cNvPr>
          <p:cNvSpPr>
            <a:spLocks noGrp="1"/>
          </p:cNvSpPr>
          <p:nvPr>
            <p:ph type="title"/>
          </p:nvPr>
        </p:nvSpPr>
        <p:spPr>
          <a:xfrm>
            <a:off x="174423" y="249397"/>
            <a:ext cx="6723334" cy="820720"/>
          </a:xfrm>
        </p:spPr>
        <p:txBody>
          <a:bodyPr/>
          <a:lstStyle/>
          <a:p>
            <a:pPr algn="l"/>
            <a:r>
              <a:rPr lang="en-US" sz="2400" dirty="0" err="1">
                <a:solidFill>
                  <a:srgbClr val="FF0000"/>
                </a:solidFill>
                <a:latin typeface="Calibri"/>
                <a:cs typeface="Calibri"/>
              </a:rPr>
              <a:t>Urgensi</a:t>
            </a:r>
            <a:r>
              <a:rPr lang="en-US" sz="2400" dirty="0">
                <a:solidFill>
                  <a:srgbClr val="FF0000"/>
                </a:solidFill>
                <a:latin typeface="Calibri"/>
                <a:cs typeface="Calibri"/>
              </a:rPr>
              <a:t> Program </a:t>
            </a:r>
            <a:r>
              <a:rPr lang="en-US" sz="2400" dirty="0" err="1">
                <a:solidFill>
                  <a:srgbClr val="FF0000"/>
                </a:solidFill>
                <a:latin typeface="Calibri"/>
                <a:cs typeface="Calibri"/>
              </a:rPr>
              <a:t>Diklat</a:t>
            </a:r>
            <a:r>
              <a:rPr lang="en-US" sz="2400" dirty="0">
                <a:solidFill>
                  <a:srgbClr val="FF0000"/>
                </a:solidFill>
                <a:latin typeface="Calibri"/>
                <a:cs typeface="Calibri"/>
              </a:rPr>
              <a:t>  : </a:t>
            </a:r>
            <a:r>
              <a:rPr lang="en-US" sz="2400" dirty="0" err="1">
                <a:latin typeface="Calibri"/>
                <a:cs typeface="Calibri"/>
              </a:rPr>
              <a:t>Mempersiapkan</a:t>
            </a:r>
            <a:r>
              <a:rPr lang="en-US" sz="2400" dirty="0">
                <a:latin typeface="Calibri"/>
                <a:cs typeface="Calibri"/>
              </a:rPr>
              <a:t> </a:t>
            </a:r>
            <a:r>
              <a:rPr lang="en-US" sz="2400" dirty="0" err="1">
                <a:latin typeface="Calibri"/>
                <a:cs typeface="Calibri"/>
              </a:rPr>
              <a:t>Kompetensi</a:t>
            </a:r>
            <a:r>
              <a:rPr lang="en-US" sz="2400" dirty="0">
                <a:latin typeface="Calibri"/>
                <a:cs typeface="Calibri"/>
              </a:rPr>
              <a:t> ASN </a:t>
            </a:r>
            <a:r>
              <a:rPr lang="en-US" sz="2400" dirty="0" err="1">
                <a:latin typeface="Calibri"/>
                <a:cs typeface="Calibri"/>
              </a:rPr>
              <a:t>untuk</a:t>
            </a:r>
            <a:r>
              <a:rPr lang="en-US" sz="2400" dirty="0">
                <a:latin typeface="Calibri"/>
                <a:cs typeface="Calibri"/>
              </a:rPr>
              <a:t> </a:t>
            </a:r>
            <a:r>
              <a:rPr lang="en-US" sz="2400" dirty="0" err="1">
                <a:latin typeface="Calibri"/>
                <a:cs typeface="Calibri"/>
              </a:rPr>
              <a:t>menghadapi</a:t>
            </a:r>
            <a:r>
              <a:rPr lang="en-US" sz="2400" dirty="0">
                <a:latin typeface="Calibri"/>
                <a:cs typeface="Calibri"/>
              </a:rPr>
              <a:t> </a:t>
            </a:r>
            <a:r>
              <a:rPr lang="en-US" sz="2400" dirty="0" err="1">
                <a:solidFill>
                  <a:schemeClr val="tx1"/>
                </a:solidFill>
                <a:latin typeface="Calibri"/>
                <a:cs typeface="Calibri"/>
              </a:rPr>
              <a:t>Revolusi</a:t>
            </a:r>
            <a:r>
              <a:rPr lang="en-US" sz="2400" dirty="0">
                <a:solidFill>
                  <a:schemeClr val="tx1"/>
                </a:solidFill>
                <a:latin typeface="Calibri"/>
                <a:cs typeface="Calibri"/>
              </a:rPr>
              <a:t> </a:t>
            </a:r>
            <a:r>
              <a:rPr lang="en-US" sz="2400" dirty="0" err="1">
                <a:solidFill>
                  <a:schemeClr val="tx1"/>
                </a:solidFill>
                <a:latin typeface="Calibri"/>
                <a:cs typeface="Calibri"/>
              </a:rPr>
              <a:t>Industri</a:t>
            </a:r>
            <a:r>
              <a:rPr lang="en-US" sz="2400" dirty="0">
                <a:solidFill>
                  <a:schemeClr val="tx1"/>
                </a:solidFill>
                <a:latin typeface="Calibri"/>
                <a:cs typeface="Calibri"/>
              </a:rPr>
              <a:t> 4.0 </a:t>
            </a:r>
          </a:p>
        </p:txBody>
      </p:sp>
      <p:sp>
        <p:nvSpPr>
          <p:cNvPr id="23" name="Rectangle 22">
            <a:extLst>
              <a:ext uri="{FF2B5EF4-FFF2-40B4-BE49-F238E27FC236}">
                <a16:creationId xmlns:a16="http://schemas.microsoft.com/office/drawing/2014/main" id="{8A17F8A4-9A88-47A1-A27E-521454D70448}"/>
              </a:ext>
            </a:extLst>
          </p:cNvPr>
          <p:cNvSpPr/>
          <p:nvPr/>
        </p:nvSpPr>
        <p:spPr>
          <a:xfrm>
            <a:off x="6713862" y="1476718"/>
            <a:ext cx="2237425" cy="3231654"/>
          </a:xfrm>
          <a:prstGeom prst="rect">
            <a:avLst/>
          </a:prstGeom>
          <a:solidFill>
            <a:schemeClr val="bg1">
              <a:lumMod val="9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1" i="0" u="none" strike="noStrike" kern="0" cap="none" spc="0" normalizeH="0" baseline="0" noProof="0" dirty="0" err="1">
                <a:ln>
                  <a:noFill/>
                </a:ln>
                <a:solidFill>
                  <a:srgbClr val="000000"/>
                </a:solidFill>
                <a:effectLst/>
                <a:uLnTx/>
                <a:uFillTx/>
                <a:latin typeface="Arial"/>
                <a:ea typeface="Arial"/>
                <a:cs typeface="Arial"/>
                <a:sym typeface="Arial"/>
              </a:rPr>
              <a:t>menjadi</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dirty="0">
                <a:ln>
                  <a:noFill/>
                </a:ln>
                <a:solidFill>
                  <a:srgbClr val="C00000"/>
                </a:solidFill>
                <a:effectLst/>
                <a:uLnTx/>
                <a:uFillTx/>
                <a:latin typeface="Arial"/>
                <a:ea typeface="Arial"/>
                <a:cs typeface="Arial"/>
                <a:sym typeface="Arial"/>
              </a:rPr>
              <a:t>10 </a:t>
            </a:r>
            <a:r>
              <a:rPr kumimoji="0" lang="en-US" sz="1600" b="1" i="0" u="none" strike="noStrike" kern="0" cap="none" spc="0" normalizeH="0" baseline="0" noProof="0" dirty="0" err="1">
                <a:ln>
                  <a:noFill/>
                </a:ln>
                <a:solidFill>
                  <a:srgbClr val="C00000"/>
                </a:solidFill>
                <a:effectLst/>
                <a:uLnTx/>
                <a:uFillTx/>
                <a:latin typeface="Arial"/>
                <a:ea typeface="Arial"/>
                <a:cs typeface="Arial"/>
                <a:sym typeface="Arial"/>
              </a:rPr>
              <a:t>besar</a:t>
            </a:r>
            <a:r>
              <a:rPr kumimoji="0" lang="en-US" sz="1600" b="1" i="0" u="none" strike="noStrike" kern="0" cap="none" spc="0" normalizeH="0" baseline="0" noProof="0" dirty="0">
                <a:ln>
                  <a:noFill/>
                </a:ln>
                <a:solidFill>
                  <a:srgbClr val="C00000"/>
                </a:solidFill>
                <a:effectLst/>
                <a:uLnTx/>
                <a:uFillTx/>
                <a:latin typeface="Arial"/>
                <a:ea typeface="Arial"/>
                <a:cs typeface="Arial"/>
                <a:sym typeface="Arial"/>
              </a:rPr>
              <a:t> </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negara </a:t>
            </a:r>
            <a:r>
              <a:rPr kumimoji="0" lang="en-US" sz="1600" b="1" i="0" u="none" strike="noStrike" kern="0" cap="none" spc="0" normalizeH="0" baseline="0" noProof="0" dirty="0" err="1">
                <a:ln>
                  <a:noFill/>
                </a:ln>
                <a:solidFill>
                  <a:srgbClr val="000000"/>
                </a:solidFill>
                <a:effectLst/>
                <a:uLnTx/>
                <a:uFillTx/>
                <a:latin typeface="Arial"/>
                <a:ea typeface="Arial"/>
                <a:cs typeface="Arial"/>
                <a:sym typeface="Arial"/>
              </a:rPr>
              <a:t>dengan</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dirty="0" err="1">
                <a:ln>
                  <a:noFill/>
                </a:ln>
                <a:solidFill>
                  <a:srgbClr val="000000"/>
                </a:solidFill>
                <a:effectLst/>
                <a:uLnTx/>
                <a:uFillTx/>
                <a:latin typeface="Arial"/>
                <a:ea typeface="Arial"/>
                <a:cs typeface="Arial"/>
                <a:sym typeface="Arial"/>
              </a:rPr>
              <a:t>ekonomi</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dirty="0" err="1">
                <a:ln>
                  <a:noFill/>
                </a:ln>
                <a:solidFill>
                  <a:srgbClr val="000000"/>
                </a:solidFill>
                <a:effectLst/>
                <a:uLnTx/>
                <a:uFillTx/>
                <a:latin typeface="Arial"/>
                <a:ea typeface="Arial"/>
                <a:cs typeface="Arial"/>
                <a:sym typeface="Arial"/>
              </a:rPr>
              <a:t>terkuat</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di dunia pada 2045</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1600" b="1"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sv-SE" sz="1600" b="1" i="0" u="none" strike="noStrike" kern="0" cap="none" spc="0" normalizeH="0" baseline="0" noProof="0" dirty="0" err="1">
                <a:ln>
                  <a:noFill/>
                </a:ln>
                <a:solidFill>
                  <a:srgbClr val="000000"/>
                </a:solidFill>
                <a:effectLst/>
                <a:uLnTx/>
                <a:uFillTx/>
                <a:latin typeface="Arial"/>
                <a:ea typeface="Arial"/>
                <a:cs typeface="Arial"/>
                <a:sym typeface="Arial"/>
              </a:rPr>
              <a:t>menciptakan</a:t>
            </a:r>
            <a:r>
              <a:rPr kumimoji="0" lang="sv-SE"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sv-SE" sz="1600" b="1" i="0" u="none" strike="noStrike" kern="0" cap="none" spc="0" normalizeH="0" baseline="0" noProof="0" dirty="0">
                <a:ln>
                  <a:noFill/>
                </a:ln>
                <a:solidFill>
                  <a:srgbClr val="C00000"/>
                </a:solidFill>
                <a:effectLst/>
                <a:uLnTx/>
                <a:uFillTx/>
                <a:latin typeface="Arial"/>
                <a:ea typeface="Arial"/>
                <a:cs typeface="Arial"/>
                <a:sym typeface="Arial"/>
              </a:rPr>
              <a:t>10 juta lapangan kerja </a:t>
            </a:r>
            <a:r>
              <a:rPr kumimoji="0" lang="sv-SE" sz="1600" b="1" i="0" u="none" strike="noStrike" kern="0" cap="none" spc="0" normalizeH="0" baseline="0" noProof="0" dirty="0">
                <a:ln>
                  <a:noFill/>
                </a:ln>
                <a:solidFill>
                  <a:srgbClr val="000000"/>
                </a:solidFill>
                <a:effectLst/>
                <a:uLnTx/>
                <a:uFillTx/>
                <a:latin typeface="Arial"/>
                <a:ea typeface="Arial"/>
                <a:cs typeface="Arial"/>
                <a:sym typeface="Arial"/>
              </a:rPr>
              <a:t>baru di 2030</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6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1" i="1" u="none" strike="noStrike" kern="0" cap="none" spc="0" normalizeH="0" baseline="0" noProof="0" dirty="0" err="1">
                <a:ln>
                  <a:noFill/>
                </a:ln>
                <a:solidFill>
                  <a:srgbClr val="000000"/>
                </a:solidFill>
                <a:effectLst/>
                <a:uLnTx/>
                <a:uFillTx/>
                <a:latin typeface="Arial"/>
                <a:ea typeface="Arial"/>
                <a:cs typeface="Arial"/>
                <a:sym typeface="Arial"/>
              </a:rPr>
              <a:t>Presiden</a:t>
            </a:r>
            <a:r>
              <a:rPr kumimoji="0" lang="sv-SE" sz="1400" b="1" i="1" u="none" strike="noStrike" kern="0" cap="none" spc="0" normalizeH="0" baseline="0" noProof="0" dirty="0">
                <a:ln>
                  <a:noFill/>
                </a:ln>
                <a:solidFill>
                  <a:srgbClr val="000000"/>
                </a:solidFill>
                <a:effectLst/>
                <a:uLnTx/>
                <a:uFillTx/>
                <a:latin typeface="Arial"/>
                <a:ea typeface="Arial"/>
                <a:cs typeface="Arial"/>
                <a:sym typeface="Arial"/>
              </a:rPr>
              <a:t> RI,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1" i="1" u="none" strike="noStrike" kern="0" cap="none" spc="0" normalizeH="0" baseline="0" noProof="0" dirty="0">
                <a:ln>
                  <a:noFill/>
                </a:ln>
                <a:solidFill>
                  <a:srgbClr val="000000"/>
                </a:solidFill>
                <a:effectLst/>
                <a:uLnTx/>
                <a:uFillTx/>
                <a:latin typeface="Arial"/>
                <a:ea typeface="Arial"/>
                <a:cs typeface="Arial"/>
                <a:sym typeface="Arial"/>
              </a:rPr>
              <a:t>4 April 2018</a:t>
            </a:r>
            <a:endParaRPr kumimoji="0" lang="en-US" sz="1400" b="1" i="1"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Right Arrow 2"/>
          <p:cNvSpPr/>
          <p:nvPr/>
        </p:nvSpPr>
        <p:spPr>
          <a:xfrm>
            <a:off x="6128627" y="2403766"/>
            <a:ext cx="581806" cy="68742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5" name="Picture 24">
            <a:extLst>
              <a:ext uri="{FF2B5EF4-FFF2-40B4-BE49-F238E27FC236}">
                <a16:creationId xmlns:a16="http://schemas.microsoft.com/office/drawing/2014/main" id="{61DECB26-6094-4DD9-9E96-669B471202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806" t="3791" r="11255" b="8081"/>
          <a:stretch/>
        </p:blipFill>
        <p:spPr>
          <a:xfrm>
            <a:off x="7249561" y="177508"/>
            <a:ext cx="1166026" cy="1179429"/>
          </a:xfrm>
          <a:prstGeom prst="ellipse">
            <a:avLst/>
          </a:prstGeom>
          <a:ln>
            <a:noFill/>
          </a:ln>
          <a:effectLst>
            <a:softEdge rad="112500"/>
          </a:effectLst>
        </p:spPr>
      </p:pic>
      <p:graphicFrame>
        <p:nvGraphicFramePr>
          <p:cNvPr id="26" name="Table 23">
            <a:extLst>
              <a:ext uri="{FF2B5EF4-FFF2-40B4-BE49-F238E27FC236}">
                <a16:creationId xmlns:a16="http://schemas.microsoft.com/office/drawing/2014/main" id="{4B125800-CB74-3644-A13C-6DBC791EFB05}"/>
              </a:ext>
            </a:extLst>
          </p:cNvPr>
          <p:cNvGraphicFramePr>
            <a:graphicFrameLocks noGrp="1"/>
          </p:cNvGraphicFramePr>
          <p:nvPr/>
        </p:nvGraphicFramePr>
        <p:xfrm>
          <a:off x="174423" y="1568632"/>
          <a:ext cx="1681859" cy="976879"/>
        </p:xfrm>
        <a:graphic>
          <a:graphicData uri="http://schemas.openxmlformats.org/drawingml/2006/table">
            <a:tbl>
              <a:tblPr firstRow="1" bandRow="1">
                <a:tableStyleId>{72833802-FEF1-4C79-8D5D-14CF1EAF98D9}</a:tableStyleId>
              </a:tblPr>
              <a:tblGrid>
                <a:gridCol w="1681859">
                  <a:extLst>
                    <a:ext uri="{9D8B030D-6E8A-4147-A177-3AD203B41FA5}">
                      <a16:colId xmlns:a16="http://schemas.microsoft.com/office/drawing/2014/main" val="20000"/>
                    </a:ext>
                  </a:extLst>
                </a:gridCol>
              </a:tblGrid>
              <a:tr h="378462">
                <a:tc>
                  <a:txBody>
                    <a:bodyPr/>
                    <a:lstStyle/>
                    <a:p>
                      <a:pPr algn="ctr"/>
                      <a:r>
                        <a:rPr lang="en-US" sz="1800" dirty="0"/>
                        <a:t>36/137</a:t>
                      </a:r>
                      <a:endParaRPr sz="1800" b="1" dirty="0">
                        <a:solidFill>
                          <a:schemeClr val="bg1"/>
                        </a:solidFill>
                        <a:latin typeface="Arial" charset="0"/>
                        <a:ea typeface="Arial" charset="0"/>
                        <a:cs typeface="Arial" charset="0"/>
                      </a:endParaRPr>
                    </a:p>
                  </a:txBody>
                  <a:tcPr marL="29803" marR="29803" marT="14902" marB="14902"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598417">
                <a:tc>
                  <a:txBody>
                    <a:bodyPr/>
                    <a:lstStyle/>
                    <a:p>
                      <a:pPr algn="ctr"/>
                      <a:r>
                        <a:rPr lang="en-US" sz="1400" b="1" dirty="0"/>
                        <a:t>DAYA SAING INDONESIA</a:t>
                      </a:r>
                      <a:endParaRPr sz="1400" b="1" dirty="0">
                        <a:solidFill>
                          <a:srgbClr val="020202"/>
                        </a:solidFill>
                        <a:latin typeface="Franklin Gothic Book" charset="0"/>
                        <a:ea typeface="Franklin Gothic Book" charset="0"/>
                        <a:cs typeface="Franklin Gothic Book" charset="0"/>
                      </a:endParaRPr>
                    </a:p>
                  </a:txBody>
                  <a:tcPr marL="29803" marR="29803" marT="14902" marB="14902"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7" name="TextBox 28">
            <a:extLst>
              <a:ext uri="{FF2B5EF4-FFF2-40B4-BE49-F238E27FC236}">
                <a16:creationId xmlns:a16="http://schemas.microsoft.com/office/drawing/2014/main" id="{3871985D-1A18-AF49-BA7C-5AE5AAFDD52F}"/>
              </a:ext>
            </a:extLst>
          </p:cNvPr>
          <p:cNvSpPr txBox="1"/>
          <p:nvPr/>
        </p:nvSpPr>
        <p:spPr>
          <a:xfrm>
            <a:off x="209653" y="1365943"/>
            <a:ext cx="1685288" cy="207749"/>
          </a:xfrm>
          <a:prstGeom prst="rect">
            <a:avLst/>
          </a:prstGeom>
          <a:noFill/>
        </p:spPr>
        <p:txBody>
          <a:bodyPr wrap="square" lIns="68579" tIns="34289" rIns="68579" bIns="34289"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rPr>
              <a:t>(WEF, 2017)</a:t>
            </a:r>
            <a:endParaRPr kumimoji="0" sz="9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1F80C6F2-BBAE-DB46-B282-F4EA775A2C4A}"/>
              </a:ext>
            </a:extLst>
          </p:cNvPr>
          <p:cNvSpPr txBox="1"/>
          <p:nvPr/>
        </p:nvSpPr>
        <p:spPr>
          <a:xfrm>
            <a:off x="1841067" y="1865105"/>
            <a:ext cx="12764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Singapura ke-3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Malaysia ke-23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Thailand ke-32</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endParaRPr>
          </a:p>
        </p:txBody>
      </p:sp>
      <p:graphicFrame>
        <p:nvGraphicFramePr>
          <p:cNvPr id="29" name="Table 28">
            <a:extLst>
              <a:ext uri="{FF2B5EF4-FFF2-40B4-BE49-F238E27FC236}">
                <a16:creationId xmlns:a16="http://schemas.microsoft.com/office/drawing/2014/main" id="{E30B6E0D-FD1E-084E-A5CC-13F25ED347A7}"/>
              </a:ext>
            </a:extLst>
          </p:cNvPr>
          <p:cNvGraphicFramePr>
            <a:graphicFrameLocks noGrp="1"/>
          </p:cNvGraphicFramePr>
          <p:nvPr/>
        </p:nvGraphicFramePr>
        <p:xfrm>
          <a:off x="3274714" y="1525711"/>
          <a:ext cx="1665121" cy="983871"/>
        </p:xfrm>
        <a:graphic>
          <a:graphicData uri="http://schemas.openxmlformats.org/drawingml/2006/table">
            <a:tbl>
              <a:tblPr firstRow="1" bandRow="1">
                <a:tableStyleId>{F2DE63D5-997A-4646-A377-4702673A728D}</a:tableStyleId>
              </a:tblPr>
              <a:tblGrid>
                <a:gridCol w="1665121">
                  <a:extLst>
                    <a:ext uri="{9D8B030D-6E8A-4147-A177-3AD203B41FA5}">
                      <a16:colId xmlns:a16="http://schemas.microsoft.com/office/drawing/2014/main" val="20000"/>
                    </a:ext>
                  </a:extLst>
                </a:gridCol>
              </a:tblGrid>
              <a:tr h="313987">
                <a:tc>
                  <a:txBody>
                    <a:bodyPr/>
                    <a:lstStyle/>
                    <a:p>
                      <a:pPr algn="ctr"/>
                      <a:r>
                        <a:rPr lang="en-US" sz="1800" dirty="0"/>
                        <a:t>87/127</a:t>
                      </a:r>
                      <a:endParaRPr sz="1800" b="1" dirty="0">
                        <a:solidFill>
                          <a:schemeClr val="bg1"/>
                        </a:solidFill>
                        <a:latin typeface="Arial" charset="0"/>
                        <a:ea typeface="Arial" charset="0"/>
                        <a:cs typeface="Arial" charset="0"/>
                      </a:endParaRPr>
                    </a:p>
                  </a:txBody>
                  <a:tcPr marL="29803" marR="29803" marT="14902" marB="14902">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96470">
                <a:tc>
                  <a:txBody>
                    <a:bodyPr/>
                    <a:lstStyle/>
                    <a:p>
                      <a:pPr algn="ctr"/>
                      <a:r>
                        <a:rPr lang="en-US" sz="1400" b="1" dirty="0"/>
                        <a:t>DAYA SAING </a:t>
                      </a:r>
                    </a:p>
                    <a:p>
                      <a:pPr algn="ctr"/>
                      <a:r>
                        <a:rPr lang="en-US" sz="1400" b="1" dirty="0"/>
                        <a:t>INOVASI INDONESIA</a:t>
                      </a:r>
                      <a:endParaRPr sz="1400" b="1" dirty="0">
                        <a:solidFill>
                          <a:srgbClr val="020202"/>
                        </a:solidFill>
                        <a:latin typeface="Franklin Gothic Book" charset="0"/>
                        <a:ea typeface="Franklin Gothic Book" charset="0"/>
                        <a:cs typeface="Franklin Gothic Book" charset="0"/>
                      </a:endParaRPr>
                    </a:p>
                  </a:txBody>
                  <a:tcPr marL="29803" marR="29803" marT="14902" marB="14902">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0" name="TextBox 29">
            <a:extLst>
              <a:ext uri="{FF2B5EF4-FFF2-40B4-BE49-F238E27FC236}">
                <a16:creationId xmlns:a16="http://schemas.microsoft.com/office/drawing/2014/main" id="{7EEAD2FA-E65C-9B44-8746-F22CD7680A77}"/>
              </a:ext>
            </a:extLst>
          </p:cNvPr>
          <p:cNvSpPr txBox="1"/>
          <p:nvPr/>
        </p:nvSpPr>
        <p:spPr>
          <a:xfrm>
            <a:off x="4939835" y="1865105"/>
            <a:ext cx="1219892" cy="623246"/>
          </a:xfrm>
          <a:prstGeom prst="rect">
            <a:avLst/>
          </a:prstGeom>
          <a:noFill/>
        </p:spPr>
        <p:txBody>
          <a:bodyPr wrap="square" lIns="68579" tIns="34289" rIns="68579" bIns="34289"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rPr>
              <a:t>Singapura ke-7 Malaysia ke-37 Thailand ke-51</a:t>
            </a:r>
          </a:p>
        </p:txBody>
      </p:sp>
      <p:sp>
        <p:nvSpPr>
          <p:cNvPr id="31" name="TextBox 30">
            <a:extLst>
              <a:ext uri="{FF2B5EF4-FFF2-40B4-BE49-F238E27FC236}">
                <a16:creationId xmlns:a16="http://schemas.microsoft.com/office/drawing/2014/main" id="{5D834312-FEF1-9848-9E07-C5AB49967BC1}"/>
              </a:ext>
            </a:extLst>
          </p:cNvPr>
          <p:cNvSpPr txBox="1"/>
          <p:nvPr/>
        </p:nvSpPr>
        <p:spPr>
          <a:xfrm>
            <a:off x="3300315" y="1334147"/>
            <a:ext cx="1685288" cy="207749"/>
          </a:xfrm>
          <a:prstGeom prst="rect">
            <a:avLst/>
          </a:prstGeom>
          <a:noFill/>
        </p:spPr>
        <p:txBody>
          <a:bodyPr wrap="square" lIns="68579" tIns="34289" rIns="68579" bIns="34289"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rPr>
              <a:t>(WIPO, 2017)</a:t>
            </a:r>
            <a:endParaRPr kumimoji="0" sz="9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endParaRPr>
          </a:p>
        </p:txBody>
      </p:sp>
      <p:graphicFrame>
        <p:nvGraphicFramePr>
          <p:cNvPr id="32" name="Table 21">
            <a:extLst>
              <a:ext uri="{FF2B5EF4-FFF2-40B4-BE49-F238E27FC236}">
                <a16:creationId xmlns:a16="http://schemas.microsoft.com/office/drawing/2014/main" id="{685AEE25-7198-8C42-91FF-CF660986C350}"/>
              </a:ext>
            </a:extLst>
          </p:cNvPr>
          <p:cNvGraphicFramePr>
            <a:graphicFrameLocks noGrp="1"/>
          </p:cNvGraphicFramePr>
          <p:nvPr/>
        </p:nvGraphicFramePr>
        <p:xfrm>
          <a:off x="177853" y="2791614"/>
          <a:ext cx="1680137" cy="1048543"/>
        </p:xfrm>
        <a:graphic>
          <a:graphicData uri="http://schemas.openxmlformats.org/drawingml/2006/table">
            <a:tbl>
              <a:tblPr firstRow="1" bandRow="1">
                <a:tableStyleId>{69012ECD-51FC-41F1-AA8D-1B2483CD663E}</a:tableStyleId>
              </a:tblPr>
              <a:tblGrid>
                <a:gridCol w="1680137">
                  <a:extLst>
                    <a:ext uri="{9D8B030D-6E8A-4147-A177-3AD203B41FA5}">
                      <a16:colId xmlns:a16="http://schemas.microsoft.com/office/drawing/2014/main" val="20000"/>
                    </a:ext>
                  </a:extLst>
                </a:gridCol>
              </a:tblGrid>
              <a:tr h="367229">
                <a:tc>
                  <a:txBody>
                    <a:bodyPr/>
                    <a:lstStyle/>
                    <a:p>
                      <a:pPr algn="ctr"/>
                      <a:r>
                        <a:rPr lang="en-US" sz="1800" dirty="0">
                          <a:latin typeface="Arial" panose="020B0604020202020204" pitchFamily="34" charset="0"/>
                          <a:cs typeface="Arial" panose="020B0604020202020204" pitchFamily="34" charset="0"/>
                        </a:rPr>
                        <a:t>80/137</a:t>
                      </a:r>
                      <a:endParaRPr sz="1800" b="1" dirty="0">
                        <a:solidFill>
                          <a:schemeClr val="bg1"/>
                        </a:solidFill>
                        <a:latin typeface="Arial" panose="020B0604020202020204" pitchFamily="34" charset="0"/>
                        <a:ea typeface="Arial" charset="0"/>
                        <a:cs typeface="Arial" panose="020B0604020202020204" pitchFamily="34" charset="0"/>
                      </a:endParaRPr>
                    </a:p>
                  </a:txBody>
                  <a:tcPr marL="29803" marR="29803" marT="14902" marB="14902">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0"/>
                  </a:ext>
                </a:extLst>
              </a:tr>
              <a:tr h="681314">
                <a:tc>
                  <a:txBody>
                    <a:bodyPr/>
                    <a:lstStyle/>
                    <a:p>
                      <a:pPr algn="ctr"/>
                      <a:r>
                        <a:rPr lang="en-US" sz="1400" b="1" dirty="0">
                          <a:latin typeface="Arial" panose="020B0604020202020204" pitchFamily="34" charset="0"/>
                          <a:cs typeface="Arial" panose="020B0604020202020204" pitchFamily="34" charset="0"/>
                        </a:rPr>
                        <a:t>INDONESIA </a:t>
                      </a:r>
                      <a:r>
                        <a:rPr lang="en-US" sz="1400" b="1" i="1" dirty="0">
                          <a:latin typeface="Arial" panose="020B0604020202020204" pitchFamily="34" charset="0"/>
                          <a:cs typeface="Arial" panose="020B0604020202020204" pitchFamily="34" charset="0"/>
                        </a:rPr>
                        <a:t>TECHNOLOGICAL READINESS</a:t>
                      </a:r>
                      <a:endParaRPr sz="1400" b="1" i="1" dirty="0">
                        <a:solidFill>
                          <a:srgbClr val="020202"/>
                        </a:solidFill>
                        <a:latin typeface="Arial" panose="020B0604020202020204" pitchFamily="34" charset="0"/>
                        <a:ea typeface="Franklin Gothic Book" charset="0"/>
                        <a:cs typeface="Arial" panose="020B0604020202020204" pitchFamily="34" charset="0"/>
                      </a:endParaRPr>
                    </a:p>
                  </a:txBody>
                  <a:tcPr marL="29803" marR="29803" marT="14902" marB="14902">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3" name="TextBox 22">
            <a:extLst>
              <a:ext uri="{FF2B5EF4-FFF2-40B4-BE49-F238E27FC236}">
                <a16:creationId xmlns:a16="http://schemas.microsoft.com/office/drawing/2014/main" id="{5A9B0D06-E1C8-B847-B3C9-0BF39AF90C80}"/>
              </a:ext>
            </a:extLst>
          </p:cNvPr>
          <p:cNvSpPr txBox="1"/>
          <p:nvPr/>
        </p:nvSpPr>
        <p:spPr>
          <a:xfrm>
            <a:off x="1894941" y="3009951"/>
            <a:ext cx="1303863" cy="807911"/>
          </a:xfrm>
          <a:prstGeom prst="rect">
            <a:avLst/>
          </a:prstGeom>
          <a:noFill/>
        </p:spPr>
        <p:txBody>
          <a:bodyPr wrap="square" lIns="68579" tIns="34289" rIns="68579" bIns="34289"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rPr>
              <a:t>Singapura ke-14 Malaysia ke-46 Thailand ke-61</a:t>
            </a: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Calibri Light" charset="0"/>
                <a:cs typeface="Arial" panose="020B0604020202020204" pitchFamily="34" charset="0"/>
                <a:sym typeface="Arial"/>
              </a:rPr>
              <a:t>Vietnam #79</a:t>
            </a:r>
          </a:p>
        </p:txBody>
      </p:sp>
      <p:sp>
        <p:nvSpPr>
          <p:cNvPr id="34" name="TextBox 24">
            <a:extLst>
              <a:ext uri="{FF2B5EF4-FFF2-40B4-BE49-F238E27FC236}">
                <a16:creationId xmlns:a16="http://schemas.microsoft.com/office/drawing/2014/main" id="{D396072E-F1F9-CA43-9C4F-659B718B9979}"/>
              </a:ext>
            </a:extLst>
          </p:cNvPr>
          <p:cNvSpPr txBox="1"/>
          <p:nvPr/>
        </p:nvSpPr>
        <p:spPr>
          <a:xfrm>
            <a:off x="174423" y="2592357"/>
            <a:ext cx="1685288" cy="207749"/>
          </a:xfrm>
          <a:prstGeom prst="rect">
            <a:avLst/>
          </a:prstGeom>
          <a:noFill/>
        </p:spPr>
        <p:txBody>
          <a:bodyPr wrap="square" lIns="68579" tIns="34289" rIns="68579" bIns="34289"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rPr>
              <a:t>(WEF, 2017)</a:t>
            </a:r>
            <a:endParaRPr kumimoji="0" sz="900" b="0" i="0" u="none" strike="noStrike" kern="1200" cap="none" spc="0" normalizeH="0" baseline="0" noProof="0">
              <a:ln>
                <a:noFill/>
              </a:ln>
              <a:solidFill>
                <a:srgbClr val="020202"/>
              </a:solidFill>
              <a:effectLst/>
              <a:uLnTx/>
              <a:uFillTx/>
              <a:latin typeface="Arial" panose="020B0604020202020204" pitchFamily="34" charset="0"/>
              <a:ea typeface="Calibri Light" charset="0"/>
              <a:cs typeface="Arial" panose="020B0604020202020204" pitchFamily="34" charset="0"/>
              <a:sym typeface="Arial"/>
            </a:endParaRPr>
          </a:p>
        </p:txBody>
      </p:sp>
      <p:graphicFrame>
        <p:nvGraphicFramePr>
          <p:cNvPr id="38" name="Table 41">
            <a:extLst>
              <a:ext uri="{FF2B5EF4-FFF2-40B4-BE49-F238E27FC236}">
                <a16:creationId xmlns:a16="http://schemas.microsoft.com/office/drawing/2014/main" id="{BC81C42C-309A-2743-B332-61A5CAD52837}"/>
              </a:ext>
            </a:extLst>
          </p:cNvPr>
          <p:cNvGraphicFramePr>
            <a:graphicFrameLocks noGrp="1"/>
          </p:cNvGraphicFramePr>
          <p:nvPr/>
        </p:nvGraphicFramePr>
        <p:xfrm>
          <a:off x="3274714" y="2800105"/>
          <a:ext cx="1648647" cy="1040051"/>
        </p:xfrm>
        <a:graphic>
          <a:graphicData uri="http://schemas.openxmlformats.org/drawingml/2006/table">
            <a:tbl>
              <a:tblPr firstRow="1" bandRow="1">
                <a:tableStyleId>{EB9631B5-78F2-41C9-869B-9F39066F8104}</a:tableStyleId>
              </a:tblPr>
              <a:tblGrid>
                <a:gridCol w="1648647">
                  <a:extLst>
                    <a:ext uri="{9D8B030D-6E8A-4147-A177-3AD203B41FA5}">
                      <a16:colId xmlns:a16="http://schemas.microsoft.com/office/drawing/2014/main" val="20000"/>
                    </a:ext>
                  </a:extLst>
                </a:gridCol>
              </a:tblGrid>
              <a:tr h="388171">
                <a:tc>
                  <a:txBody>
                    <a:bodyPr/>
                    <a:lstStyle/>
                    <a:p>
                      <a:pPr marL="0" marR="0" indent="0" algn="ctr" defTabSz="1219140" rtl="0" eaLnBrk="1" fontAlgn="auto" latinLnBrk="0" hangingPunct="1">
                        <a:lnSpc>
                          <a:spcPct val="100000"/>
                        </a:lnSpc>
                        <a:spcBef>
                          <a:spcPts val="0"/>
                        </a:spcBef>
                        <a:spcAft>
                          <a:spcPts val="0"/>
                        </a:spcAft>
                        <a:buClrTx/>
                        <a:buSzTx/>
                        <a:buFontTx/>
                        <a:buNone/>
                      </a:pPr>
                      <a:r>
                        <a:rPr lang="en-US" sz="1800" dirty="0"/>
                        <a:t>7 JUTA</a:t>
                      </a:r>
                      <a:endParaRPr lang="it-IT" sz="1400" dirty="0">
                        <a:solidFill>
                          <a:schemeClr val="bg1"/>
                        </a:solidFill>
                      </a:endParaRPr>
                    </a:p>
                  </a:txBody>
                  <a:tcPr marL="39737" marR="39737" marT="19869" marB="19869"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0"/>
                  </a:ext>
                </a:extLst>
              </a:tr>
              <a:tr h="651880">
                <a:tc>
                  <a:txBody>
                    <a:bodyPr/>
                    <a:lstStyle/>
                    <a:p>
                      <a:pPr algn="ctr"/>
                      <a:r>
                        <a:rPr lang="en-US" sz="1400" b="1" dirty="0" err="1"/>
                        <a:t>PENGANGGURAN</a:t>
                      </a:r>
                      <a:endParaRPr sz="1400" dirty="0">
                        <a:solidFill>
                          <a:srgbClr val="FFFF00"/>
                        </a:solidFill>
                        <a:latin typeface="Franklin Gothic Book" charset="0"/>
                        <a:ea typeface="Franklin Gothic Book" charset="0"/>
                        <a:cs typeface="Franklin Gothic Book" charset="0"/>
                      </a:endParaRPr>
                    </a:p>
                  </a:txBody>
                  <a:tcPr marL="39737" marR="39737" marT="19869" marB="19869"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9" name="TextBox 27">
            <a:extLst>
              <a:ext uri="{FF2B5EF4-FFF2-40B4-BE49-F238E27FC236}">
                <a16:creationId xmlns:a16="http://schemas.microsoft.com/office/drawing/2014/main" id="{6D10FF6F-0888-634D-9A27-1D3F562867D1}"/>
              </a:ext>
            </a:extLst>
          </p:cNvPr>
          <p:cNvSpPr txBox="1"/>
          <p:nvPr/>
        </p:nvSpPr>
        <p:spPr>
          <a:xfrm>
            <a:off x="4939835" y="3171531"/>
            <a:ext cx="18077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Total </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Pengangguran</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 </a:t>
            </a:r>
            <a:endParaRPr kumimoji="0" lang="id-ID"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d-ID" sz="1200" b="1"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±7 </a:t>
            </a:r>
            <a:r>
              <a:rPr kumimoji="0" lang="en-US" sz="1200" b="1" i="0" u="none" strike="noStrike" kern="0" cap="none" spc="0" normalizeH="0" baseline="0" noProof="0" dirty="0" err="1">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juta</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 </a:t>
            </a:r>
            <a:r>
              <a:rPr kumimoji="0" lang="en-US" sz="1200" b="1" i="0" u="none" strike="noStrike" kern="0" cap="none" spc="0" normalizeH="0" baseline="0" noProof="0" dirty="0" err="1">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dari</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 </a:t>
            </a:r>
            <a:r>
              <a:rPr kumimoji="0" lang="id-ID"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±128 </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juta</a:t>
            </a:r>
            <a:r>
              <a:rPr kumimoji="0" lang="id-ID" sz="1200" b="0" i="0" u="none" strike="noStrike" kern="0" cap="none" spc="0" normalizeH="0" baseline="0" noProof="0" dirty="0">
                <a:ln>
                  <a:noFill/>
                </a:ln>
                <a:solidFill>
                  <a:srgbClr val="000000"/>
                </a:solidFill>
                <a:effectLst/>
                <a:uLnTx/>
                <a:uFillTx/>
                <a:latin typeface="Arial" panose="020B0604020202020204" pitchFamily="34" charset="0"/>
                <a:ea typeface="Calibri Light" charset="0"/>
                <a:cs typeface="Arial" panose="020B0604020202020204" pitchFamily="34" charset="0"/>
                <a:sym typeface="Arial"/>
              </a:rPr>
              <a:t>. (BPS, 2017)</a:t>
            </a:r>
          </a:p>
        </p:txBody>
      </p:sp>
    </p:spTree>
    <p:extLst>
      <p:ext uri="{BB962C8B-B14F-4D97-AF65-F5344CB8AC3E}">
        <p14:creationId xmlns:p14="http://schemas.microsoft.com/office/powerpoint/2010/main" val="327192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F73229-A335-4BCF-A5EB-09F8D5DA3F39}"/>
              </a:ext>
            </a:extLst>
          </p:cNvPr>
          <p:cNvSpPr txBox="1"/>
          <p:nvPr/>
        </p:nvSpPr>
        <p:spPr>
          <a:xfrm>
            <a:off x="252222" y="123521"/>
            <a:ext cx="4823834" cy="1292662"/>
          </a:xfrm>
          <a:prstGeom prst="rect">
            <a:avLst/>
          </a:prstGeom>
          <a:noFill/>
        </p:spPr>
        <p:txBody>
          <a:bodyPr wrap="square" rtlCol="0">
            <a:sp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000000"/>
                </a:solidFill>
                <a:effectLst/>
                <a:uLnTx/>
                <a:uFillTx/>
                <a:latin typeface="Calibri"/>
                <a:ea typeface="+mn-ea"/>
                <a:cs typeface="+mn-cs"/>
              </a:rPr>
              <a:t>Era RI 4.0 </a:t>
            </a:r>
            <a:r>
              <a:rPr kumimoji="0" lang="en-ID" sz="1800" b="0" i="0" u="none" strike="noStrike" kern="1200" cap="none" spc="0" normalizeH="0" baseline="0" noProof="0" dirty="0">
                <a:ln>
                  <a:noFill/>
                </a:ln>
                <a:solidFill>
                  <a:srgbClr val="000000"/>
                </a:solidFill>
                <a:effectLst/>
                <a:uLnTx/>
                <a:uFillTx/>
                <a:latin typeface="Calibri"/>
                <a:ea typeface="+mn-ea"/>
                <a:cs typeface="+mn-cs"/>
              </a:rPr>
              <a:t>dan </a:t>
            </a:r>
            <a:r>
              <a:rPr kumimoji="0" lang="en-ID" sz="1800" b="0" i="0" u="none" strike="noStrike" kern="1200" cap="none" spc="0" normalizeH="0" baseline="0" noProof="0" dirty="0" err="1">
                <a:ln>
                  <a:noFill/>
                </a:ln>
                <a:solidFill>
                  <a:srgbClr val="000000"/>
                </a:solidFill>
                <a:effectLst/>
                <a:uLnTx/>
                <a:uFillTx/>
                <a:latin typeface="Calibri"/>
                <a:ea typeface="+mn-ea"/>
                <a:cs typeface="+mn-cs"/>
              </a:rPr>
              <a:t>selanjutnya</a:t>
            </a:r>
            <a:r>
              <a:rPr kumimoji="0" lang="en-ID" sz="1800" b="0" i="0" u="none" strike="noStrike" kern="1200" cap="none" spc="0" normalizeH="0" baseline="0" noProof="0" dirty="0">
                <a:ln>
                  <a:noFill/>
                </a:ln>
                <a:solidFill>
                  <a:srgbClr val="000000"/>
                </a:solidFill>
                <a:effectLst/>
                <a:uLnTx/>
                <a:uFillTx/>
                <a:latin typeface="Calibri"/>
                <a:ea typeface="+mn-ea"/>
                <a:cs typeface="+mn-cs"/>
              </a:rPr>
              <a:t>: </a:t>
            </a:r>
            <a:r>
              <a:rPr kumimoji="0" lang="en-ID" sz="2400" b="0" i="0" u="none" strike="noStrike" kern="1200" cap="none" spc="0" normalizeH="0" baseline="0" noProof="0" dirty="0">
                <a:ln>
                  <a:noFill/>
                </a:ln>
                <a:solidFill>
                  <a:srgbClr val="C00000"/>
                </a:solidFill>
                <a:effectLst/>
                <a:uLnTx/>
                <a:uFillTx/>
                <a:latin typeface="Calibri"/>
                <a:ea typeface="+mn-ea"/>
                <a:cs typeface="+mn-cs"/>
              </a:rPr>
              <a:t>75%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pekerjaan</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1219140" rtl="0" eaLnBrk="1" fontAlgn="auto" latinLnBrk="1"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srgbClr val="000000"/>
                </a:solidFill>
                <a:effectLst/>
                <a:uLnTx/>
                <a:uFillTx/>
                <a:latin typeface="Calibri"/>
                <a:ea typeface="+mn-ea"/>
                <a:cs typeface="+mn-cs"/>
              </a:rPr>
              <a:t>melibatkan</a:t>
            </a:r>
            <a:r>
              <a:rPr kumimoji="0" lang="en-ID" sz="1800" b="0" i="0" u="none" strike="noStrike" kern="1200" cap="none" spc="0" normalizeH="0" baseline="0" noProof="0" dirty="0">
                <a:ln>
                  <a:noFill/>
                </a:ln>
                <a:solidFill>
                  <a:srgbClr val="0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000000"/>
                </a:solidFill>
                <a:effectLst/>
                <a:uLnTx/>
                <a:uFillTx/>
                <a:latin typeface="Calibri"/>
                <a:ea typeface="+mn-ea"/>
                <a:cs typeface="+mn-cs"/>
              </a:rPr>
              <a:t>kemampuan</a:t>
            </a:r>
            <a:r>
              <a:rPr kumimoji="0" lang="en-ID" sz="1800" b="0" i="0" u="none" strike="noStrike" kern="1200" cap="none" spc="0" normalizeH="0" baseline="0" noProof="0" dirty="0">
                <a:ln>
                  <a:noFill/>
                </a:ln>
                <a:solidFill>
                  <a:srgbClr val="0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sains</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teknologi</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teknik</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1219140" rtl="0" eaLnBrk="1" fontAlgn="auto" latinLnBrk="1"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srgbClr val="C00000"/>
                </a:solidFill>
                <a:effectLst/>
                <a:uLnTx/>
                <a:uFillTx/>
                <a:latin typeface="Calibri"/>
                <a:ea typeface="+mn-ea"/>
                <a:cs typeface="+mn-cs"/>
              </a:rPr>
              <a:t>dan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matematika</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1" u="none" strike="noStrike" kern="1200" cap="none" spc="0" normalizeH="0" baseline="0" noProof="0" dirty="0">
                <a:ln>
                  <a:noFill/>
                </a:ln>
                <a:solidFill>
                  <a:srgbClr val="C00000"/>
                </a:solidFill>
                <a:effectLst/>
                <a:uLnTx/>
                <a:uFillTx/>
                <a:latin typeface="Calibri"/>
                <a:ea typeface="+mn-ea"/>
                <a:cs typeface="+mn-cs"/>
              </a:rPr>
              <a:t>internet of things</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pembelajaran</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sepanjang</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800" b="0" i="0" u="none" strike="noStrike" kern="1200" cap="none" spc="0" normalizeH="0" baseline="0" noProof="0" dirty="0" err="1">
                <a:ln>
                  <a:noFill/>
                </a:ln>
                <a:solidFill>
                  <a:srgbClr val="C00000"/>
                </a:solidFill>
                <a:effectLst/>
                <a:uLnTx/>
                <a:uFillTx/>
                <a:latin typeface="Calibri"/>
                <a:ea typeface="+mn-ea"/>
                <a:cs typeface="+mn-cs"/>
              </a:rPr>
              <a:t>hayat</a:t>
            </a:r>
            <a:r>
              <a:rPr kumimoji="0" lang="en-ID" sz="1800" b="0" i="0" u="none" strike="noStrike" kern="1200" cap="none" spc="0" normalizeH="0" baseline="0" noProof="0" dirty="0">
                <a:ln>
                  <a:noFill/>
                </a:ln>
                <a:solidFill>
                  <a:srgbClr val="C00000"/>
                </a:solidFill>
                <a:effectLst/>
                <a:uLnTx/>
                <a:uFillTx/>
                <a:latin typeface="Calibri"/>
                <a:ea typeface="+mn-ea"/>
                <a:cs typeface="+mn-cs"/>
              </a:rPr>
              <a:t> </a:t>
            </a:r>
            <a:r>
              <a:rPr kumimoji="0" lang="en-ID" sz="1600" b="0" i="0" u="none" strike="noStrike" kern="1200" cap="none" spc="0" normalizeH="0" baseline="0" noProof="0" dirty="0">
                <a:ln>
                  <a:noFill/>
                </a:ln>
                <a:solidFill>
                  <a:srgbClr val="000000"/>
                </a:solidFill>
                <a:effectLst/>
                <a:uLnTx/>
                <a:uFillTx/>
                <a:latin typeface="Calibri"/>
                <a:ea typeface="+mn-ea"/>
                <a:cs typeface="+mn-cs"/>
              </a:rPr>
              <a:t>(Zimmerman, 2018)</a:t>
            </a:r>
            <a:endParaRPr kumimoji="0" sz="1800" b="0" i="0" u="sng"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1705A60B-8766-40F0-BBFA-0F316776C6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59" y="1913305"/>
            <a:ext cx="3273188" cy="3230195"/>
          </a:xfrm>
          <a:prstGeom prst="rect">
            <a:avLst/>
          </a:prstGeom>
        </p:spPr>
      </p:pic>
      <p:sp>
        <p:nvSpPr>
          <p:cNvPr id="11" name="TextBox 10">
            <a:extLst>
              <a:ext uri="{FF2B5EF4-FFF2-40B4-BE49-F238E27FC236}">
                <a16:creationId xmlns:a16="http://schemas.microsoft.com/office/drawing/2014/main" id="{B5E0141D-6C4B-4433-AB0B-7E9B2C26ACCA}"/>
              </a:ext>
            </a:extLst>
          </p:cNvPr>
          <p:cNvSpPr txBox="1"/>
          <p:nvPr/>
        </p:nvSpPr>
        <p:spPr>
          <a:xfrm>
            <a:off x="5364088" y="142092"/>
            <a:ext cx="3655925" cy="830997"/>
          </a:xfrm>
          <a:prstGeom prst="rect">
            <a:avLst/>
          </a:prstGeom>
          <a:noFill/>
        </p:spPr>
        <p:txBody>
          <a:bodyPr wrap="square" rtlCol="0">
            <a:spAutoFit/>
          </a:bodyPr>
          <a:lstStyle/>
          <a:p>
            <a:pPr marL="0" marR="0" lvl="0" indent="0" algn="r" defTabSz="1219170" rtl="0" eaLnBrk="1" fontAlgn="auto"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Revolusi</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berbasis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600" b="1" i="1" u="none" strike="noStrike" kern="1200" cap="none" spc="0" normalizeH="0" baseline="0" noProof="0" dirty="0">
                <a:ln>
                  <a:noFill/>
                </a:ln>
                <a:solidFill>
                  <a:srgbClr val="0033CC"/>
                </a:solidFill>
                <a:effectLst/>
                <a:uLnTx/>
                <a:uFillTx/>
                <a:latin typeface="Calibri" panose="020F0502020204030204" pitchFamily="34" charset="0"/>
                <a:ea typeface="Calibri Light" charset="0"/>
                <a:cs typeface="Calibri" panose="020F0502020204030204" pitchFamily="34" charset="0"/>
              </a:rPr>
              <a:t>Cyber Physical System</a:t>
            </a: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gabungan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antara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domain digital,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fisik</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dan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biologi</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Light" panose="020F0502020204030204" pitchFamily="34" charset="0"/>
                <a:ea typeface="+mn-ea"/>
                <a:cs typeface="Calibri Light" panose="020F0502020204030204" pitchFamily="34" charset="0"/>
              </a:rPr>
              <a:t>(Klaus Schwab, 2017)</a:t>
            </a:r>
            <a:endParaRPr kumimoji="0" sz="1600" b="0" i="0" u="none" strike="noStrike" kern="1200" cap="none" spc="0" normalizeH="0" baseline="0" noProof="0" dirty="0">
              <a:ln>
                <a:noFill/>
              </a:ln>
              <a:solidFill>
                <a:srgbClr val="000000"/>
              </a:solidFill>
              <a:effectLst/>
              <a:uLnTx/>
              <a:uFillTx/>
              <a:latin typeface="Calibri Light" panose="020F0502020204030204" pitchFamily="34" charset="0"/>
              <a:ea typeface="+mn-ea"/>
              <a:cs typeface="Calibri Light" panose="020F0502020204030204" pitchFamily="34" charset="0"/>
            </a:endParaRPr>
          </a:p>
        </p:txBody>
      </p:sp>
      <p:sp>
        <p:nvSpPr>
          <p:cNvPr id="12" name="Rectangle 11">
            <a:extLst>
              <a:ext uri="{FF2B5EF4-FFF2-40B4-BE49-F238E27FC236}">
                <a16:creationId xmlns:a16="http://schemas.microsoft.com/office/drawing/2014/main" id="{3B9DEFEA-1B00-4343-B3A0-2C30CF7F3377}"/>
              </a:ext>
            </a:extLst>
          </p:cNvPr>
          <p:cNvSpPr/>
          <p:nvPr/>
        </p:nvSpPr>
        <p:spPr>
          <a:xfrm>
            <a:off x="3995937" y="3132132"/>
            <a:ext cx="4913006" cy="1815882"/>
          </a:xfrm>
          <a:prstGeom prst="rect">
            <a:avLst/>
          </a:prstGeom>
        </p:spPr>
        <p:txBody>
          <a:bodyPr wrap="square">
            <a:spAutoFit/>
          </a:bodyPr>
          <a:lstStyle/>
          <a:p>
            <a:pPr marL="342891" marR="0" lvl="0" indent="-342891" algn="l" defTabSz="1219080" rtl="0" eaLnBrk="1" fontAlgn="auto" latinLnBrk="1" hangingPunct="1">
              <a:lnSpc>
                <a:spcPct val="100000"/>
              </a:lnSpc>
              <a:spcBef>
                <a:spcPts val="0"/>
              </a:spcBef>
              <a:spcAft>
                <a:spcPts val="0"/>
              </a:spcAft>
              <a:buClrTx/>
              <a:buSzPct val="90000"/>
              <a:buFont typeface=".LucidaGrandeUI" charset="0"/>
              <a:buChar char="►"/>
              <a:tabLst/>
              <a:defRPr/>
            </a:pPr>
            <a:r>
              <a:rPr kumimoji="0" lang="sv-SE"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Sebagian besar perusahaan menggunakan teknologi untuk menjual produk mereka secara online (The Economist, 2017)</a:t>
            </a:r>
          </a:p>
          <a:p>
            <a:pPr marL="342891" marR="0" lvl="0" indent="-342891" algn="l" defTabSz="1219080" rtl="0" eaLnBrk="1" fontAlgn="auto" latinLnBrk="1" hangingPunct="1">
              <a:lnSpc>
                <a:spcPct val="100000"/>
              </a:lnSpc>
              <a:spcBef>
                <a:spcPts val="0"/>
              </a:spcBef>
              <a:spcAft>
                <a:spcPts val="0"/>
              </a:spcAft>
              <a:buClrTx/>
              <a:buSzPct val="90000"/>
              <a:buFont typeface=".LucidaGrandeUI"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&gt;55 %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organisasi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menyatakan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bahwa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digital talent gap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semakin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lebar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(LinkedIn, 2017).</a:t>
            </a:r>
          </a:p>
          <a:p>
            <a:pPr marL="342891" marR="0" lvl="0" indent="-342891" algn="l" defTabSz="1219080" rtl="0" eaLnBrk="1" fontAlgn="auto" latinLnBrk="1" hangingPunct="1">
              <a:lnSpc>
                <a:spcPct val="100000"/>
              </a:lnSpc>
              <a:spcBef>
                <a:spcPts val="0"/>
              </a:spcBef>
              <a:spcAft>
                <a:spcPts val="0"/>
              </a:spcAft>
              <a:buClrTx/>
              <a:buSzPct val="90000"/>
              <a:buFont typeface=".LucidaGrandeUI"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Indonesia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perlu</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meningkatkan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kualitas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keterampilan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tenaga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kerja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dengan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teknologi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digital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Parray</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ILO, 2017).</a:t>
            </a:r>
          </a:p>
          <a:p>
            <a:pPr marL="342891" marR="0" lvl="0" indent="-342891" algn="l" defTabSz="1219080" rtl="0" eaLnBrk="1" fontAlgn="auto" latinLnBrk="1" hangingPunct="1">
              <a:lnSpc>
                <a:spcPct val="100000"/>
              </a:lnSpc>
              <a:spcBef>
                <a:spcPts val="0"/>
              </a:spcBef>
              <a:spcAft>
                <a:spcPts val="0"/>
              </a:spcAft>
              <a:buClrTx/>
              <a:buSzPct val="90000"/>
              <a:buFont typeface=".LucidaGrandeUI"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Semakin pentingnya kecakapan sosial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social skills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dalam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Light" charset="0"/>
                <a:cs typeface="Calibri" panose="020F0502020204030204" pitchFamily="34" charset="0"/>
              </a:rPr>
              <a:t>bekerja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Light" charset="0"/>
                <a:cs typeface="Calibri" panose="020F0502020204030204" pitchFamily="34" charset="0"/>
              </a:rPr>
              <a:t> (The  Economist, 2017).</a:t>
            </a:r>
          </a:p>
        </p:txBody>
      </p:sp>
      <p:sp>
        <p:nvSpPr>
          <p:cNvPr id="13" name="Rectangle 12">
            <a:extLst>
              <a:ext uri="{FF2B5EF4-FFF2-40B4-BE49-F238E27FC236}">
                <a16:creationId xmlns:a16="http://schemas.microsoft.com/office/drawing/2014/main" id="{95C32CE4-3B5D-41DE-960E-175674DC1092}"/>
              </a:ext>
            </a:extLst>
          </p:cNvPr>
          <p:cNvSpPr/>
          <p:nvPr/>
        </p:nvSpPr>
        <p:spPr>
          <a:xfrm>
            <a:off x="2425485" y="2067694"/>
            <a:ext cx="6466293" cy="487313"/>
          </a:xfrm>
          <a:prstGeom prst="rect">
            <a:avLst/>
          </a:prstGeom>
        </p:spPr>
        <p:txBody>
          <a:bodyPr wrap="square">
            <a:spAutoFit/>
          </a:bodyPr>
          <a:lstStyle/>
          <a:p>
            <a:pPr marL="0" marR="0" lvl="0" indent="0" algn="l" defTabSz="914400" rtl="0" eaLnBrk="1" fontAlgn="auto" latinLnBrk="1" hangingPunct="1">
              <a:lnSpc>
                <a:spcPct val="120000"/>
              </a:lnSpc>
              <a:spcBef>
                <a:spcPct val="0"/>
              </a:spcBef>
              <a:spcAft>
                <a:spcPts val="0"/>
              </a:spcAft>
              <a:buClrTx/>
              <a:buSzTx/>
              <a:buFontTx/>
              <a:buNone/>
              <a:tabLst/>
              <a:defRPr/>
            </a:pPr>
            <a:r>
              <a:rPr kumimoji="0" lang="en-US" sz="2200" b="1" i="0" u="none" strike="noStrike" kern="1200" cap="all" spc="100" normalizeH="0" baseline="0" noProof="0" dirty="0" err="1">
                <a:ln>
                  <a:noFill/>
                </a:ln>
                <a:solidFill>
                  <a:srgbClr val="0033CC"/>
                </a:solidFill>
                <a:effectLst/>
                <a:uLnTx/>
                <a:uFillTx/>
                <a:latin typeface="Calibri"/>
                <a:ea typeface="+mn-ea"/>
                <a:cs typeface="Calibri"/>
              </a:rPr>
              <a:t>Revolusi</a:t>
            </a:r>
            <a:r>
              <a:rPr kumimoji="0" lang="en-US" sz="2200" b="1" i="0" u="none" strike="noStrike" kern="1200" cap="all" spc="100" normalizeH="0" baseline="0" noProof="0" dirty="0">
                <a:ln>
                  <a:noFill/>
                </a:ln>
                <a:solidFill>
                  <a:srgbClr val="0033CC"/>
                </a:solidFill>
                <a:effectLst/>
                <a:uLnTx/>
                <a:uFillTx/>
                <a:latin typeface="Calibri"/>
                <a:ea typeface="+mn-ea"/>
                <a:cs typeface="Calibri"/>
              </a:rPr>
              <a:t> </a:t>
            </a:r>
            <a:r>
              <a:rPr kumimoji="0" lang="en-US" sz="2200" b="1" i="0" u="none" strike="noStrike" kern="1200" cap="all" spc="100" normalizeH="0" baseline="0" noProof="0" dirty="0" err="1">
                <a:ln>
                  <a:noFill/>
                </a:ln>
                <a:solidFill>
                  <a:srgbClr val="0033CC"/>
                </a:solidFill>
                <a:effectLst/>
                <a:uLnTx/>
                <a:uFillTx/>
                <a:latin typeface="Calibri"/>
                <a:ea typeface="+mn-ea"/>
                <a:cs typeface="Calibri"/>
              </a:rPr>
              <a:t>Industri</a:t>
            </a:r>
            <a:r>
              <a:rPr kumimoji="0" lang="en-US" sz="2200" b="1" i="0" u="none" strike="noStrike" kern="1200" cap="all" spc="100" normalizeH="0" baseline="0" noProof="0" dirty="0">
                <a:ln>
                  <a:noFill/>
                </a:ln>
                <a:solidFill>
                  <a:srgbClr val="0033CC"/>
                </a:solidFill>
                <a:effectLst/>
                <a:uLnTx/>
                <a:uFillTx/>
                <a:latin typeface="Calibri"/>
                <a:ea typeface="+mn-ea"/>
                <a:cs typeface="Calibri"/>
              </a:rPr>
              <a:t> 4.0:</a:t>
            </a:r>
            <a:r>
              <a:rPr kumimoji="0" lang="en-US" sz="2200" b="1" i="1" u="none" strike="noStrike" kern="1200" cap="all" spc="100" normalizeH="0" baseline="0" noProof="0" dirty="0">
                <a:ln>
                  <a:noFill/>
                </a:ln>
                <a:solidFill>
                  <a:sysClr val="windowText" lastClr="000000">
                    <a:lumMod val="95000"/>
                    <a:lumOff val="5000"/>
                  </a:sysClr>
                </a:solidFill>
                <a:effectLst/>
                <a:uLnTx/>
                <a:uFillTx/>
                <a:latin typeface="Calibri"/>
                <a:ea typeface="+mn-ea"/>
                <a:cs typeface="Calibri"/>
                <a:sym typeface="Wingdings" panose="05000000000000000000" pitchFamily="2" charset="2"/>
              </a:rPr>
              <a:t> </a:t>
            </a:r>
            <a:r>
              <a:rPr kumimoji="0" lang="en-US" sz="2200" b="1" i="0" u="none" strike="noStrike" kern="1200" cap="all" spc="100" normalizeH="0" baseline="0" noProof="0" dirty="0" err="1">
                <a:ln>
                  <a:noFill/>
                </a:ln>
                <a:solidFill>
                  <a:srgbClr val="C00000"/>
                </a:solidFill>
                <a:effectLst/>
                <a:uLnTx/>
                <a:uFillTx/>
                <a:latin typeface="Calibri"/>
                <a:ea typeface="+mn-ea"/>
                <a:cs typeface="Calibri"/>
              </a:rPr>
              <a:t>Budaya</a:t>
            </a:r>
            <a:r>
              <a:rPr kumimoji="0" lang="en-US" sz="2200" b="1" i="0" u="none" strike="noStrike" kern="1200" cap="all" spc="100" normalizeH="0" baseline="0" noProof="0" dirty="0">
                <a:ln>
                  <a:noFill/>
                </a:ln>
                <a:solidFill>
                  <a:srgbClr val="C00000"/>
                </a:solidFill>
                <a:effectLst/>
                <a:uLnTx/>
                <a:uFillTx/>
                <a:latin typeface="Calibri"/>
                <a:ea typeface="+mn-ea"/>
                <a:cs typeface="Calibri"/>
              </a:rPr>
              <a:t> </a:t>
            </a:r>
            <a:r>
              <a:rPr kumimoji="0" lang="en-US" sz="2200" b="1" i="0" u="none" strike="noStrike" kern="1200" cap="all" spc="100" normalizeH="0" baseline="0" noProof="0" dirty="0" err="1">
                <a:ln>
                  <a:noFill/>
                </a:ln>
                <a:solidFill>
                  <a:srgbClr val="C00000"/>
                </a:solidFill>
                <a:effectLst/>
                <a:uLnTx/>
                <a:uFillTx/>
                <a:latin typeface="Calibri"/>
                <a:ea typeface="+mn-ea"/>
                <a:cs typeface="Calibri"/>
              </a:rPr>
              <a:t>Baru</a:t>
            </a:r>
            <a:endParaRPr kumimoji="0" lang="en-US" sz="2200" b="1" i="0" u="none" strike="noStrike" kern="1200" cap="all" spc="100" normalizeH="0" baseline="0" noProof="0" dirty="0">
              <a:ln>
                <a:noFill/>
              </a:ln>
              <a:solidFill>
                <a:srgbClr val="C00000"/>
              </a:solidFill>
              <a:effectLst/>
              <a:uLnTx/>
              <a:uFillTx/>
              <a:latin typeface="Calibri"/>
              <a:ea typeface="+mn-ea"/>
              <a:cs typeface="Calibri"/>
            </a:endParaRPr>
          </a:p>
        </p:txBody>
      </p:sp>
      <p:sp>
        <p:nvSpPr>
          <p:cNvPr id="16" name="TextBox 15">
            <a:extLst>
              <a:ext uri="{FF2B5EF4-FFF2-40B4-BE49-F238E27FC236}">
                <a16:creationId xmlns:a16="http://schemas.microsoft.com/office/drawing/2014/main" id="{67D62EC7-A85E-437E-BA63-010B3C1CB733}"/>
              </a:ext>
            </a:extLst>
          </p:cNvPr>
          <p:cNvSpPr txBox="1"/>
          <p:nvPr/>
        </p:nvSpPr>
        <p:spPr>
          <a:xfrm>
            <a:off x="5436096" y="1131590"/>
            <a:ext cx="3439901" cy="715581"/>
          </a:xfrm>
          <a:prstGeom prst="rect">
            <a:avLst/>
          </a:prstGeom>
          <a:noFill/>
        </p:spPr>
        <p:txBody>
          <a:bodyPr wrap="square" lIns="68580" tIns="34290" rIns="68580" bIns="3429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Muncul </a:t>
            </a:r>
            <a:r>
              <a:rPr kumimoji="0" lang="id-ID" sz="14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teknologi baru </a:t>
            </a:r>
            <a:r>
              <a:rPr kumimoji="0" lang="id-ID"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yang mengakibatkan perubahan luar biasa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semua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disiplin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ilmu</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ekonomi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industri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7" name="Picture 16">
            <a:extLst>
              <a:ext uri="{FF2B5EF4-FFF2-40B4-BE49-F238E27FC236}">
                <a16:creationId xmlns:a16="http://schemas.microsoft.com/office/drawing/2014/main" id="{B4ADFAD6-476E-4332-B707-524C27658C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4463" t="55250" r="35758" b="21650"/>
          <a:stretch/>
        </p:blipFill>
        <p:spPr>
          <a:xfrm>
            <a:off x="1996777" y="2363237"/>
            <a:ext cx="411544" cy="352529"/>
          </a:xfrm>
          <a:prstGeom prst="rect">
            <a:avLst/>
          </a:prstGeom>
        </p:spPr>
      </p:pic>
      <p:pic>
        <p:nvPicPr>
          <p:cNvPr id="18" name="Picture 17">
            <a:extLst>
              <a:ext uri="{FF2B5EF4-FFF2-40B4-BE49-F238E27FC236}">
                <a16:creationId xmlns:a16="http://schemas.microsoft.com/office/drawing/2014/main" id="{37700F29-453E-44E0-B463-3E53A1FEDF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4463" t="55250" r="35758" b="21650"/>
          <a:stretch/>
        </p:blipFill>
        <p:spPr>
          <a:xfrm>
            <a:off x="7596336" y="2067694"/>
            <a:ext cx="411544" cy="352529"/>
          </a:xfrm>
          <a:prstGeom prst="rect">
            <a:avLst/>
          </a:prstGeom>
        </p:spPr>
      </p:pic>
    </p:spTree>
    <p:extLst>
      <p:ext uri="{BB962C8B-B14F-4D97-AF65-F5344CB8AC3E}">
        <p14:creationId xmlns:p14="http://schemas.microsoft.com/office/powerpoint/2010/main" val="3011167047"/>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Custom 1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TotalTime>
  <Words>2157</Words>
  <Application>Microsoft Office PowerPoint</Application>
  <PresentationFormat>On-screen Show (16:9)</PresentationFormat>
  <Paragraphs>492</Paragraphs>
  <Slides>36</Slides>
  <Notes>16</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36</vt:i4>
      </vt:variant>
    </vt:vector>
  </HeadingPairs>
  <TitlesOfParts>
    <vt:vector size="60" baseType="lpstr">
      <vt:lpstr>맑은 고딕</vt:lpstr>
      <vt:lpstr>Microsoft YaHei</vt:lpstr>
      <vt:lpstr>.LucidaGrandeUI</vt:lpstr>
      <vt:lpstr>Andale Mono</vt:lpstr>
      <vt:lpstr>Apple Symbols</vt:lpstr>
      <vt:lpstr>Arial</vt:lpstr>
      <vt:lpstr>Arial Black</vt:lpstr>
      <vt:lpstr>Calibri</vt:lpstr>
      <vt:lpstr>Calibri Light</vt:lpstr>
      <vt:lpstr>Century Gothic</vt:lpstr>
      <vt:lpstr>Constantia</vt:lpstr>
      <vt:lpstr>Franklin Gothic Book</vt:lpstr>
      <vt:lpstr>Mangal</vt:lpstr>
      <vt:lpstr>Open Sans Extrabold</vt:lpstr>
      <vt:lpstr>Roboto</vt:lpstr>
      <vt:lpstr>Times New Roman</vt:lpstr>
      <vt:lpstr>Tw Cen MT</vt:lpstr>
      <vt:lpstr>Wingdings</vt:lpstr>
      <vt:lpstr>Office Theme</vt:lpstr>
      <vt:lpstr>2_Office Theme</vt:lpstr>
      <vt:lpstr>4_Office Theme</vt:lpstr>
      <vt:lpstr>Contents Slide Master</vt:lpstr>
      <vt:lpstr>5_Office Theme</vt:lpstr>
      <vt:lpstr>Droplet</vt:lpstr>
      <vt:lpstr>DISEMINASI PENGEMBANGAN  PROGRAM DIKLAT  PUSAT PENDIDIKAN DAN PELATIHAN KEMENRISTEKDIKTI</vt:lpstr>
      <vt:lpstr>PowerPoint Presentation</vt:lpstr>
      <vt:lpstr>PROFIL PUSDIKLAT KEMENRISTEKDIKTI</vt:lpstr>
      <vt:lpstr>DASAR HUKUM</vt:lpstr>
      <vt:lpstr>TUJUAN PENYELENGGARAAN PELATIHAN</vt:lpstr>
      <vt:lpstr>KOMPETENSI SIKAP KERJA</vt:lpstr>
      <vt:lpstr>PROGRAM PELATIHAN PUSDIKLAT KEMENRISTEKDIKTI</vt:lpstr>
      <vt:lpstr>Urgensi Program Diklat  : Mempersiapkan Kompetensi ASN untuk menghadapi Revolusi Industri 4.0 </vt:lpstr>
      <vt:lpstr>PowerPoint Presentation</vt:lpstr>
      <vt:lpstr>Profil Perguruan Tinggi di Indonesia</vt:lpstr>
      <vt:lpstr>Jumlah Pegawai Kemenristekdikti, Tendik dan LPNK</vt:lpstr>
      <vt:lpstr>    KEBIJAKAN PENGEMBANGAN KOMPETENSI DOSEN PEKERTI DAN AA</vt:lpstr>
      <vt:lpstr>DASAR HUKUM PEKERTI</vt:lpstr>
      <vt:lpstr>PELATIHAN AA PEKERTI</vt:lpstr>
      <vt:lpstr>PENGEMBANGAN AA DAN PEKERTI</vt:lpstr>
      <vt:lpstr>    PROGRAM PELATIHAN DOSEN PROFESIONAL </vt:lpstr>
      <vt:lpstr>PENJEJANGAN PELATIHAN DOSEN PROFESIONAL</vt:lpstr>
      <vt:lpstr>PowerPoint Presentation</vt:lpstr>
      <vt:lpstr>PowerPoint Presentation</vt:lpstr>
      <vt:lpstr>PELATIHAN DOSEN PROFESIONAL PRATAMA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Alur Belajar Daring</vt:lpstr>
      <vt:lpstr>SKEMA PELAKSANAAN DIKLAT DENGAN MODEL BLENDED LEARNING</vt:lpstr>
      <vt:lpstr>Memanfaatkan fitur pengelolaan kelas dengan Moodle</vt:lpstr>
      <vt:lpstr>TOPIK DISKUSI</vt:lpstr>
      <vt:lpstr>KEGIATAN SOSIALISASI PELATIHAN DOSEN PROFESIONAL 2019 BALI-MANADO-MEDAN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h4d1</cp:lastModifiedBy>
  <cp:revision>75</cp:revision>
  <dcterms:created xsi:type="dcterms:W3CDTF">2019-11-05T08:36:23Z</dcterms:created>
  <dcterms:modified xsi:type="dcterms:W3CDTF">2020-03-02T08:32:14Z</dcterms:modified>
</cp:coreProperties>
</file>