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F17F-D441-4316-A348-789FD25796C6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780C-C7CC-45E4-A335-9CB250FB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SOSIALISASI IMPLEMENTASI</a:t>
            </a:r>
            <a:br>
              <a:rPr lang="en-ID" dirty="0" smtClean="0"/>
            </a:br>
            <a:r>
              <a:rPr lang="en-ID" dirty="0" smtClean="0"/>
              <a:t> BKD UNS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LPPMP 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54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Laporan</a:t>
            </a:r>
            <a:r>
              <a:rPr lang="en-ID" dirty="0" smtClean="0"/>
              <a:t> BKD/LKD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747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37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DASAR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 smtClean="0"/>
              <a:t>Permenristek</a:t>
            </a:r>
            <a:r>
              <a:rPr lang="en-ID" dirty="0" smtClean="0"/>
              <a:t> </a:t>
            </a:r>
            <a:r>
              <a:rPr lang="en-ID" dirty="0" err="1" smtClean="0"/>
              <a:t>Dikti</a:t>
            </a:r>
            <a:r>
              <a:rPr lang="en-ID" dirty="0" smtClean="0"/>
              <a:t> No 44 </a:t>
            </a:r>
            <a:r>
              <a:rPr lang="en-ID" dirty="0" err="1" smtClean="0"/>
              <a:t>Tahun</a:t>
            </a:r>
            <a:r>
              <a:rPr lang="en-ID" dirty="0" smtClean="0"/>
              <a:t> 2015 </a:t>
            </a:r>
            <a:r>
              <a:rPr lang="en-ID" dirty="0" err="1" smtClean="0"/>
              <a:t>sebagaimana</a:t>
            </a:r>
            <a:r>
              <a:rPr lang="en-ID" dirty="0" smtClean="0"/>
              <a:t> </a:t>
            </a:r>
            <a:r>
              <a:rPr lang="en-ID" dirty="0" err="1" smtClean="0"/>
              <a:t>dirubah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Permenristek</a:t>
            </a:r>
            <a:r>
              <a:rPr lang="en-ID" dirty="0" smtClean="0"/>
              <a:t> </a:t>
            </a:r>
            <a:r>
              <a:rPr lang="en-ID" dirty="0" err="1" smtClean="0"/>
              <a:t>dikti</a:t>
            </a:r>
            <a:r>
              <a:rPr lang="en-ID" dirty="0" smtClean="0"/>
              <a:t>  </a:t>
            </a:r>
            <a:r>
              <a:rPr lang="en-ID" dirty="0" err="1" smtClean="0"/>
              <a:t>Nomor</a:t>
            </a:r>
            <a:r>
              <a:rPr lang="en-ID" dirty="0" smtClean="0"/>
              <a:t> 50 </a:t>
            </a:r>
            <a:r>
              <a:rPr lang="en-ID" dirty="0" err="1" smtClean="0"/>
              <a:t>Tahun</a:t>
            </a:r>
            <a:r>
              <a:rPr lang="en-ID" dirty="0" smtClean="0"/>
              <a:t> 2018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standart</a:t>
            </a:r>
            <a:r>
              <a:rPr lang="en-ID" dirty="0" smtClean="0"/>
              <a:t> </a:t>
            </a:r>
            <a:r>
              <a:rPr lang="en-ID" dirty="0" err="1" smtClean="0"/>
              <a:t>Nasional</a:t>
            </a:r>
            <a:r>
              <a:rPr lang="en-ID" dirty="0" smtClean="0"/>
              <a:t> </a:t>
            </a:r>
            <a:r>
              <a:rPr lang="en-ID" dirty="0" err="1" smtClean="0"/>
              <a:t>perguruan</a:t>
            </a:r>
            <a:r>
              <a:rPr lang="en-ID" dirty="0" smtClean="0"/>
              <a:t> </a:t>
            </a:r>
            <a:r>
              <a:rPr lang="en-ID" dirty="0" err="1" smtClean="0"/>
              <a:t>Tinggi</a:t>
            </a:r>
            <a:r>
              <a:rPr lang="en-ID" dirty="0" smtClean="0"/>
              <a:t>. (</a:t>
            </a:r>
            <a:r>
              <a:rPr lang="en-ID" dirty="0" err="1" smtClean="0"/>
              <a:t>Rubrik</a:t>
            </a:r>
            <a:r>
              <a:rPr lang="en-ID" dirty="0" smtClean="0"/>
              <a:t> BKD)</a:t>
            </a:r>
          </a:p>
          <a:p>
            <a:r>
              <a:rPr lang="en-ID" dirty="0" err="1" smtClean="0"/>
              <a:t>Permenristek</a:t>
            </a:r>
            <a:r>
              <a:rPr lang="en-ID" dirty="0" smtClean="0"/>
              <a:t> </a:t>
            </a:r>
            <a:r>
              <a:rPr lang="en-ID" dirty="0" err="1" smtClean="0"/>
              <a:t>Dikti</a:t>
            </a:r>
            <a:r>
              <a:rPr lang="en-ID" dirty="0" smtClean="0"/>
              <a:t> No 20 </a:t>
            </a:r>
            <a:r>
              <a:rPr lang="en-ID" dirty="0" err="1" smtClean="0"/>
              <a:t>Tahun</a:t>
            </a:r>
            <a:r>
              <a:rPr lang="en-ID" dirty="0" smtClean="0"/>
              <a:t> 2017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Tunjangan</a:t>
            </a:r>
            <a:r>
              <a:rPr lang="en-ID" dirty="0" smtClean="0"/>
              <a:t> </a:t>
            </a:r>
            <a:r>
              <a:rPr lang="en-ID" dirty="0" err="1" smtClean="0"/>
              <a:t>profesi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tunjangan</a:t>
            </a:r>
            <a:r>
              <a:rPr lang="en-ID" dirty="0" smtClean="0"/>
              <a:t> </a:t>
            </a:r>
            <a:r>
              <a:rPr lang="en-ID" dirty="0" err="1" smtClean="0"/>
              <a:t>kehormatan</a:t>
            </a:r>
            <a:r>
              <a:rPr lang="en-ID" dirty="0" smtClean="0"/>
              <a:t> </a:t>
            </a:r>
            <a:r>
              <a:rPr lang="en-ID" dirty="0" err="1" smtClean="0"/>
              <a:t>profesor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Peraturan</a:t>
            </a:r>
            <a:r>
              <a:rPr lang="en-ID" dirty="0" smtClean="0"/>
              <a:t> </a:t>
            </a:r>
            <a:r>
              <a:rPr lang="en-ID" dirty="0" err="1" smtClean="0"/>
              <a:t>Menristekdikti</a:t>
            </a:r>
            <a:r>
              <a:rPr lang="en-ID" dirty="0" smtClean="0"/>
              <a:t> No. 51 </a:t>
            </a:r>
            <a:r>
              <a:rPr lang="en-ID" dirty="0" err="1" smtClean="0"/>
              <a:t>tahun</a:t>
            </a:r>
            <a:r>
              <a:rPr lang="en-ID" dirty="0" smtClean="0"/>
              <a:t> 2017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Sertifikasi</a:t>
            </a:r>
            <a:r>
              <a:rPr lang="en-ID" dirty="0" smtClean="0"/>
              <a:t> </a:t>
            </a:r>
            <a:r>
              <a:rPr lang="en-ID" dirty="0" err="1" smtClean="0"/>
              <a:t>Pedidik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Peratran</a:t>
            </a:r>
            <a:r>
              <a:rPr lang="en-ID" dirty="0" smtClean="0"/>
              <a:t> </a:t>
            </a:r>
            <a:r>
              <a:rPr lang="en-ID" dirty="0" err="1" smtClean="0"/>
              <a:t>Rektor</a:t>
            </a:r>
            <a:r>
              <a:rPr lang="en-ID" dirty="0" smtClean="0"/>
              <a:t> No 16 </a:t>
            </a:r>
            <a:r>
              <a:rPr lang="en-ID" dirty="0" err="1" smtClean="0"/>
              <a:t>Tahun</a:t>
            </a:r>
            <a:r>
              <a:rPr lang="en-ID" dirty="0" smtClean="0"/>
              <a:t> 2018 </a:t>
            </a:r>
            <a:r>
              <a:rPr lang="en-ID" dirty="0" err="1" smtClean="0"/>
              <a:t>Tentang</a:t>
            </a:r>
            <a:r>
              <a:rPr lang="en-ID" dirty="0" smtClean="0"/>
              <a:t> BKD.</a:t>
            </a:r>
          </a:p>
        </p:txBody>
      </p:sp>
    </p:spTree>
    <p:extLst>
      <p:ext uri="{BB962C8B-B14F-4D97-AF65-F5344CB8AC3E}">
        <p14:creationId xmlns:p14="http://schemas.microsoft.com/office/powerpoint/2010/main" val="358681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Tunjangan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 </a:t>
            </a:r>
            <a:r>
              <a:rPr lang="en-ID" dirty="0" err="1" smtClean="0"/>
              <a:t>Diberikan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en-US" dirty="0" err="1">
                <a:ea typeface="Calibri"/>
                <a:cs typeface="Times New Roman"/>
              </a:rPr>
              <a:t>Memiliki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Sertifikat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pendidik</a:t>
            </a:r>
            <a:r>
              <a:rPr lang="en-US" dirty="0">
                <a:ea typeface="Calibri"/>
                <a:cs typeface="Times New Roman"/>
              </a:rPr>
              <a:t> yang </a:t>
            </a:r>
            <a:r>
              <a:rPr lang="en-US" dirty="0" err="1">
                <a:ea typeface="Calibri"/>
                <a:cs typeface="Times New Roman"/>
              </a:rPr>
              <a:t>diterbitkan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oleh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Kementerian</a:t>
            </a:r>
            <a:endParaRPr lang="en-US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en-US" dirty="0" err="1">
                <a:ea typeface="Calibri"/>
                <a:cs typeface="Times New Roman"/>
              </a:rPr>
              <a:t>Melaksanakan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Tridharma</a:t>
            </a:r>
            <a:r>
              <a:rPr lang="en-US" dirty="0">
                <a:ea typeface="Calibri"/>
                <a:cs typeface="Times New Roman"/>
              </a:rPr>
              <a:t> PT </a:t>
            </a:r>
            <a:r>
              <a:rPr lang="en-US" dirty="0" err="1">
                <a:ea typeface="Calibri"/>
                <a:cs typeface="Times New Roman"/>
              </a:rPr>
              <a:t>dengen</a:t>
            </a:r>
            <a:r>
              <a:rPr lang="en-US" dirty="0">
                <a:ea typeface="Calibri"/>
                <a:cs typeface="Times New Roman"/>
              </a:rPr>
              <a:t>  </a:t>
            </a:r>
            <a:r>
              <a:rPr lang="en-US" b="1" dirty="0" err="1">
                <a:ea typeface="Calibri"/>
                <a:cs typeface="Times New Roman"/>
              </a:rPr>
              <a:t>beban</a:t>
            </a:r>
            <a:r>
              <a:rPr lang="en-US" b="1" dirty="0">
                <a:ea typeface="Calibri"/>
                <a:cs typeface="Times New Roman"/>
              </a:rPr>
              <a:t> </a:t>
            </a:r>
            <a:r>
              <a:rPr lang="en-US" b="1" dirty="0" err="1">
                <a:ea typeface="Calibri"/>
                <a:cs typeface="Times New Roman"/>
              </a:rPr>
              <a:t>kerja</a:t>
            </a:r>
            <a:r>
              <a:rPr lang="en-US" b="1" dirty="0">
                <a:ea typeface="Calibri"/>
                <a:cs typeface="Times New Roman"/>
              </a:rPr>
              <a:t> </a:t>
            </a:r>
            <a:r>
              <a:rPr lang="en-US" b="1" dirty="0" err="1">
                <a:ea typeface="Calibri"/>
                <a:cs typeface="Times New Roman"/>
              </a:rPr>
              <a:t>dosen</a:t>
            </a:r>
            <a:r>
              <a:rPr lang="en-US" b="1" dirty="0">
                <a:ea typeface="Calibri"/>
                <a:cs typeface="Times New Roman"/>
              </a:rPr>
              <a:t> (BKD) </a:t>
            </a:r>
            <a:r>
              <a:rPr lang="en-US" b="1" dirty="0" err="1">
                <a:ea typeface="Calibri"/>
                <a:cs typeface="Times New Roman"/>
              </a:rPr>
              <a:t>sepadan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dengan</a:t>
            </a:r>
            <a:r>
              <a:rPr lang="en-US" dirty="0">
                <a:ea typeface="Calibri"/>
                <a:cs typeface="Times New Roman"/>
              </a:rPr>
              <a:t> 12-16 </a:t>
            </a:r>
            <a:r>
              <a:rPr lang="en-US" dirty="0" err="1">
                <a:ea typeface="Calibri"/>
                <a:cs typeface="Times New Roman"/>
              </a:rPr>
              <a:t>sks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tiap</a:t>
            </a:r>
            <a:r>
              <a:rPr lang="en-US" dirty="0">
                <a:ea typeface="Calibri"/>
                <a:cs typeface="Times New Roman"/>
              </a:rPr>
              <a:t> semester </a:t>
            </a:r>
            <a:r>
              <a:rPr lang="en-US" dirty="0" err="1">
                <a:ea typeface="Calibri"/>
                <a:cs typeface="Times New Roman"/>
              </a:rPr>
              <a:t>dengan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ketentuan</a:t>
            </a:r>
            <a:r>
              <a:rPr lang="en-US" dirty="0">
                <a:ea typeface="Calibri"/>
                <a:cs typeface="Times New Roman"/>
              </a:rPr>
              <a:t>:</a:t>
            </a:r>
          </a:p>
          <a:p>
            <a:pPr lvl="1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>
                <a:ea typeface="Calibri"/>
                <a:cs typeface="Times New Roman"/>
              </a:rPr>
              <a:t>BKD </a:t>
            </a:r>
            <a:r>
              <a:rPr lang="en-US" dirty="0" err="1">
                <a:ea typeface="Calibri"/>
                <a:cs typeface="Times New Roman"/>
              </a:rPr>
              <a:t>pendidikan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penelitian</a:t>
            </a:r>
            <a:r>
              <a:rPr lang="en-US" dirty="0">
                <a:ea typeface="Calibri"/>
                <a:cs typeface="Times New Roman"/>
              </a:rPr>
              <a:t> paling </a:t>
            </a:r>
            <a:r>
              <a:rPr lang="en-US" dirty="0" err="1">
                <a:ea typeface="Calibri"/>
                <a:cs typeface="Times New Roman"/>
              </a:rPr>
              <a:t>sedikit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sepadan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dengan</a:t>
            </a:r>
            <a:r>
              <a:rPr lang="en-US" dirty="0">
                <a:ea typeface="Calibri"/>
                <a:cs typeface="Times New Roman"/>
              </a:rPr>
              <a:t> 9 </a:t>
            </a:r>
            <a:r>
              <a:rPr lang="en-US" dirty="0" err="1">
                <a:ea typeface="Calibri"/>
                <a:cs typeface="Times New Roman"/>
              </a:rPr>
              <a:t>sks</a:t>
            </a:r>
            <a:r>
              <a:rPr lang="en-US" dirty="0">
                <a:ea typeface="Calibri"/>
                <a:cs typeface="Times New Roman"/>
              </a:rPr>
              <a:t> yang </a:t>
            </a:r>
            <a:r>
              <a:rPr lang="en-US" dirty="0" err="1">
                <a:ea typeface="Calibri"/>
                <a:cs typeface="Times New Roman"/>
              </a:rPr>
              <a:t>dilaksanakan</a:t>
            </a:r>
            <a:r>
              <a:rPr lang="en-US" dirty="0">
                <a:ea typeface="Calibri"/>
                <a:cs typeface="Times New Roman"/>
              </a:rPr>
              <a:t> di PT yang </a:t>
            </a:r>
            <a:r>
              <a:rPr lang="en-US" dirty="0" err="1">
                <a:ea typeface="Calibri"/>
                <a:cs typeface="Times New Roman"/>
              </a:rPr>
              <a:t>bersangkutan</a:t>
            </a:r>
            <a:endParaRPr lang="en-US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>
                <a:ea typeface="Calibri"/>
                <a:cs typeface="Times New Roman"/>
              </a:rPr>
              <a:t>BKD </a:t>
            </a:r>
            <a:r>
              <a:rPr lang="en-US" dirty="0" err="1">
                <a:ea typeface="Calibri"/>
                <a:cs typeface="Times New Roman"/>
              </a:rPr>
              <a:t>PkM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dapat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dilaksanakan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melalui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kegiatan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PkM</a:t>
            </a:r>
            <a:r>
              <a:rPr lang="en-US" dirty="0">
                <a:ea typeface="Calibri"/>
                <a:cs typeface="Times New Roman"/>
              </a:rPr>
              <a:t> yang </a:t>
            </a:r>
            <a:r>
              <a:rPr lang="en-US" dirty="0" err="1">
                <a:ea typeface="Calibri"/>
                <a:cs typeface="Times New Roman"/>
              </a:rPr>
              <a:t>diselenggarakan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oleh</a:t>
            </a:r>
            <a:r>
              <a:rPr lang="en-US" dirty="0">
                <a:ea typeface="Calibri"/>
                <a:cs typeface="Times New Roman"/>
              </a:rPr>
              <a:t> PT yang </a:t>
            </a:r>
            <a:r>
              <a:rPr lang="en-US" dirty="0" err="1">
                <a:ea typeface="Calibri"/>
                <a:cs typeface="Times New Roman"/>
              </a:rPr>
              <a:t>diselenggrakan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oleh</a:t>
            </a:r>
            <a:r>
              <a:rPr lang="en-US" dirty="0">
                <a:ea typeface="Calibri"/>
                <a:cs typeface="Times New Roman"/>
              </a:rPr>
              <a:t> PT yang </a:t>
            </a:r>
            <a:r>
              <a:rPr lang="en-US" dirty="0" err="1">
                <a:ea typeface="Calibri"/>
                <a:cs typeface="Times New Roman"/>
              </a:rPr>
              <a:t>bersangkutan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atau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melalui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lembaga</a:t>
            </a:r>
            <a:r>
              <a:rPr lang="en-US" dirty="0">
                <a:ea typeface="Calibri"/>
                <a:cs typeface="Times New Roman"/>
              </a:rPr>
              <a:t> lain</a:t>
            </a:r>
          </a:p>
          <a:p>
            <a:pPr lvl="1" algn="just">
              <a:lnSpc>
                <a:spcPct val="115000"/>
              </a:lnSpc>
              <a:buFont typeface="+mj-lt"/>
              <a:buAutoNum type="alphaLcPeriod"/>
            </a:pPr>
            <a:r>
              <a:rPr lang="en-US" dirty="0" err="1">
                <a:ea typeface="Calibri"/>
                <a:cs typeface="Times New Roman"/>
              </a:rPr>
              <a:t>Berusia</a:t>
            </a:r>
            <a:r>
              <a:rPr lang="en-US" dirty="0">
                <a:ea typeface="Calibri"/>
                <a:cs typeface="Times New Roman"/>
              </a:rPr>
              <a:t> paling </a:t>
            </a:r>
            <a:r>
              <a:rPr lang="en-US" dirty="0" err="1">
                <a:ea typeface="Calibri"/>
                <a:cs typeface="Times New Roman"/>
              </a:rPr>
              <a:t>tinggi</a:t>
            </a:r>
            <a:r>
              <a:rPr lang="en-US" dirty="0">
                <a:ea typeface="Calibri"/>
                <a:cs typeface="Times New Roman"/>
              </a:rPr>
              <a:t> 70 </a:t>
            </a:r>
            <a:r>
              <a:rPr lang="en-US" dirty="0" err="1">
                <a:ea typeface="Calibri"/>
                <a:cs typeface="Times New Roman"/>
              </a:rPr>
              <a:t>tahun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untuk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profesor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65 </a:t>
            </a:r>
            <a:r>
              <a:rPr lang="en-US" dirty="0" err="1">
                <a:ea typeface="Calibri"/>
                <a:cs typeface="Times New Roman"/>
              </a:rPr>
              <a:t>untuk</a:t>
            </a:r>
            <a:r>
              <a:rPr lang="en-US" dirty="0">
                <a:ea typeface="Calibri"/>
                <a:cs typeface="Times New Roman"/>
              </a:rPr>
              <a:t> LK, L </a:t>
            </a:r>
            <a:r>
              <a:rPr lang="en-US" dirty="0" err="1">
                <a:ea typeface="Calibri"/>
                <a:cs typeface="Times New Roman"/>
              </a:rPr>
              <a:t>dan</a:t>
            </a:r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smtClean="0">
                <a:ea typeface="Calibri"/>
                <a:cs typeface="Times New Roman"/>
              </a:rPr>
              <a:t>AA</a:t>
            </a:r>
            <a:endParaRPr lang="en-US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42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15000"/>
              </a:lnSpc>
              <a:buFont typeface="+mj-lt"/>
              <a:buAutoNum type="arabicPeriod" startAt="3"/>
            </a:pPr>
            <a:r>
              <a:rPr lang="en-US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Dosen</a:t>
            </a:r>
            <a:r>
              <a:rPr lang="en-US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Calibri"/>
                <a:cs typeface="Times New Roman"/>
              </a:rPr>
              <a:t>dengan</a:t>
            </a:r>
            <a: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Calibri"/>
                <a:cs typeface="Times New Roman"/>
              </a:rPr>
              <a:t>penugasan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sebagai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pimpinan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perguruan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tinggi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yang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bersangkutan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sampai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dengan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tingkat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jurusan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atau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nama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lain yang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sejenis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) 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  <a:sym typeface="Wingdings"/>
              </a:rPr>
              <a:t>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dharma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pendidikan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paling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sedikit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sepadan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3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sks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di PT yang </a:t>
            </a:r>
            <a:r>
              <a:rPr lang="en-US" sz="2800" dirty="0" err="1" smtClean="0">
                <a:solidFill>
                  <a:prstClr val="black"/>
                </a:solidFill>
                <a:ea typeface="Calibri"/>
                <a:cs typeface="Times New Roman"/>
              </a:rPr>
              <a:t>bersangkutan</a:t>
            </a:r>
            <a:r>
              <a:rPr lang="en-US" sz="2800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</a:p>
          <a:p>
            <a:pPr marL="514350" lvl="0" indent="-514350" algn="just">
              <a:lnSpc>
                <a:spcPct val="115000"/>
              </a:lnSpc>
              <a:buFont typeface="+mj-lt"/>
              <a:buAutoNum type="arabicPeriod" startAt="3"/>
            </a:pPr>
            <a:r>
              <a:rPr lang="en-US" sz="28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Lektor</a:t>
            </a:r>
            <a:r>
              <a:rPr lang="en-US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ea typeface="Calibri"/>
                <a:cs typeface="Times New Roman"/>
              </a:rPr>
              <a:t>Kepala</a:t>
            </a:r>
            <a: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harus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ea typeface="Calibri"/>
                <a:cs typeface="Times New Roman"/>
              </a:rPr>
              <a:t>menghasilkan</a:t>
            </a:r>
            <a:r>
              <a:rPr lang="en-US" sz="2800" dirty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</a:p>
          <a:p>
            <a:pPr lvl="1" algn="just">
              <a:lnSpc>
                <a:spcPct val="115000"/>
              </a:lnSpc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3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karya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ilmiah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dalam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jurnal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nasional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terakreditasi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atau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1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karya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ilmiah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dalam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jurnal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internasional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dalam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kurun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waktu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3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tahun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buFont typeface="+mj-lt"/>
              <a:buAutoNum type="alphaLcPeriod"/>
            </a:pP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Buku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, paten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atau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karya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seni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/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desain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monumental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dalam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kurun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waktu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3 </a:t>
            </a:r>
            <a:r>
              <a:rPr lang="en-US" sz="2000" dirty="0" err="1">
                <a:solidFill>
                  <a:prstClr val="black"/>
                </a:solidFill>
                <a:ea typeface="Calibri"/>
                <a:cs typeface="Times New Roman"/>
              </a:rPr>
              <a:t>tahun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69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Serdos</a:t>
            </a:r>
            <a:r>
              <a:rPr lang="en-ID" dirty="0" smtClean="0"/>
              <a:t> </a:t>
            </a:r>
            <a:r>
              <a:rPr lang="en-ID" dirty="0" err="1" smtClean="0"/>
              <a:t>Dihentikan</a:t>
            </a:r>
            <a:r>
              <a:rPr lang="en-ID" dirty="0" smtClean="0"/>
              <a:t> </a:t>
            </a:r>
            <a:r>
              <a:rPr lang="en-ID" dirty="0" err="1" smtClean="0"/>
              <a:t>apabila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Diangat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Akan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Akan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2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D" dirty="0" err="1" smtClean="0"/>
              <a:t>Penghitungan</a:t>
            </a:r>
            <a:r>
              <a:rPr lang="en-ID" dirty="0" smtClean="0"/>
              <a:t> BKD </a:t>
            </a:r>
            <a:r>
              <a:rPr lang="en-ID" dirty="0" err="1" smtClean="0"/>
              <a:t>didasarkan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proses </a:t>
            </a:r>
            <a:r>
              <a:rPr lang="en-US" dirty="0" err="1" smtClean="0"/>
              <a:t>pembelajaran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ecaluai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Pembibingan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BKD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skripi</a:t>
            </a:r>
            <a:r>
              <a:rPr lang="en-US" dirty="0" smtClean="0"/>
              <a:t>/</a:t>
            </a:r>
            <a:r>
              <a:rPr lang="en-US" dirty="0" err="1" smtClean="0"/>
              <a:t>tesis</a:t>
            </a:r>
            <a:r>
              <a:rPr lang="en-US" dirty="0" smtClean="0"/>
              <a:t>/</a:t>
            </a:r>
            <a:r>
              <a:rPr lang="en-US" dirty="0" err="1" smtClean="0"/>
              <a:t>desertasy</a:t>
            </a:r>
            <a:r>
              <a:rPr lang="en-US" dirty="0" smtClean="0"/>
              <a:t> paling </a:t>
            </a:r>
            <a:r>
              <a:rPr lang="en-US" dirty="0" err="1" smtClean="0"/>
              <a:t>banak</a:t>
            </a:r>
            <a:r>
              <a:rPr lang="en-US" dirty="0" smtClean="0"/>
              <a:t> 10 </a:t>
            </a:r>
            <a:r>
              <a:rPr lang="en-US" dirty="0" err="1" smtClean="0"/>
              <a:t>mahasiswa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BKD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EWMP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nisbah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7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D" dirty="0" err="1" smtClean="0"/>
              <a:t>Serdos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BKD (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 =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kenerja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semseter</a:t>
            </a:r>
            <a:endParaRPr lang="en-US" dirty="0" smtClean="0"/>
          </a:p>
          <a:p>
            <a:r>
              <a:rPr lang="en-US" dirty="0" smtClean="0"/>
              <a:t>LKD (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 = BKD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assesor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di </a:t>
            </a:r>
            <a:r>
              <a:rPr lang="en-US" dirty="0" err="1" smtClean="0"/>
              <a:t>akhir</a:t>
            </a:r>
            <a:r>
              <a:rPr lang="en-US" dirty="0" smtClean="0"/>
              <a:t> semester</a:t>
            </a:r>
          </a:p>
          <a:p>
            <a:r>
              <a:rPr lang="en-ID" dirty="0" err="1" smtClean="0"/>
              <a:t>Pihak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: </a:t>
            </a:r>
            <a:r>
              <a:rPr lang="en-ID" b="1" dirty="0" err="1" smtClean="0"/>
              <a:t>Kaprodi</a:t>
            </a:r>
            <a:r>
              <a:rPr lang="en-ID" b="1" dirty="0" smtClean="0"/>
              <a:t>, Admin Prodi, </a:t>
            </a:r>
            <a:r>
              <a:rPr lang="en-ID" b="1" dirty="0" err="1" smtClean="0"/>
              <a:t>dan</a:t>
            </a:r>
            <a:r>
              <a:rPr lang="en-ID" b="1" dirty="0" smtClean="0"/>
              <a:t> </a:t>
            </a:r>
            <a:r>
              <a:rPr lang="en-ID" b="1" dirty="0" err="1" smtClean="0"/>
              <a:t>Assesor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0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D" dirty="0" err="1" smtClean="0"/>
              <a:t>Alur</a:t>
            </a:r>
            <a:r>
              <a:rPr lang="en-ID" dirty="0" smtClean="0"/>
              <a:t> BKD/</a:t>
            </a:r>
            <a:r>
              <a:rPr lang="en-ID" dirty="0" err="1" smtClean="0"/>
              <a:t>serdos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055929"/>
              </p:ext>
            </p:extLst>
          </p:nvPr>
        </p:nvGraphicFramePr>
        <p:xfrm>
          <a:off x="457200" y="1340766"/>
          <a:ext cx="8229600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1871411"/>
                <a:gridCol w="1933956"/>
                <a:gridCol w="464149"/>
                <a:gridCol w="1856598"/>
                <a:gridCol w="2103486"/>
              </a:tblGrid>
              <a:tr h="6583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Semester </a:t>
                      </a: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Ganjil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Semester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Agustus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Juli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Membuat BKD Ganjil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Memulai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LKD </a:t>
                      </a: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Ganjil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Membuat BKD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Menilai LKD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Rencana PD Ganjil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Assesmen PD Ganjil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Rencana PD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Assesmen PD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Renca PL 1 tahun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Asesmen Tengah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Asesmen Akhir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Rencana PkM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Asesmen Tengah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Asesmen Akhir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Membayar LKD Genap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Mambayar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LKD </a:t>
                      </a: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Ganjil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27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D" dirty="0" err="1" smtClean="0"/>
              <a:t>Alur</a:t>
            </a:r>
            <a:r>
              <a:rPr lang="en-ID" dirty="0" smtClean="0"/>
              <a:t> BKD/LKD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5"/>
            <a:ext cx="8136904" cy="418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1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419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SOSIALISASI IMPLEMENTASI  BKD UNS </vt:lpstr>
      <vt:lpstr>DASAR HUKUM</vt:lpstr>
      <vt:lpstr>Tunjangan Dosen Diberikan kepada ?</vt:lpstr>
      <vt:lpstr>lanjutan</vt:lpstr>
      <vt:lpstr>Serdos Dihentikan apabila</vt:lpstr>
      <vt:lpstr>Penghitungan BKD didasarkan atas </vt:lpstr>
      <vt:lpstr>Serdos</vt:lpstr>
      <vt:lpstr>Alur BKD/serdos</vt:lpstr>
      <vt:lpstr>Alur BKD/LKD</vt:lpstr>
      <vt:lpstr>Laporan BKD/LKD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IMPLEMENTASI  BKD UNS</dc:title>
  <dc:creator>W10</dc:creator>
  <cp:lastModifiedBy>W10</cp:lastModifiedBy>
  <cp:revision>5</cp:revision>
  <dcterms:created xsi:type="dcterms:W3CDTF">2019-12-03T20:54:37Z</dcterms:created>
  <dcterms:modified xsi:type="dcterms:W3CDTF">2019-12-03T21:56:10Z</dcterms:modified>
</cp:coreProperties>
</file>