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3" r:id="rId3"/>
  </p:sldMasterIdLst>
  <p:notesMasterIdLst>
    <p:notesMasterId r:id="rId29"/>
  </p:notesMasterIdLst>
  <p:sldIdLst>
    <p:sldId id="257" r:id="rId4"/>
    <p:sldId id="353" r:id="rId5"/>
    <p:sldId id="337" r:id="rId6"/>
    <p:sldId id="349" r:id="rId7"/>
    <p:sldId id="354" r:id="rId8"/>
    <p:sldId id="279" r:id="rId9"/>
    <p:sldId id="286" r:id="rId10"/>
    <p:sldId id="278" r:id="rId11"/>
    <p:sldId id="356" r:id="rId12"/>
    <p:sldId id="357" r:id="rId13"/>
    <p:sldId id="358" r:id="rId14"/>
    <p:sldId id="359" r:id="rId15"/>
    <p:sldId id="360" r:id="rId16"/>
    <p:sldId id="361" r:id="rId17"/>
    <p:sldId id="355" r:id="rId18"/>
    <p:sldId id="333" r:id="rId19"/>
    <p:sldId id="310" r:id="rId20"/>
    <p:sldId id="311" r:id="rId21"/>
    <p:sldId id="312" r:id="rId22"/>
    <p:sldId id="313" r:id="rId23"/>
    <p:sldId id="350" r:id="rId24"/>
    <p:sldId id="351" r:id="rId25"/>
    <p:sldId id="352" r:id="rId26"/>
    <p:sldId id="347" r:id="rId27"/>
    <p:sldId id="25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72" y="372"/>
      </p:cViewPr>
      <p:guideLst>
        <p:guide orient="horz" pos="215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mailto:sarwanto@fkip.uns.ac.id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28130" y="76250"/>
            <a:ext cx="10363200" cy="1470025"/>
          </a:xfrm>
        </p:spPr>
        <p:txBody>
          <a:bodyPr>
            <a:normAutofit/>
          </a:bodyPr>
          <a:lstStyle>
            <a:lvl1pPr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F0141-260B-4796-9230-210772C871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8/27/2019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BA33-A802-4235-934C-B2A454C2AF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ubtitle 2"/>
          <p:cNvSpPr txBox="1"/>
          <p:nvPr userDrawn="1"/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>
                <a:solidFill>
                  <a:prstClr val="black">
                    <a:tint val="75000"/>
                  </a:prstClr>
                </a:solidFill>
              </a:rPr>
              <a:t>Click to edit Master subtitle style</a:t>
            </a:r>
          </a:p>
        </p:txBody>
      </p:sp>
      <p:sp>
        <p:nvSpPr>
          <p:cNvPr id="8" name="Date Placeholder 3"/>
          <p:cNvSpPr txBox="1"/>
          <p:nvPr userDrawn="1"/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F6E3B2B-2B70-45C6-976D-BAC4E9463E14}" type="datetimeFigureOut">
              <a:rPr lang="en-US" sz="1200" smtClean="0">
                <a:solidFill>
                  <a:prstClr val="black">
                    <a:tint val="75000"/>
                  </a:prstClr>
                </a:solidFill>
              </a:rPr>
              <a:t>8/27/2019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 txBox="1"/>
          <p:nvPr userDrawn="1"/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2AE6E0-9C3A-43C8-B89A-A5C460C014A2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1" y="2514601"/>
            <a:ext cx="11307233" cy="41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 userDrawn="1"/>
        </p:nvSpPr>
        <p:spPr>
          <a:xfrm>
            <a:off x="3695700" y="2725359"/>
            <a:ext cx="59944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2060"/>
                </a:solidFill>
              </a:rPr>
              <a:t>SARWANTO</a:t>
            </a:r>
            <a:endParaRPr lang="en-US" sz="1600" b="1" dirty="0">
              <a:solidFill>
                <a:srgbClr val="002060"/>
              </a:solidFill>
            </a:endParaRPr>
          </a:p>
          <a:p>
            <a:r>
              <a:rPr lang="en-US" sz="1400" i="1" dirty="0" err="1">
                <a:solidFill>
                  <a:prstClr val="black"/>
                </a:solidFill>
              </a:rPr>
              <a:t>Universitas</a:t>
            </a:r>
            <a:r>
              <a:rPr lang="en-US" sz="1400" i="1" dirty="0">
                <a:solidFill>
                  <a:prstClr val="black"/>
                </a:solidFill>
              </a:rPr>
              <a:t> </a:t>
            </a:r>
            <a:r>
              <a:rPr lang="en-US" sz="1400" i="1" dirty="0" err="1">
                <a:solidFill>
                  <a:prstClr val="black"/>
                </a:solidFill>
              </a:rPr>
              <a:t>Sebelas</a:t>
            </a:r>
            <a:r>
              <a:rPr lang="en-US" sz="1400" i="1" dirty="0">
                <a:solidFill>
                  <a:prstClr val="black"/>
                </a:solidFill>
              </a:rPr>
              <a:t> </a:t>
            </a:r>
            <a:r>
              <a:rPr lang="en-US" sz="1400" i="1" dirty="0" err="1">
                <a:solidFill>
                  <a:prstClr val="black"/>
                </a:solidFill>
              </a:rPr>
              <a:t>Maret</a:t>
            </a:r>
            <a:endParaRPr lang="en-US" sz="1400" dirty="0">
              <a:solidFill>
                <a:prstClr val="black"/>
              </a:solidFill>
            </a:endParaRPr>
          </a:p>
          <a:p>
            <a:r>
              <a:rPr lang="en-US" sz="1400" i="1" dirty="0" err="1">
                <a:solidFill>
                  <a:prstClr val="black"/>
                </a:solidFill>
                <a:hlinkClick r:id="rId3"/>
              </a:rPr>
              <a:t>sarwanto@fkip.uns.ac.id</a:t>
            </a:r>
            <a:endParaRPr lang="en-US" sz="1400" i="1" dirty="0">
              <a:solidFill>
                <a:prstClr val="black"/>
              </a:solidFill>
            </a:endParaRPr>
          </a:p>
          <a:p>
            <a:r>
              <a:rPr lang="en-US" sz="1400" i="1" dirty="0">
                <a:solidFill>
                  <a:prstClr val="black"/>
                </a:solidFill>
              </a:rPr>
              <a:t>(+62)8122622105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" y="14748"/>
            <a:ext cx="1334962" cy="41762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534" y="2659625"/>
            <a:ext cx="1272467" cy="41762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143000"/>
          </a:xfrm>
        </p:spPr>
        <p:txBody>
          <a:bodyPr>
            <a:normAutofit/>
          </a:bodyPr>
          <a:lstStyle>
            <a:lvl1pPr>
              <a:defRPr sz="3600" b="1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22438"/>
            <a:ext cx="10972800" cy="4525963"/>
          </a:xfrm>
        </p:spPr>
        <p:txBody>
          <a:bodyPr/>
          <a:lstStyle>
            <a:lvl1pPr>
              <a:defRPr sz="2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6356351"/>
            <a:ext cx="2844800" cy="365125"/>
          </a:xfrm>
        </p:spPr>
        <p:txBody>
          <a:bodyPr/>
          <a:lstStyle/>
          <a:p>
            <a:fld id="{74FF0141-260B-4796-9230-210772C871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8/27/2019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BA33-A802-4235-934C-B2A454C2AF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5977" y="411817"/>
            <a:ext cx="251012" cy="591278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2000">
                <a:srgbClr val="7030A0"/>
              </a:gs>
              <a:gs pos="98000">
                <a:schemeClr val="bg1"/>
              </a:gs>
              <a:gs pos="50000">
                <a:schemeClr val="tx1"/>
              </a:gs>
              <a:gs pos="58000">
                <a:srgbClr val="7030A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48" y="6334126"/>
            <a:ext cx="1011374" cy="600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1274" y="6324601"/>
            <a:ext cx="992327" cy="600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11933237" y="443566"/>
            <a:ext cx="258763" cy="591278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2000">
                <a:srgbClr val="7030A0"/>
              </a:gs>
              <a:gs pos="98000">
                <a:schemeClr val="bg1"/>
              </a:gs>
              <a:gs pos="50000">
                <a:schemeClr val="tx1"/>
              </a:gs>
              <a:gs pos="58000">
                <a:srgbClr val="7030A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6039594" y="1832818"/>
            <a:ext cx="214412" cy="981710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2000">
                <a:srgbClr val="7030A0"/>
              </a:gs>
              <a:gs pos="98000">
                <a:schemeClr val="bg1"/>
              </a:gs>
              <a:gs pos="50000">
                <a:schemeClr val="tx1"/>
              </a:gs>
              <a:gs pos="58000">
                <a:srgbClr val="7030A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" cy="6251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0" y="0"/>
            <a:ext cx="609600" cy="625186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 rot="5400000">
            <a:off x="5920932" y="-4803331"/>
            <a:ext cx="210440" cy="981710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2000">
                <a:srgbClr val="7030A0"/>
              </a:gs>
              <a:gs pos="98000">
                <a:schemeClr val="bg1"/>
              </a:gs>
              <a:gs pos="50000">
                <a:schemeClr val="tx1"/>
              </a:gs>
              <a:gs pos="58000">
                <a:srgbClr val="7030A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76700" y="6356351"/>
            <a:ext cx="38608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nip Diagonal Corner Rectangle 4"/>
          <p:cNvSpPr/>
          <p:nvPr userDrawn="1"/>
        </p:nvSpPr>
        <p:spPr>
          <a:xfrm>
            <a:off x="5976" y="-13447"/>
            <a:ext cx="1828800" cy="6858000"/>
          </a:xfrm>
          <a:prstGeom prst="snip2DiagRect">
            <a:avLst>
              <a:gd name="adj1" fmla="val 16667"/>
              <a:gd name="adj2" fmla="val 50000"/>
            </a:avLst>
          </a:prstGeom>
          <a:gradFill flip="none" rotWithShape="1">
            <a:gsLst>
              <a:gs pos="10000">
                <a:schemeClr val="accent1">
                  <a:tint val="66000"/>
                  <a:satMod val="160000"/>
                </a:schemeClr>
              </a:gs>
              <a:gs pos="98333">
                <a:schemeClr val="bg1"/>
              </a:gs>
              <a:gs pos="40000">
                <a:schemeClr val="accent1">
                  <a:tint val="44500"/>
                  <a:satMod val="160000"/>
                </a:schemeClr>
              </a:gs>
              <a:gs pos="63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nip Diagonal Corner Rectangle 5"/>
          <p:cNvSpPr/>
          <p:nvPr userDrawn="1"/>
        </p:nvSpPr>
        <p:spPr>
          <a:xfrm flipH="1">
            <a:off x="10464800" y="0"/>
            <a:ext cx="1727200" cy="6858000"/>
          </a:xfrm>
          <a:prstGeom prst="snip2DiagRect">
            <a:avLst>
              <a:gd name="adj1" fmla="val 16667"/>
              <a:gd name="adj2" fmla="val 50000"/>
            </a:avLst>
          </a:prstGeom>
          <a:gradFill flip="none" rotWithShape="1">
            <a:gsLst>
              <a:gs pos="10000">
                <a:schemeClr val="accent1">
                  <a:tint val="66000"/>
                  <a:satMod val="160000"/>
                </a:schemeClr>
              </a:gs>
              <a:gs pos="98333">
                <a:schemeClr val="bg1"/>
              </a:gs>
              <a:gs pos="40000">
                <a:schemeClr val="accent1">
                  <a:tint val="44500"/>
                  <a:satMod val="160000"/>
                </a:schemeClr>
              </a:gs>
              <a:gs pos="63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Date Placeholder 4"/>
          <p:cNvSpPr txBox="1"/>
          <p:nvPr userDrawn="1"/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FF0141-260B-4796-9230-210772C87115}" type="datetimeFigureOut">
              <a:rPr lang="en-US" sz="1200" smtClean="0">
                <a:solidFill>
                  <a:prstClr val="black">
                    <a:tint val="75000"/>
                  </a:prstClr>
                </a:solidFill>
              </a:rPr>
              <a:t>8/27/2019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 txBox="1"/>
          <p:nvPr userDrawn="1"/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F2BA33-A802-4235-934C-B2A454C2AF86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0" y="6189162"/>
            <a:ext cx="838200" cy="6251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00" y="20273"/>
            <a:ext cx="838200" cy="62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8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76700" y="6356351"/>
            <a:ext cx="38608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nip Diagonal Corner Rectangle 4"/>
          <p:cNvSpPr/>
          <p:nvPr userDrawn="1"/>
        </p:nvSpPr>
        <p:spPr>
          <a:xfrm>
            <a:off x="5976" y="-13447"/>
            <a:ext cx="1828800" cy="6858000"/>
          </a:xfrm>
          <a:prstGeom prst="snip2DiagRect">
            <a:avLst>
              <a:gd name="adj1" fmla="val 16667"/>
              <a:gd name="adj2" fmla="val 50000"/>
            </a:avLst>
          </a:prstGeom>
          <a:gradFill flip="none" rotWithShape="1">
            <a:gsLst>
              <a:gs pos="10000">
                <a:schemeClr val="accent1">
                  <a:tint val="66000"/>
                  <a:satMod val="160000"/>
                </a:schemeClr>
              </a:gs>
              <a:gs pos="98333">
                <a:schemeClr val="bg1"/>
              </a:gs>
              <a:gs pos="40000">
                <a:schemeClr val="accent1">
                  <a:tint val="44500"/>
                  <a:satMod val="160000"/>
                </a:schemeClr>
              </a:gs>
              <a:gs pos="63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nip Diagonal Corner Rectangle 5"/>
          <p:cNvSpPr/>
          <p:nvPr userDrawn="1"/>
        </p:nvSpPr>
        <p:spPr>
          <a:xfrm flipH="1">
            <a:off x="10464800" y="0"/>
            <a:ext cx="1727200" cy="6858000"/>
          </a:xfrm>
          <a:prstGeom prst="snip2DiagRect">
            <a:avLst>
              <a:gd name="adj1" fmla="val 16667"/>
              <a:gd name="adj2" fmla="val 50000"/>
            </a:avLst>
          </a:prstGeom>
          <a:gradFill flip="none" rotWithShape="1">
            <a:gsLst>
              <a:gs pos="10000">
                <a:schemeClr val="accent1">
                  <a:tint val="66000"/>
                  <a:satMod val="160000"/>
                </a:schemeClr>
              </a:gs>
              <a:gs pos="98333">
                <a:schemeClr val="bg1"/>
              </a:gs>
              <a:gs pos="40000">
                <a:schemeClr val="accent1">
                  <a:tint val="44500"/>
                  <a:satMod val="160000"/>
                </a:schemeClr>
              </a:gs>
              <a:gs pos="63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Date Placeholder 4"/>
          <p:cNvSpPr txBox="1"/>
          <p:nvPr userDrawn="1"/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FF0141-260B-4796-9230-210772C87115}" type="datetimeFigureOut">
              <a:rPr lang="en-US" sz="1200" smtClean="0">
                <a:solidFill>
                  <a:prstClr val="black">
                    <a:tint val="75000"/>
                  </a:prstClr>
                </a:solidFill>
              </a:rPr>
              <a:t>8/27/2019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 txBox="1"/>
          <p:nvPr userDrawn="1"/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F2BA33-A802-4235-934C-B2A454C2AF86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0" y="6189162"/>
            <a:ext cx="838200" cy="6251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00" y="20273"/>
            <a:ext cx="838200" cy="6251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143000"/>
          </a:xfrm>
        </p:spPr>
        <p:txBody>
          <a:bodyPr>
            <a:normAutofit/>
          </a:bodyPr>
          <a:lstStyle>
            <a:lvl1pPr>
              <a:defRPr sz="3600" b="1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22438"/>
            <a:ext cx="10972800" cy="4525963"/>
          </a:xfrm>
        </p:spPr>
        <p:txBody>
          <a:bodyPr/>
          <a:lstStyle>
            <a:lvl1pPr>
              <a:defRPr sz="28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6356351"/>
            <a:ext cx="2844800" cy="365125"/>
          </a:xfrm>
        </p:spPr>
        <p:txBody>
          <a:bodyPr/>
          <a:lstStyle/>
          <a:p>
            <a:fld id="{74FF0141-260B-4796-9230-210772C871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8/27/2019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BA33-A802-4235-934C-B2A454C2AF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5977" y="411817"/>
            <a:ext cx="251012" cy="591278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2000">
                <a:srgbClr val="7030A0"/>
              </a:gs>
              <a:gs pos="98000">
                <a:schemeClr val="bg1"/>
              </a:gs>
              <a:gs pos="50000">
                <a:schemeClr val="tx1"/>
              </a:gs>
              <a:gs pos="58000">
                <a:srgbClr val="7030A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48" y="6334126"/>
            <a:ext cx="1011374" cy="600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1274" y="6324601"/>
            <a:ext cx="992327" cy="600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11933237" y="443566"/>
            <a:ext cx="258763" cy="591278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2000">
                <a:srgbClr val="7030A0"/>
              </a:gs>
              <a:gs pos="98000">
                <a:schemeClr val="bg1"/>
              </a:gs>
              <a:gs pos="50000">
                <a:schemeClr val="tx1"/>
              </a:gs>
              <a:gs pos="58000">
                <a:srgbClr val="7030A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6039594" y="1832818"/>
            <a:ext cx="214412" cy="981710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2000">
                <a:srgbClr val="7030A0"/>
              </a:gs>
              <a:gs pos="98000">
                <a:schemeClr val="bg1"/>
              </a:gs>
              <a:gs pos="50000">
                <a:schemeClr val="tx1"/>
              </a:gs>
              <a:gs pos="58000">
                <a:srgbClr val="7030A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" cy="6251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0" y="0"/>
            <a:ext cx="609600" cy="625186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 rot="5400000">
            <a:off x="5920932" y="-4803331"/>
            <a:ext cx="210440" cy="981710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2000">
                <a:srgbClr val="7030A0"/>
              </a:gs>
              <a:gs pos="98000">
                <a:schemeClr val="bg1"/>
              </a:gs>
              <a:gs pos="50000">
                <a:schemeClr val="tx1"/>
              </a:gs>
              <a:gs pos="58000">
                <a:srgbClr val="7030A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40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F0141-260B-4796-9230-210772C871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8/27/2019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2BA33-A802-4235-934C-B2A454C2AF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F0141-260B-4796-9230-210772C871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8/27/2019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2BA33-A802-4235-934C-B2A454C2AF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F0141-260B-4796-9230-210772C871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8/27/2019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2BA33-A802-4235-934C-B2A454C2AF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66498" y="696066"/>
            <a:ext cx="10393230" cy="1470025"/>
          </a:xfrm>
        </p:spPr>
        <p:txBody>
          <a:bodyPr>
            <a:normAutofit/>
          </a:bodyPr>
          <a:lstStyle/>
          <a:p>
            <a:r>
              <a:rPr lang="en-US" sz="4400" dirty="0" err="1"/>
              <a:t>SISTEM</a:t>
            </a:r>
            <a:r>
              <a:rPr lang="en-US" sz="4400" dirty="0"/>
              <a:t> </a:t>
            </a:r>
            <a:r>
              <a:rPr lang="en-US" sz="4400" dirty="0" err="1"/>
              <a:t>PENJAMINAN</a:t>
            </a:r>
            <a:r>
              <a:rPr lang="en-US" sz="4400" dirty="0"/>
              <a:t> </a:t>
            </a:r>
            <a:r>
              <a:rPr lang="en-US" sz="4400" dirty="0" err="1"/>
              <a:t>MUTU</a:t>
            </a:r>
            <a:r>
              <a:rPr lang="en-US" sz="4400" dirty="0"/>
              <a:t> INTERNAL DAN APS 4.0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26330-1267-4F3C-B02C-AB0A60E99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SPMI</a:t>
            </a:r>
            <a:r>
              <a:rPr lang="en-ID" dirty="0"/>
              <a:t> dan </a:t>
            </a:r>
            <a:r>
              <a:rPr lang="en-ID" dirty="0" err="1"/>
              <a:t>Akreditasi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343E8-9D1D-492C-B194-9CDE2098C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/>
              <a:t>SPMI</a:t>
            </a:r>
            <a:r>
              <a:rPr lang="en-ID" dirty="0"/>
              <a:t> </a:t>
            </a:r>
            <a:r>
              <a:rPr lang="en-ID" dirty="0" err="1"/>
              <a:t>Perguruan</a:t>
            </a:r>
            <a:r>
              <a:rPr lang="en-ID" dirty="0"/>
              <a:t> Tinggi → APT 3.0</a:t>
            </a:r>
          </a:p>
          <a:p>
            <a:r>
              <a:rPr lang="en-ID" dirty="0" err="1"/>
              <a:t>SPMI</a:t>
            </a:r>
            <a:r>
              <a:rPr lang="en-ID" dirty="0"/>
              <a:t> </a:t>
            </a:r>
            <a:r>
              <a:rPr lang="en-ID" dirty="0" err="1"/>
              <a:t>UPPS</a:t>
            </a:r>
            <a:r>
              <a:rPr lang="en-ID" dirty="0"/>
              <a:t> → APS 4.0</a:t>
            </a:r>
          </a:p>
          <a:p>
            <a:r>
              <a:rPr lang="en-ID" dirty="0" err="1"/>
              <a:t>Indikator</a:t>
            </a:r>
            <a:r>
              <a:rPr lang="en-ID" dirty="0"/>
              <a:t> di </a:t>
            </a:r>
            <a:r>
              <a:rPr lang="en-ID" dirty="0" err="1"/>
              <a:t>SPMI</a:t>
            </a:r>
            <a:r>
              <a:rPr lang="en-ID" dirty="0"/>
              <a:t> </a:t>
            </a:r>
            <a:r>
              <a:rPr lang="en-ID" dirty="0" err="1"/>
              <a:t>UPPS</a:t>
            </a:r>
            <a:r>
              <a:rPr lang="en-ID" dirty="0"/>
              <a:t> minimal </a:t>
            </a:r>
            <a:r>
              <a:rPr lang="en-ID" dirty="0" err="1"/>
              <a:t>sama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SPMI</a:t>
            </a:r>
            <a:r>
              <a:rPr lang="en-ID" dirty="0"/>
              <a:t> </a:t>
            </a:r>
            <a:r>
              <a:rPr lang="en-ID" dirty="0" err="1"/>
              <a:t>Perguruan</a:t>
            </a:r>
            <a:r>
              <a:rPr lang="en-ID" dirty="0"/>
              <a:t> Tinggi</a:t>
            </a:r>
          </a:p>
        </p:txBody>
      </p:sp>
    </p:spTree>
    <p:extLst>
      <p:ext uri="{BB962C8B-B14F-4D97-AF65-F5344CB8AC3E}">
        <p14:creationId xmlns:p14="http://schemas.microsoft.com/office/powerpoint/2010/main" val="419379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2C867B-BFD2-4458-8AA0-DF8C1F285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05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6BDA63-9E38-4AEA-8DF9-3175891FF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36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F5B6D2-062B-4201-B55A-2B1D611E9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58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6C75BD-EAD2-49B6-8785-9880352F7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60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94954B-8048-4D5F-95E0-FA77AA3B9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76" y="609599"/>
            <a:ext cx="11631648" cy="51727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B9AA5F-AF7E-4056-BF63-417BB118C6C2}"/>
              </a:ext>
            </a:extLst>
          </p:cNvPr>
          <p:cNvSpPr txBox="1"/>
          <p:nvPr/>
        </p:nvSpPr>
        <p:spPr>
          <a:xfrm>
            <a:off x="6668219" y="6055743"/>
            <a:ext cx="4416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dirty="0" err="1"/>
              <a:t>Johanes</a:t>
            </a:r>
            <a:r>
              <a:rPr lang="en-ID" dirty="0"/>
              <a:t> </a:t>
            </a:r>
            <a:r>
              <a:rPr lang="en-ID" dirty="0" err="1"/>
              <a:t>Pramana</a:t>
            </a:r>
            <a:r>
              <a:rPr lang="en-ID" dirty="0"/>
              <a:t> </a:t>
            </a:r>
            <a:r>
              <a:rPr lang="en-ID" dirty="0" err="1"/>
              <a:t>Gentur</a:t>
            </a:r>
            <a:r>
              <a:rPr lang="en-ID" dirty="0"/>
              <a:t> </a:t>
            </a:r>
            <a:r>
              <a:rPr lang="en-ID" dirty="0" err="1"/>
              <a:t>Sutapa</a:t>
            </a:r>
            <a:r>
              <a:rPr lang="en-ID" dirty="0"/>
              <a:t>, </a:t>
            </a:r>
            <a:r>
              <a:rPr lang="en-ID" dirty="0" err="1"/>
              <a:t>UGM</a:t>
            </a:r>
            <a:r>
              <a:rPr lang="en-ID" dirty="0"/>
              <a:t>, 2019</a:t>
            </a:r>
          </a:p>
        </p:txBody>
      </p:sp>
    </p:spTree>
    <p:extLst>
      <p:ext uri="{BB962C8B-B14F-4D97-AF65-F5344CB8AC3E}">
        <p14:creationId xmlns:p14="http://schemas.microsoft.com/office/powerpoint/2010/main" val="128134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C45D8-B32E-42EF-8240-541CAE40F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612" y="2751827"/>
            <a:ext cx="10972800" cy="1143000"/>
          </a:xfrm>
        </p:spPr>
        <p:txBody>
          <a:bodyPr/>
          <a:lstStyle/>
          <a:p>
            <a:r>
              <a:rPr lang="en-ID" dirty="0" err="1"/>
              <a:t>Kriteria</a:t>
            </a:r>
            <a:r>
              <a:rPr lang="en-ID" dirty="0"/>
              <a:t> 6 (</a:t>
            </a:r>
            <a:r>
              <a:rPr lang="en-ID" dirty="0" err="1"/>
              <a:t>Laporan</a:t>
            </a:r>
            <a:r>
              <a:rPr lang="en-ID" dirty="0"/>
              <a:t> </a:t>
            </a:r>
            <a:r>
              <a:rPr lang="en-ID" dirty="0" err="1"/>
              <a:t>Kinerja</a:t>
            </a:r>
            <a:r>
              <a:rPr lang="en-ID" dirty="0"/>
              <a:t> Program </a:t>
            </a:r>
            <a:r>
              <a:rPr lang="en-ID" dirty="0" err="1"/>
              <a:t>Studi</a:t>
            </a:r>
            <a:r>
              <a:rPr lang="en-ID" dirty="0"/>
              <a:t> 5)</a:t>
            </a:r>
          </a:p>
        </p:txBody>
      </p:sp>
    </p:spTree>
    <p:extLst>
      <p:ext uri="{BB962C8B-B14F-4D97-AF65-F5344CB8AC3E}">
        <p14:creationId xmlns:p14="http://schemas.microsoft.com/office/powerpoint/2010/main" val="98953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CC272-B1D7-4771-AB6C-BF7BBD6D3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CA32D-C187-4124-9095-79BF4EF5F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E58588-5325-4FB5-9A5E-E66756611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941" y="28100"/>
            <a:ext cx="9088118" cy="68017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30EC31-2910-4742-9B93-D2DE9CE6F295}"/>
              </a:ext>
            </a:extLst>
          </p:cNvPr>
          <p:cNvSpPr txBox="1"/>
          <p:nvPr/>
        </p:nvSpPr>
        <p:spPr>
          <a:xfrm>
            <a:off x="10716883" y="6441533"/>
            <a:ext cx="147511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D" dirty="0">
                <a:solidFill>
                  <a:srgbClr val="C00000"/>
                </a:solidFill>
              </a:rPr>
              <a:t>BAN PT 2019</a:t>
            </a:r>
          </a:p>
        </p:txBody>
      </p:sp>
    </p:spTree>
    <p:extLst>
      <p:ext uri="{BB962C8B-B14F-4D97-AF65-F5344CB8AC3E}">
        <p14:creationId xmlns:p14="http://schemas.microsoft.com/office/powerpoint/2010/main" val="303423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80B5C2-6046-447C-AC71-AB60D55CA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230" y="18574"/>
            <a:ext cx="9059539" cy="68208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28D5F2-F30E-4446-8194-2471550B3310}"/>
              </a:ext>
            </a:extLst>
          </p:cNvPr>
          <p:cNvSpPr txBox="1"/>
          <p:nvPr/>
        </p:nvSpPr>
        <p:spPr>
          <a:xfrm>
            <a:off x="10716883" y="6441533"/>
            <a:ext cx="147511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D" dirty="0">
                <a:solidFill>
                  <a:srgbClr val="C00000"/>
                </a:solidFill>
              </a:rPr>
              <a:t>BAN PT 2019</a:t>
            </a:r>
          </a:p>
        </p:txBody>
      </p:sp>
    </p:spTree>
    <p:extLst>
      <p:ext uri="{BB962C8B-B14F-4D97-AF65-F5344CB8AC3E}">
        <p14:creationId xmlns:p14="http://schemas.microsoft.com/office/powerpoint/2010/main" val="284046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C93A8F-05D3-4537-AAA4-FF1B257C5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941" y="4284"/>
            <a:ext cx="9088118" cy="68494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CBAEBB-228E-4D72-BA63-D991BE757BCC}"/>
              </a:ext>
            </a:extLst>
          </p:cNvPr>
          <p:cNvSpPr txBox="1"/>
          <p:nvPr/>
        </p:nvSpPr>
        <p:spPr>
          <a:xfrm>
            <a:off x="10716883" y="6450960"/>
            <a:ext cx="147511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D" dirty="0">
                <a:solidFill>
                  <a:srgbClr val="C00000"/>
                </a:solidFill>
              </a:rPr>
              <a:t>BAN PT 2019</a:t>
            </a:r>
          </a:p>
        </p:txBody>
      </p:sp>
    </p:spTree>
    <p:extLst>
      <p:ext uri="{BB962C8B-B14F-4D97-AF65-F5344CB8AC3E}">
        <p14:creationId xmlns:p14="http://schemas.microsoft.com/office/powerpoint/2010/main" val="259851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331E3-4BDF-4C01-BD28-8D9CF56B2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LANDASAN</a:t>
            </a:r>
            <a:r>
              <a:rPr lang="en-ID" dirty="0"/>
              <a:t> </a:t>
            </a:r>
            <a:r>
              <a:rPr lang="en-ID" dirty="0" err="1"/>
              <a:t>HUKUM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B3781-707D-4234-A49C-3FAD77718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/>
              <a:t>UU</a:t>
            </a:r>
            <a:r>
              <a:rPr lang="en-ID" dirty="0"/>
              <a:t> no 12 </a:t>
            </a:r>
            <a:r>
              <a:rPr lang="en-ID" dirty="0" err="1"/>
              <a:t>tahun</a:t>
            </a:r>
            <a:r>
              <a:rPr lang="en-ID" dirty="0"/>
              <a:t> 2012 </a:t>
            </a:r>
            <a:r>
              <a:rPr lang="en-ID" dirty="0" err="1"/>
              <a:t>tentang</a:t>
            </a:r>
            <a:r>
              <a:rPr lang="en-ID" dirty="0"/>
              <a:t> Pendidikan Tinggi</a:t>
            </a:r>
          </a:p>
          <a:p>
            <a:r>
              <a:rPr lang="en-ID" dirty="0" err="1"/>
              <a:t>Permenristekdikti</a:t>
            </a:r>
            <a:r>
              <a:rPr lang="en-ID" dirty="0"/>
              <a:t> no 44 </a:t>
            </a:r>
            <a:r>
              <a:rPr lang="en-ID" dirty="0" err="1"/>
              <a:t>tahun</a:t>
            </a:r>
            <a:r>
              <a:rPr lang="en-ID" dirty="0"/>
              <a:t> 2015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Standar</a:t>
            </a:r>
            <a:r>
              <a:rPr lang="en-ID" dirty="0"/>
              <a:t> </a:t>
            </a:r>
            <a:r>
              <a:rPr lang="en-ID" dirty="0" err="1"/>
              <a:t>Nasional</a:t>
            </a:r>
            <a:r>
              <a:rPr lang="en-ID" dirty="0"/>
              <a:t> Pendidikan Tinggi</a:t>
            </a:r>
          </a:p>
          <a:p>
            <a:r>
              <a:rPr lang="en-ID" dirty="0" err="1"/>
              <a:t>Permenristekdikti</a:t>
            </a:r>
            <a:r>
              <a:rPr lang="en-ID" dirty="0"/>
              <a:t> no 62 </a:t>
            </a:r>
            <a:r>
              <a:rPr lang="en-ID" dirty="0" err="1"/>
              <a:t>tahun</a:t>
            </a:r>
            <a:r>
              <a:rPr lang="en-ID" dirty="0"/>
              <a:t> 2016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Penjaminan</a:t>
            </a:r>
            <a:r>
              <a:rPr lang="en-ID" dirty="0"/>
              <a:t> </a:t>
            </a:r>
            <a:r>
              <a:rPr lang="en-ID" dirty="0" err="1"/>
              <a:t>Mutu</a:t>
            </a:r>
            <a:r>
              <a:rPr lang="en-ID" dirty="0"/>
              <a:t> Pendidikan Tinggi</a:t>
            </a:r>
          </a:p>
          <a:p>
            <a:r>
              <a:rPr lang="en-ID" dirty="0" err="1"/>
              <a:t>Permenristekdikti</a:t>
            </a:r>
            <a:r>
              <a:rPr lang="en-ID" dirty="0"/>
              <a:t> no 32 </a:t>
            </a:r>
            <a:r>
              <a:rPr lang="en-ID" dirty="0" err="1"/>
              <a:t>tahun</a:t>
            </a:r>
            <a:r>
              <a:rPr lang="en-ID" dirty="0"/>
              <a:t> 2016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Akreditasi</a:t>
            </a:r>
            <a:r>
              <a:rPr lang="en-ID" dirty="0"/>
              <a:t> Program </a:t>
            </a:r>
            <a:r>
              <a:rPr lang="en-ID" dirty="0" err="1"/>
              <a:t>Studi</a:t>
            </a:r>
            <a:r>
              <a:rPr lang="en-ID" dirty="0"/>
              <a:t> dan </a:t>
            </a:r>
            <a:r>
              <a:rPr lang="en-ID" dirty="0" err="1"/>
              <a:t>Perguruan</a:t>
            </a:r>
            <a:r>
              <a:rPr lang="en-ID" dirty="0"/>
              <a:t> Tinggi</a:t>
            </a:r>
          </a:p>
          <a:p>
            <a:r>
              <a:rPr lang="it-IT" dirty="0"/>
              <a:t>Peraturan BAN-PT no 2 tahun 2017 tentang SAN-Dikti</a:t>
            </a:r>
          </a:p>
          <a:p>
            <a:r>
              <a:rPr lang="it-IT" dirty="0"/>
              <a:t>Peraturan-peraturan rektor UNS yang berkaitan dengan proses akademik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9397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B6BF27-2810-4144-BB1F-E742468539AE}"/>
              </a:ext>
            </a:extLst>
          </p:cNvPr>
          <p:cNvSpPr/>
          <p:nvPr/>
        </p:nvSpPr>
        <p:spPr>
          <a:xfrm>
            <a:off x="1020792" y="583107"/>
            <a:ext cx="6096000" cy="37240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D" sz="20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Kurikulum</a:t>
            </a:r>
            <a:r>
              <a:rPr lang="en-ID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:</a:t>
            </a:r>
            <a:r>
              <a:rPr lang="en-ID" sz="2000" b="1" dirty="0">
                <a:latin typeface="Arial Narrow" panose="020B0606020202030204" pitchFamily="34" charset="0"/>
              </a:rPr>
              <a:t> </a:t>
            </a:r>
          </a:p>
          <a:p>
            <a:pPr marL="342900" indent="-342900">
              <a:buAutoNum type="arabicParenR"/>
            </a:pPr>
            <a:r>
              <a:rPr lang="en-ID" dirty="0" err="1"/>
              <a:t>Keterlibatan</a:t>
            </a:r>
            <a:r>
              <a:rPr lang="en-ID" dirty="0"/>
              <a:t> </a:t>
            </a:r>
            <a:r>
              <a:rPr lang="en-ID" dirty="0" err="1"/>
              <a:t>pemangku</a:t>
            </a:r>
            <a:r>
              <a:rPr lang="en-ID" dirty="0"/>
              <a:t> </a:t>
            </a:r>
            <a:r>
              <a:rPr lang="en-ID" dirty="0" err="1"/>
              <a:t>kepentingan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proses </a:t>
            </a:r>
            <a:r>
              <a:rPr lang="en-ID" dirty="0" err="1"/>
              <a:t>evaluasi</a:t>
            </a:r>
            <a:r>
              <a:rPr lang="en-ID" dirty="0"/>
              <a:t>.</a:t>
            </a:r>
          </a:p>
          <a:p>
            <a:pPr marL="342900" indent="-342900">
              <a:buAutoNum type="arabicParenR"/>
            </a:pPr>
            <a:r>
              <a:rPr lang="en-ID" dirty="0" err="1"/>
              <a:t>Evaluasi</a:t>
            </a:r>
            <a:r>
              <a:rPr lang="en-ID" dirty="0"/>
              <a:t> dan </a:t>
            </a:r>
            <a:r>
              <a:rPr lang="en-ID" dirty="0" err="1"/>
              <a:t>pemutakhiran</a:t>
            </a:r>
            <a:r>
              <a:rPr lang="en-ID" dirty="0"/>
              <a:t> </a:t>
            </a:r>
            <a:r>
              <a:rPr lang="en-ID" dirty="0" err="1"/>
              <a:t>kurikulum</a:t>
            </a:r>
            <a:r>
              <a:rPr lang="en-ID" dirty="0"/>
              <a:t> </a:t>
            </a:r>
            <a:r>
              <a:rPr lang="en-ID" dirty="0" err="1"/>
              <a:t>melibatkan</a:t>
            </a:r>
            <a:r>
              <a:rPr lang="en-ID" dirty="0"/>
              <a:t> </a:t>
            </a:r>
            <a:r>
              <a:rPr lang="en-ID" dirty="0" err="1"/>
              <a:t>pemangku</a:t>
            </a:r>
            <a:r>
              <a:rPr lang="en-ID" dirty="0"/>
              <a:t> </a:t>
            </a:r>
            <a:r>
              <a:rPr lang="en-ID" dirty="0" err="1"/>
              <a:t>kepentingan</a:t>
            </a:r>
            <a:r>
              <a:rPr lang="en-ID" dirty="0"/>
              <a:t> internal dan </a:t>
            </a:r>
            <a:r>
              <a:rPr lang="en-ID" dirty="0" err="1"/>
              <a:t>eksternal</a:t>
            </a:r>
            <a:r>
              <a:rPr lang="en-ID" dirty="0"/>
              <a:t>,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direview</a:t>
            </a:r>
            <a:r>
              <a:rPr lang="en-ID" dirty="0"/>
              <a:t> oleh </a:t>
            </a:r>
            <a:r>
              <a:rPr lang="en-ID" dirty="0" err="1"/>
              <a:t>pakar</a:t>
            </a:r>
            <a:r>
              <a:rPr lang="en-ID" dirty="0"/>
              <a:t> </a:t>
            </a:r>
            <a:r>
              <a:rPr lang="en-ID" dirty="0" err="1"/>
              <a:t>bidang</a:t>
            </a:r>
            <a:r>
              <a:rPr lang="en-ID" dirty="0"/>
              <a:t> </a:t>
            </a:r>
            <a:r>
              <a:rPr lang="en-ID" dirty="0" err="1"/>
              <a:t>ilmu</a:t>
            </a:r>
            <a:r>
              <a:rPr lang="en-ID" dirty="0"/>
              <a:t> program </a:t>
            </a:r>
            <a:r>
              <a:rPr lang="en-ID" dirty="0" err="1"/>
              <a:t>studinya</a:t>
            </a:r>
            <a:r>
              <a:rPr lang="en-ID" dirty="0"/>
              <a:t>. </a:t>
            </a:r>
          </a:p>
          <a:p>
            <a:pPr marL="342900" indent="-342900">
              <a:buAutoNum type="arabicParenR"/>
            </a:pPr>
            <a:r>
              <a:rPr lang="en-ID" dirty="0" err="1"/>
              <a:t>Dokumen</a:t>
            </a:r>
            <a:r>
              <a:rPr lang="en-ID" dirty="0"/>
              <a:t> </a:t>
            </a:r>
            <a:r>
              <a:rPr lang="en-ID" dirty="0" err="1"/>
              <a:t>kurikulum</a:t>
            </a:r>
            <a:r>
              <a:rPr lang="en-ID" dirty="0"/>
              <a:t>. </a:t>
            </a:r>
          </a:p>
          <a:p>
            <a:pPr marL="342900" indent="-342900">
              <a:buAutoNum type="arabicParenR"/>
            </a:pPr>
            <a:r>
              <a:rPr lang="en-ID" dirty="0" err="1"/>
              <a:t>Kesesuaian</a:t>
            </a:r>
            <a:r>
              <a:rPr lang="en-ID" dirty="0"/>
              <a:t> </a:t>
            </a:r>
            <a:r>
              <a:rPr lang="en-ID" dirty="0" err="1"/>
              <a:t>capaian</a:t>
            </a:r>
            <a:r>
              <a:rPr lang="en-ID" dirty="0"/>
              <a:t> </a:t>
            </a:r>
            <a:r>
              <a:rPr lang="en-ID" dirty="0" err="1"/>
              <a:t>pembelajaran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profil</a:t>
            </a:r>
            <a:r>
              <a:rPr lang="en-ID" dirty="0"/>
              <a:t> </a:t>
            </a:r>
            <a:r>
              <a:rPr lang="en-ID" dirty="0" err="1"/>
              <a:t>lulusan</a:t>
            </a:r>
            <a:r>
              <a:rPr lang="en-ID" dirty="0"/>
              <a:t> dan </a:t>
            </a:r>
            <a:r>
              <a:rPr lang="en-ID" dirty="0" err="1"/>
              <a:t>jenjang</a:t>
            </a:r>
            <a:r>
              <a:rPr lang="en-ID" dirty="0"/>
              <a:t> </a:t>
            </a:r>
            <a:r>
              <a:rPr lang="en-ID" dirty="0" err="1"/>
              <a:t>KKNI</a:t>
            </a:r>
            <a:r>
              <a:rPr lang="en-ID" dirty="0"/>
              <a:t>/</a:t>
            </a:r>
            <a:r>
              <a:rPr lang="en-ID" dirty="0" err="1"/>
              <a:t>SKKNI</a:t>
            </a:r>
            <a:r>
              <a:rPr lang="en-ID" dirty="0"/>
              <a:t> yang </a:t>
            </a:r>
            <a:r>
              <a:rPr lang="en-ID" dirty="0" err="1"/>
              <a:t>sesuai</a:t>
            </a:r>
            <a:r>
              <a:rPr lang="en-ID" dirty="0"/>
              <a:t>. </a:t>
            </a:r>
          </a:p>
          <a:p>
            <a:pPr marL="342900" indent="-342900">
              <a:buAutoNum type="arabicParenR"/>
            </a:pPr>
            <a:r>
              <a:rPr lang="en-ID" dirty="0" err="1"/>
              <a:t>Ketepatan</a:t>
            </a:r>
            <a:r>
              <a:rPr lang="en-ID" dirty="0"/>
              <a:t> </a:t>
            </a:r>
            <a:r>
              <a:rPr lang="en-ID" dirty="0" err="1"/>
              <a:t>struktur</a:t>
            </a:r>
            <a:r>
              <a:rPr lang="en-ID" dirty="0"/>
              <a:t> </a:t>
            </a:r>
            <a:r>
              <a:rPr lang="en-ID" dirty="0" err="1"/>
              <a:t>kurikulum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pembentukan</a:t>
            </a:r>
            <a:r>
              <a:rPr lang="en-ID" dirty="0"/>
              <a:t> </a:t>
            </a:r>
            <a:r>
              <a:rPr lang="en-ID" dirty="0" err="1"/>
              <a:t>capaian</a:t>
            </a:r>
            <a:r>
              <a:rPr lang="en-ID" dirty="0"/>
              <a:t> </a:t>
            </a:r>
            <a:r>
              <a:rPr lang="en-ID" dirty="0" err="1"/>
              <a:t>pembelajaran</a:t>
            </a:r>
            <a:r>
              <a:rPr lang="en-ID" dirty="0"/>
              <a:t>. </a:t>
            </a:r>
          </a:p>
          <a:p>
            <a:pPr marL="342900" indent="-342900">
              <a:buAutoNum type="arabicParenR"/>
            </a:pPr>
            <a:r>
              <a:rPr lang="en-ID" dirty="0" err="1"/>
              <a:t>Ketersediaan</a:t>
            </a:r>
            <a:r>
              <a:rPr lang="en-ID" dirty="0"/>
              <a:t> </a:t>
            </a:r>
            <a:r>
              <a:rPr lang="en-ID" dirty="0" err="1"/>
              <a:t>dokumen</a:t>
            </a:r>
            <a:r>
              <a:rPr lang="en-ID" dirty="0"/>
              <a:t> </a:t>
            </a:r>
            <a:r>
              <a:rPr lang="en-ID" dirty="0" err="1"/>
              <a:t>pemetaan</a:t>
            </a:r>
            <a:r>
              <a:rPr lang="en-ID" dirty="0"/>
              <a:t> </a:t>
            </a:r>
            <a:r>
              <a:rPr lang="en-ID" dirty="0" err="1"/>
              <a:t>capaian</a:t>
            </a:r>
            <a:r>
              <a:rPr lang="en-ID" dirty="0"/>
              <a:t> </a:t>
            </a:r>
            <a:r>
              <a:rPr lang="en-ID" dirty="0" err="1"/>
              <a:t>pembelajaran</a:t>
            </a:r>
            <a:r>
              <a:rPr lang="en-ID" dirty="0"/>
              <a:t>, </a:t>
            </a:r>
            <a:r>
              <a:rPr lang="en-ID" dirty="0" err="1"/>
              <a:t>bahan</a:t>
            </a:r>
            <a:r>
              <a:rPr lang="en-ID" dirty="0"/>
              <a:t> </a:t>
            </a:r>
            <a:r>
              <a:rPr lang="en-ID" dirty="0" err="1"/>
              <a:t>kajian</a:t>
            </a:r>
            <a:r>
              <a:rPr lang="en-ID" dirty="0"/>
              <a:t> dan </a:t>
            </a:r>
            <a:r>
              <a:rPr lang="en-ID" dirty="0" err="1"/>
              <a:t>matakuliah</a:t>
            </a:r>
            <a:r>
              <a:rPr lang="en-ID" dirty="0"/>
              <a:t> (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dokumen</a:t>
            </a:r>
            <a:r>
              <a:rPr lang="en-ID" dirty="0"/>
              <a:t> </a:t>
            </a:r>
            <a:r>
              <a:rPr lang="en-ID" dirty="0" err="1"/>
              <a:t>sejenis</a:t>
            </a:r>
            <a:r>
              <a:rPr lang="en-ID" dirty="0"/>
              <a:t> </a:t>
            </a:r>
            <a:r>
              <a:rPr lang="en-ID" dirty="0" err="1"/>
              <a:t>lainnya</a:t>
            </a:r>
            <a:r>
              <a:rPr lang="en-ID" dirty="0"/>
              <a:t>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D279B8-F376-4DAF-BCA3-F2EA85AC3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8190" y="1981289"/>
            <a:ext cx="4635746" cy="29530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1738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FDBD45-83EB-4024-9922-4D2EF93811C1}"/>
              </a:ext>
            </a:extLst>
          </p:cNvPr>
          <p:cNvSpPr/>
          <p:nvPr/>
        </p:nvSpPr>
        <p:spPr>
          <a:xfrm>
            <a:off x="675736" y="628622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D" dirty="0" err="1">
                <a:latin typeface="Arial Narrow" panose="020B0606020202030204" pitchFamily="34" charset="0"/>
              </a:rPr>
              <a:t>Evaluasi</a:t>
            </a:r>
            <a:r>
              <a:rPr lang="en-ID" dirty="0">
                <a:latin typeface="Arial Narrow" panose="020B0606020202030204" pitchFamily="34" charset="0"/>
              </a:rPr>
              <a:t> dan </a:t>
            </a:r>
            <a:r>
              <a:rPr lang="en-ID" dirty="0" err="1">
                <a:latin typeface="Arial Narrow" panose="020B0606020202030204" pitchFamily="34" charset="0"/>
              </a:rPr>
              <a:t>pemutakhiran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kurikulum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secara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berkala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tiap</a:t>
            </a:r>
            <a:r>
              <a:rPr lang="en-ID" dirty="0">
                <a:latin typeface="Arial Narrow" panose="020B0606020202030204" pitchFamily="34" charset="0"/>
              </a:rPr>
              <a:t> 4 </a:t>
            </a:r>
            <a:r>
              <a:rPr lang="en-ID" dirty="0" err="1">
                <a:latin typeface="Arial Narrow" panose="020B0606020202030204" pitchFamily="34" charset="0"/>
              </a:rPr>
              <a:t>s.d.</a:t>
            </a:r>
            <a:r>
              <a:rPr lang="en-ID" dirty="0">
                <a:latin typeface="Arial Narrow" panose="020B0606020202030204" pitchFamily="34" charset="0"/>
              </a:rPr>
              <a:t> 5 </a:t>
            </a:r>
            <a:r>
              <a:rPr lang="en-ID" dirty="0" err="1">
                <a:latin typeface="Arial Narrow" panose="020B0606020202030204" pitchFamily="34" charset="0"/>
              </a:rPr>
              <a:t>tahun</a:t>
            </a:r>
            <a:r>
              <a:rPr lang="en-ID" dirty="0">
                <a:latin typeface="Arial Narrow" panose="020B0606020202030204" pitchFamily="34" charset="0"/>
              </a:rPr>
              <a:t> yang </a:t>
            </a:r>
            <a:r>
              <a:rPr lang="en-ID" dirty="0" err="1">
                <a:latin typeface="Arial Narrow" panose="020B0606020202030204" pitchFamily="34" charset="0"/>
              </a:rPr>
              <a:t>melibatkan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pemangku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kepentingan</a:t>
            </a:r>
            <a:r>
              <a:rPr lang="en-ID" dirty="0">
                <a:latin typeface="Arial Narrow" panose="020B0606020202030204" pitchFamily="34" charset="0"/>
              </a:rPr>
              <a:t> internal dan </a:t>
            </a:r>
            <a:r>
              <a:rPr lang="en-ID" dirty="0" err="1">
                <a:latin typeface="Arial Narrow" panose="020B0606020202030204" pitchFamily="34" charset="0"/>
              </a:rPr>
              <a:t>eksternal</a:t>
            </a:r>
            <a:r>
              <a:rPr lang="en-ID" dirty="0">
                <a:latin typeface="Arial Narrow" panose="020B0606020202030204" pitchFamily="34" charset="0"/>
              </a:rPr>
              <a:t>, </a:t>
            </a:r>
            <a:r>
              <a:rPr lang="en-ID" dirty="0" err="1">
                <a:latin typeface="Arial Narrow" panose="020B0606020202030204" pitchFamily="34" charset="0"/>
              </a:rPr>
              <a:t>serta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direview</a:t>
            </a:r>
            <a:r>
              <a:rPr lang="en-ID" dirty="0">
                <a:latin typeface="Arial Narrow" panose="020B0606020202030204" pitchFamily="34" charset="0"/>
              </a:rPr>
              <a:t> oleh </a:t>
            </a:r>
            <a:r>
              <a:rPr lang="en-ID" dirty="0" err="1">
                <a:latin typeface="Arial Narrow" panose="020B0606020202030204" pitchFamily="34" charset="0"/>
              </a:rPr>
              <a:t>pakar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bidang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ilmu</a:t>
            </a:r>
            <a:r>
              <a:rPr lang="en-ID" dirty="0">
                <a:latin typeface="Arial Narrow" panose="020B0606020202030204" pitchFamily="34" charset="0"/>
              </a:rPr>
              <a:t> program </a:t>
            </a:r>
            <a:r>
              <a:rPr lang="en-ID" dirty="0" err="1">
                <a:latin typeface="Arial Narrow" panose="020B0606020202030204" pitchFamily="34" charset="0"/>
              </a:rPr>
              <a:t>studi</a:t>
            </a:r>
            <a:r>
              <a:rPr lang="en-ID" dirty="0">
                <a:latin typeface="Arial Narrow" panose="020B0606020202030204" pitchFamily="34" charset="0"/>
              </a:rPr>
              <a:t> dan </a:t>
            </a:r>
            <a:r>
              <a:rPr lang="en-ID" dirty="0" err="1">
                <a:latin typeface="Arial Narrow" panose="020B0606020202030204" pitchFamily="34" charset="0"/>
              </a:rPr>
              <a:t>asosiasi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bidang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ilmu</a:t>
            </a:r>
            <a:r>
              <a:rPr lang="en-ID" dirty="0">
                <a:latin typeface="Arial Narrow" panose="020B0606020202030204" pitchFamily="34" charset="0"/>
              </a:rPr>
              <a:t>, </a:t>
            </a:r>
            <a:r>
              <a:rPr lang="en-ID" dirty="0" err="1">
                <a:latin typeface="Arial Narrow" panose="020B0606020202030204" pitchFamily="34" charset="0"/>
              </a:rPr>
              <a:t>serta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sesuai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perkembangan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ipteks</a:t>
            </a:r>
            <a:r>
              <a:rPr lang="en-ID" dirty="0">
                <a:latin typeface="Arial Narrow" panose="020B0606020202030204" pitchFamily="34" charset="0"/>
              </a:rPr>
              <a:t> dan </a:t>
            </a:r>
            <a:r>
              <a:rPr lang="en-ID" dirty="0" err="1">
                <a:latin typeface="Arial Narrow" panose="020B0606020202030204" pitchFamily="34" charset="0"/>
              </a:rPr>
              <a:t>kebutuhan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pengguna</a:t>
            </a:r>
            <a:r>
              <a:rPr lang="en-ID" dirty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72676E-8692-4487-9D8A-B7BE956ED98D}"/>
              </a:ext>
            </a:extLst>
          </p:cNvPr>
          <p:cNvSpPr/>
          <p:nvPr/>
        </p:nvSpPr>
        <p:spPr>
          <a:xfrm>
            <a:off x="3393057" y="2121620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D" dirty="0" err="1">
                <a:latin typeface="Arial Narrow" panose="020B0606020202030204" pitchFamily="34" charset="0"/>
              </a:rPr>
              <a:t>Capaian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pembelajaran</a:t>
            </a:r>
            <a:r>
              <a:rPr lang="en-ID" dirty="0">
                <a:latin typeface="Arial Narrow" panose="020B0606020202030204" pitchFamily="34" charset="0"/>
              </a:rPr>
              <a:t> (CP) </a:t>
            </a:r>
            <a:r>
              <a:rPr lang="en-ID" dirty="0" err="1">
                <a:latin typeface="Arial Narrow" panose="020B0606020202030204" pitchFamily="34" charset="0"/>
              </a:rPr>
              <a:t>diturunkan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dari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profil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lulusan</a:t>
            </a:r>
            <a:r>
              <a:rPr lang="en-ID" dirty="0">
                <a:latin typeface="Arial Narrow" panose="020B0606020202030204" pitchFamily="34" charset="0"/>
              </a:rPr>
              <a:t>, </a:t>
            </a:r>
            <a:r>
              <a:rPr lang="en-ID" dirty="0" err="1">
                <a:latin typeface="Arial Narrow" panose="020B0606020202030204" pitchFamily="34" charset="0"/>
              </a:rPr>
              <a:t>mengacu</a:t>
            </a:r>
            <a:r>
              <a:rPr lang="en-ID" dirty="0">
                <a:latin typeface="Arial Narrow" panose="020B0606020202030204" pitchFamily="34" charset="0"/>
              </a:rPr>
              <a:t> pada </a:t>
            </a:r>
            <a:r>
              <a:rPr lang="en-ID" dirty="0" err="1">
                <a:latin typeface="Arial Narrow" panose="020B0606020202030204" pitchFamily="34" charset="0"/>
              </a:rPr>
              <a:t>hasil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kesepakatan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dengan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asosiasi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penyelenggara</a:t>
            </a:r>
            <a:r>
              <a:rPr lang="en-ID" dirty="0">
                <a:latin typeface="Arial Narrow" panose="020B0606020202030204" pitchFamily="34" charset="0"/>
              </a:rPr>
              <a:t> program </a:t>
            </a:r>
            <a:r>
              <a:rPr lang="en-ID" dirty="0" err="1">
                <a:latin typeface="Arial Narrow" panose="020B0606020202030204" pitchFamily="34" charset="0"/>
              </a:rPr>
              <a:t>studi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sejenis</a:t>
            </a:r>
            <a:r>
              <a:rPr lang="en-ID" dirty="0">
                <a:latin typeface="Arial Narrow" panose="020B0606020202030204" pitchFamily="34" charset="0"/>
              </a:rPr>
              <a:t> dan </a:t>
            </a:r>
            <a:r>
              <a:rPr lang="en-ID" dirty="0" err="1">
                <a:latin typeface="Arial Narrow" panose="020B0606020202030204" pitchFamily="34" charset="0"/>
              </a:rPr>
              <a:t>organisasi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profesi</a:t>
            </a:r>
            <a:r>
              <a:rPr lang="en-ID" dirty="0">
                <a:latin typeface="Arial Narrow" panose="020B0606020202030204" pitchFamily="34" charset="0"/>
              </a:rPr>
              <a:t>, dan </a:t>
            </a:r>
            <a:r>
              <a:rPr lang="en-ID" dirty="0" err="1">
                <a:latin typeface="Arial Narrow" panose="020B0606020202030204" pitchFamily="34" charset="0"/>
              </a:rPr>
              <a:t>memenuhi</a:t>
            </a:r>
            <a:r>
              <a:rPr lang="en-ID" dirty="0">
                <a:latin typeface="Arial Narrow" panose="020B0606020202030204" pitchFamily="34" charset="0"/>
              </a:rPr>
              <a:t> level </a:t>
            </a:r>
            <a:r>
              <a:rPr lang="en-ID" dirty="0" err="1">
                <a:latin typeface="Arial Narrow" panose="020B0606020202030204" pitchFamily="34" charset="0"/>
              </a:rPr>
              <a:t>KKNI</a:t>
            </a:r>
            <a:r>
              <a:rPr lang="en-ID" dirty="0">
                <a:latin typeface="Arial Narrow" panose="020B0606020202030204" pitchFamily="34" charset="0"/>
              </a:rPr>
              <a:t>, </a:t>
            </a:r>
            <a:r>
              <a:rPr lang="en-ID" dirty="0" err="1">
                <a:latin typeface="Arial Narrow" panose="020B0606020202030204" pitchFamily="34" charset="0"/>
              </a:rPr>
              <a:t>serta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dimutakhirkan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secara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berkala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tiap</a:t>
            </a:r>
            <a:r>
              <a:rPr lang="en-ID" dirty="0">
                <a:latin typeface="Arial Narrow" panose="020B0606020202030204" pitchFamily="34" charset="0"/>
              </a:rPr>
              <a:t> 4 </a:t>
            </a:r>
            <a:r>
              <a:rPr lang="en-ID" dirty="0" err="1">
                <a:latin typeface="Arial Narrow" panose="020B0606020202030204" pitchFamily="34" charset="0"/>
              </a:rPr>
              <a:t>s.d.</a:t>
            </a:r>
            <a:r>
              <a:rPr lang="en-ID" dirty="0">
                <a:latin typeface="Arial Narrow" panose="020B0606020202030204" pitchFamily="34" charset="0"/>
              </a:rPr>
              <a:t> 5 </a:t>
            </a:r>
            <a:r>
              <a:rPr lang="en-ID" dirty="0" err="1">
                <a:latin typeface="Arial Narrow" panose="020B0606020202030204" pitchFamily="34" charset="0"/>
              </a:rPr>
              <a:t>tahun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sesuai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perkembangan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ipteks</a:t>
            </a:r>
            <a:r>
              <a:rPr lang="en-ID" dirty="0">
                <a:latin typeface="Arial Narrow" panose="020B0606020202030204" pitchFamily="34" charset="0"/>
              </a:rPr>
              <a:t> dan </a:t>
            </a:r>
            <a:r>
              <a:rPr lang="en-ID" dirty="0" err="1">
                <a:latin typeface="Arial Narrow" panose="020B0606020202030204" pitchFamily="34" charset="0"/>
              </a:rPr>
              <a:t>kebutuhan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pengguna</a:t>
            </a:r>
            <a:r>
              <a:rPr lang="en-ID" dirty="0">
                <a:latin typeface="Arial Narrow" panose="020B0606020202030204" pitchFamily="34" charset="0"/>
              </a:rPr>
              <a:t>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31641E-D296-4A68-B6E9-7E1C46785C93}"/>
              </a:ext>
            </a:extLst>
          </p:cNvPr>
          <p:cNvSpPr/>
          <p:nvPr/>
        </p:nvSpPr>
        <p:spPr>
          <a:xfrm>
            <a:off x="5558287" y="4078236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D" dirty="0" err="1">
                <a:latin typeface="Arial Narrow" panose="020B0606020202030204" pitchFamily="34" charset="0"/>
              </a:rPr>
              <a:t>Struktur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kurikulum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memuat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keterkaitan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antara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matakuliah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dengan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capaian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pembelajaran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lulusan</a:t>
            </a:r>
            <a:r>
              <a:rPr lang="en-ID" dirty="0">
                <a:latin typeface="Arial Narrow" panose="020B0606020202030204" pitchFamily="34" charset="0"/>
              </a:rPr>
              <a:t> yang </a:t>
            </a:r>
            <a:r>
              <a:rPr lang="en-ID" dirty="0" err="1">
                <a:latin typeface="Arial Narrow" panose="020B0606020202030204" pitchFamily="34" charset="0"/>
              </a:rPr>
              <a:t>digambarkan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dalam</a:t>
            </a:r>
            <a:r>
              <a:rPr lang="en-ID" dirty="0">
                <a:latin typeface="Arial Narrow" panose="020B0606020202030204" pitchFamily="34" charset="0"/>
              </a:rPr>
              <a:t> peta </a:t>
            </a:r>
            <a:r>
              <a:rPr lang="en-ID" dirty="0" err="1">
                <a:latin typeface="Arial Narrow" panose="020B0606020202030204" pitchFamily="34" charset="0"/>
              </a:rPr>
              <a:t>kurikulum</a:t>
            </a:r>
            <a:r>
              <a:rPr lang="en-ID" dirty="0">
                <a:latin typeface="Arial Narrow" panose="020B0606020202030204" pitchFamily="34" charset="0"/>
              </a:rPr>
              <a:t> yang </a:t>
            </a:r>
            <a:r>
              <a:rPr lang="en-ID" dirty="0" err="1">
                <a:latin typeface="Arial Narrow" panose="020B0606020202030204" pitchFamily="34" charset="0"/>
              </a:rPr>
              <a:t>jelas</a:t>
            </a:r>
            <a:r>
              <a:rPr lang="en-ID" dirty="0">
                <a:latin typeface="Arial Narrow" panose="020B0606020202030204" pitchFamily="34" charset="0"/>
              </a:rPr>
              <a:t>, </a:t>
            </a:r>
            <a:r>
              <a:rPr lang="en-ID" dirty="0" err="1">
                <a:latin typeface="Arial Narrow" panose="020B0606020202030204" pitchFamily="34" charset="0"/>
              </a:rPr>
              <a:t>capaian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pembelajaran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lulusan</a:t>
            </a:r>
            <a:r>
              <a:rPr lang="en-ID" dirty="0">
                <a:latin typeface="Arial Narrow" panose="020B0606020202030204" pitchFamily="34" charset="0"/>
              </a:rPr>
              <a:t> (CPL) </a:t>
            </a:r>
            <a:r>
              <a:rPr lang="en-ID" dirty="0" err="1">
                <a:latin typeface="Arial Narrow" panose="020B0606020202030204" pitchFamily="34" charset="0"/>
              </a:rPr>
              <a:t>dipenuhi</a:t>
            </a:r>
            <a:r>
              <a:rPr lang="en-ID" dirty="0">
                <a:latin typeface="Arial Narrow" panose="020B0606020202030204" pitchFamily="34" charset="0"/>
              </a:rPr>
              <a:t> oleh </a:t>
            </a:r>
            <a:r>
              <a:rPr lang="en-ID" dirty="0" err="1">
                <a:latin typeface="Arial Narrow" panose="020B0606020202030204" pitchFamily="34" charset="0"/>
              </a:rPr>
              <a:t>seluruh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capaian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pembelajaran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matakuliah</a:t>
            </a:r>
            <a:r>
              <a:rPr lang="en-ID" dirty="0">
                <a:latin typeface="Arial Narrow" panose="020B0606020202030204" pitchFamily="34" charset="0"/>
              </a:rPr>
              <a:t> (</a:t>
            </a:r>
            <a:r>
              <a:rPr lang="en-ID" dirty="0" err="1">
                <a:latin typeface="Arial Narrow" panose="020B0606020202030204" pitchFamily="34" charset="0"/>
              </a:rPr>
              <a:t>CPMK</a:t>
            </a:r>
            <a:r>
              <a:rPr lang="en-ID" dirty="0">
                <a:latin typeface="Arial Narrow" panose="020B0606020202030204" pitchFamily="34" charset="0"/>
              </a:rPr>
              <a:t>), </a:t>
            </a:r>
            <a:r>
              <a:rPr lang="en-ID" dirty="0" err="1">
                <a:latin typeface="Arial Narrow" panose="020B0606020202030204" pitchFamily="34" charset="0"/>
              </a:rPr>
              <a:t>serta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tidak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ada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capaian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pembelajaran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matakuliah</a:t>
            </a:r>
            <a:r>
              <a:rPr lang="en-ID" dirty="0">
                <a:latin typeface="Arial Narrow" panose="020B0606020202030204" pitchFamily="34" charset="0"/>
              </a:rPr>
              <a:t> (</a:t>
            </a:r>
            <a:r>
              <a:rPr lang="en-ID" dirty="0" err="1">
                <a:latin typeface="Arial Narrow" panose="020B0606020202030204" pitchFamily="34" charset="0"/>
              </a:rPr>
              <a:t>CPMK</a:t>
            </a:r>
            <a:r>
              <a:rPr lang="en-ID" dirty="0">
                <a:latin typeface="Arial Narrow" panose="020B0606020202030204" pitchFamily="34" charset="0"/>
              </a:rPr>
              <a:t>) yang </a:t>
            </a:r>
            <a:r>
              <a:rPr lang="en-ID" dirty="0" err="1">
                <a:latin typeface="Arial Narrow" panose="020B0606020202030204" pitchFamily="34" charset="0"/>
              </a:rPr>
              <a:t>tidak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mendukung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capaian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pembelajaran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lulusan</a:t>
            </a:r>
            <a:r>
              <a:rPr lang="en-ID" dirty="0">
                <a:latin typeface="Arial Narrow" panose="020B0606020202030204" pitchFamily="34" charset="0"/>
              </a:rPr>
              <a:t> (CPL).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A7B74F-DC3E-46F7-8833-DBD7E6959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717" y="3830756"/>
            <a:ext cx="3497172" cy="262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33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993E21-3D74-4509-9E4B-20F5F930D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450" y="2809875"/>
            <a:ext cx="6686550" cy="40481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D093C85-CCBC-4F57-A8B2-1487A68C8BB1}"/>
              </a:ext>
            </a:extLst>
          </p:cNvPr>
          <p:cNvSpPr/>
          <p:nvPr/>
        </p:nvSpPr>
        <p:spPr>
          <a:xfrm>
            <a:off x="770626" y="540929"/>
            <a:ext cx="6096000" cy="261610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D" sz="20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Pembelajaran</a:t>
            </a:r>
            <a:r>
              <a:rPr lang="en-ID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</a:p>
          <a:p>
            <a:pPr marL="342900" indent="-342900">
              <a:buAutoNum type="arabicParenR"/>
            </a:pPr>
            <a:r>
              <a:rPr lang="en-ID" dirty="0" err="1">
                <a:latin typeface="Arial Narrow" panose="020B0606020202030204" pitchFamily="34" charset="0"/>
              </a:rPr>
              <a:t>Karakteristik</a:t>
            </a:r>
            <a:r>
              <a:rPr lang="en-ID" dirty="0">
                <a:latin typeface="Arial Narrow" panose="020B0606020202030204" pitchFamily="34" charset="0"/>
              </a:rPr>
              <a:t> proses </a:t>
            </a:r>
            <a:r>
              <a:rPr lang="en-ID" dirty="0" err="1">
                <a:latin typeface="Arial Narrow" panose="020B0606020202030204" pitchFamily="34" charset="0"/>
              </a:rPr>
              <a:t>pembelajaran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terdiri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atas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sifat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interaktif</a:t>
            </a:r>
            <a:r>
              <a:rPr lang="en-ID" dirty="0">
                <a:latin typeface="Arial Narrow" panose="020B0606020202030204" pitchFamily="34" charset="0"/>
              </a:rPr>
              <a:t>, </a:t>
            </a:r>
            <a:r>
              <a:rPr lang="en-ID" dirty="0" err="1">
                <a:latin typeface="Arial Narrow" panose="020B0606020202030204" pitchFamily="34" charset="0"/>
              </a:rPr>
              <a:t>holistik</a:t>
            </a:r>
            <a:r>
              <a:rPr lang="en-ID" dirty="0">
                <a:latin typeface="Arial Narrow" panose="020B0606020202030204" pitchFamily="34" charset="0"/>
              </a:rPr>
              <a:t>, </a:t>
            </a:r>
            <a:r>
              <a:rPr lang="en-ID" dirty="0" err="1">
                <a:latin typeface="Arial Narrow" panose="020B0606020202030204" pitchFamily="34" charset="0"/>
              </a:rPr>
              <a:t>integratif</a:t>
            </a:r>
            <a:r>
              <a:rPr lang="en-ID" dirty="0">
                <a:latin typeface="Arial Narrow" panose="020B0606020202030204" pitchFamily="34" charset="0"/>
              </a:rPr>
              <a:t>, </a:t>
            </a:r>
            <a:r>
              <a:rPr lang="en-ID" dirty="0" err="1">
                <a:latin typeface="Arial Narrow" panose="020B0606020202030204" pitchFamily="34" charset="0"/>
              </a:rPr>
              <a:t>saintifik</a:t>
            </a:r>
            <a:r>
              <a:rPr lang="en-ID" dirty="0">
                <a:latin typeface="Arial Narrow" panose="020B0606020202030204" pitchFamily="34" charset="0"/>
              </a:rPr>
              <a:t>, </a:t>
            </a:r>
            <a:r>
              <a:rPr lang="en-ID" dirty="0" err="1">
                <a:latin typeface="Arial Narrow" panose="020B0606020202030204" pitchFamily="34" charset="0"/>
              </a:rPr>
              <a:t>kontekstual</a:t>
            </a:r>
            <a:r>
              <a:rPr lang="en-ID" dirty="0">
                <a:latin typeface="Arial Narrow" panose="020B0606020202030204" pitchFamily="34" charset="0"/>
              </a:rPr>
              <a:t>, </a:t>
            </a:r>
            <a:r>
              <a:rPr lang="en-ID" dirty="0" err="1">
                <a:latin typeface="Arial Narrow" panose="020B0606020202030204" pitchFamily="34" charset="0"/>
              </a:rPr>
              <a:t>tematik</a:t>
            </a:r>
            <a:r>
              <a:rPr lang="en-ID" dirty="0">
                <a:latin typeface="Arial Narrow" panose="020B0606020202030204" pitchFamily="34" charset="0"/>
              </a:rPr>
              <a:t>, </a:t>
            </a:r>
            <a:r>
              <a:rPr lang="en-ID" dirty="0" err="1">
                <a:latin typeface="Arial Narrow" panose="020B0606020202030204" pitchFamily="34" charset="0"/>
              </a:rPr>
              <a:t>efektif</a:t>
            </a:r>
            <a:r>
              <a:rPr lang="en-ID" dirty="0">
                <a:latin typeface="Arial Narrow" panose="020B0606020202030204" pitchFamily="34" charset="0"/>
              </a:rPr>
              <a:t>, </a:t>
            </a:r>
            <a:r>
              <a:rPr lang="en-ID" dirty="0" err="1">
                <a:latin typeface="Arial Narrow" panose="020B0606020202030204" pitchFamily="34" charset="0"/>
              </a:rPr>
              <a:t>kolaboratif</a:t>
            </a:r>
            <a:r>
              <a:rPr lang="en-ID" dirty="0">
                <a:latin typeface="Arial Narrow" panose="020B0606020202030204" pitchFamily="34" charset="0"/>
              </a:rPr>
              <a:t>, dan </a:t>
            </a:r>
            <a:r>
              <a:rPr lang="en-ID" dirty="0" err="1">
                <a:latin typeface="Arial Narrow" panose="020B0606020202030204" pitchFamily="34" charset="0"/>
              </a:rPr>
              <a:t>berpusat</a:t>
            </a:r>
            <a:r>
              <a:rPr lang="en-ID" dirty="0">
                <a:latin typeface="Arial Narrow" panose="020B0606020202030204" pitchFamily="34" charset="0"/>
              </a:rPr>
              <a:t> pada </a:t>
            </a:r>
            <a:r>
              <a:rPr lang="en-ID" dirty="0" err="1">
                <a:latin typeface="Arial Narrow" panose="020B0606020202030204" pitchFamily="34" charset="0"/>
              </a:rPr>
              <a:t>mahasiswa</a:t>
            </a:r>
            <a:r>
              <a:rPr lang="en-ID" dirty="0">
                <a:latin typeface="Arial Narrow" panose="020B0606020202030204" pitchFamily="34" charset="0"/>
              </a:rPr>
              <a:t>. </a:t>
            </a:r>
            <a:r>
              <a:rPr lang="en-ID" dirty="0" err="1">
                <a:latin typeface="Arial Narrow" panose="020B0606020202030204" pitchFamily="34" charset="0"/>
              </a:rPr>
              <a:t>Gambarkan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bentuk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karakteristik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pembelajaran</a:t>
            </a:r>
            <a:r>
              <a:rPr lang="en-ID" dirty="0">
                <a:latin typeface="Arial Narrow" panose="020B0606020202030204" pitchFamily="34" charset="0"/>
              </a:rPr>
              <a:t> yang </a:t>
            </a:r>
            <a:r>
              <a:rPr lang="en-ID" dirty="0" err="1">
                <a:latin typeface="Arial Narrow" panose="020B0606020202030204" pitchFamily="34" charset="0"/>
              </a:rPr>
              <a:t>diterapkan</a:t>
            </a:r>
            <a:r>
              <a:rPr lang="en-ID" dirty="0">
                <a:latin typeface="Arial Narrow" panose="020B0606020202030204" pitchFamily="34" charset="0"/>
              </a:rPr>
              <a:t> di program </a:t>
            </a:r>
            <a:r>
              <a:rPr lang="en-ID" dirty="0" err="1">
                <a:latin typeface="Arial Narrow" panose="020B0606020202030204" pitchFamily="34" charset="0"/>
              </a:rPr>
              <a:t>studi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sesuai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dengan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rumusan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capaian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pembelajaran</a:t>
            </a:r>
            <a:r>
              <a:rPr lang="en-ID" dirty="0">
                <a:latin typeface="Arial Narrow" panose="020B0606020202030204" pitchFamily="34" charset="0"/>
              </a:rPr>
              <a:t>. </a:t>
            </a:r>
          </a:p>
          <a:p>
            <a:pPr marL="342900" indent="-342900">
              <a:buAutoNum type="arabicParenR"/>
            </a:pPr>
            <a:r>
              <a:rPr lang="en-ID" dirty="0" err="1">
                <a:latin typeface="Arial Narrow" panose="020B0606020202030204" pitchFamily="34" charset="0"/>
              </a:rPr>
              <a:t>Ketersediaan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dokumen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rencana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pembelajaran</a:t>
            </a:r>
            <a:r>
              <a:rPr lang="en-ID" dirty="0">
                <a:latin typeface="Arial Narrow" panose="020B0606020202030204" pitchFamily="34" charset="0"/>
              </a:rPr>
              <a:t> semester (RPS) </a:t>
            </a:r>
            <a:r>
              <a:rPr lang="en-ID" dirty="0" err="1">
                <a:latin typeface="Arial Narrow" panose="020B0606020202030204" pitchFamily="34" charset="0"/>
              </a:rPr>
              <a:t>dengan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kedalaman</a:t>
            </a:r>
            <a:r>
              <a:rPr lang="en-ID" dirty="0">
                <a:latin typeface="Arial Narrow" panose="020B0606020202030204" pitchFamily="34" charset="0"/>
              </a:rPr>
              <a:t> dan </a:t>
            </a:r>
            <a:r>
              <a:rPr lang="en-ID" dirty="0" err="1">
                <a:latin typeface="Arial Narrow" panose="020B0606020202030204" pitchFamily="34" charset="0"/>
              </a:rPr>
              <a:t>keluasan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sesuai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dengan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capaian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pembelajaran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lulusan</a:t>
            </a:r>
            <a:r>
              <a:rPr lang="en-ID" dirty="0">
                <a:latin typeface="Arial Narrow" panose="020B0606020202030204" pitchFamily="34" charset="0"/>
              </a:rPr>
              <a:t>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830548-07C5-48F1-AA7B-FB885765C780}"/>
              </a:ext>
            </a:extLst>
          </p:cNvPr>
          <p:cNvSpPr/>
          <p:nvPr/>
        </p:nvSpPr>
        <p:spPr>
          <a:xfrm>
            <a:off x="111604" y="3296768"/>
            <a:ext cx="46812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dirty="0" err="1">
                <a:latin typeface="Arial Narrow" panose="020B0606020202030204" pitchFamily="34" charset="0"/>
              </a:rPr>
              <a:t>Dokumen</a:t>
            </a:r>
            <a:r>
              <a:rPr lang="en-ID" dirty="0">
                <a:latin typeface="Arial Narrow" panose="020B0606020202030204" pitchFamily="34" charset="0"/>
              </a:rPr>
              <a:t> RPS </a:t>
            </a:r>
            <a:r>
              <a:rPr lang="en-ID" dirty="0" err="1">
                <a:latin typeface="Arial Narrow" panose="020B0606020202030204" pitchFamily="34" charset="0"/>
              </a:rPr>
              <a:t>mencakup</a:t>
            </a:r>
            <a:r>
              <a:rPr lang="en-ID" dirty="0">
                <a:latin typeface="Arial Narrow" panose="020B0606020202030204" pitchFamily="34" charset="0"/>
              </a:rPr>
              <a:t> target </a:t>
            </a:r>
            <a:r>
              <a:rPr lang="en-ID" dirty="0" err="1">
                <a:latin typeface="Arial Narrow" panose="020B0606020202030204" pitchFamily="34" charset="0"/>
              </a:rPr>
              <a:t>capaian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pembelajaran</a:t>
            </a:r>
            <a:r>
              <a:rPr lang="en-ID" dirty="0">
                <a:latin typeface="Arial Narrow" panose="020B0606020202030204" pitchFamily="34" charset="0"/>
              </a:rPr>
              <a:t>, </a:t>
            </a:r>
            <a:r>
              <a:rPr lang="en-ID" dirty="0" err="1">
                <a:latin typeface="Arial Narrow" panose="020B0606020202030204" pitchFamily="34" charset="0"/>
              </a:rPr>
              <a:t>bahan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kajian</a:t>
            </a:r>
            <a:r>
              <a:rPr lang="en-ID" dirty="0">
                <a:latin typeface="Arial Narrow" panose="020B0606020202030204" pitchFamily="34" charset="0"/>
              </a:rPr>
              <a:t>, </a:t>
            </a:r>
            <a:r>
              <a:rPr lang="en-ID" dirty="0" err="1">
                <a:latin typeface="Arial Narrow" panose="020B0606020202030204" pitchFamily="34" charset="0"/>
              </a:rPr>
              <a:t>metode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pembelajaran</a:t>
            </a:r>
            <a:r>
              <a:rPr lang="en-ID" dirty="0">
                <a:latin typeface="Arial Narrow" panose="020B0606020202030204" pitchFamily="34" charset="0"/>
              </a:rPr>
              <a:t>, </a:t>
            </a:r>
            <a:r>
              <a:rPr lang="en-ID" dirty="0" err="1">
                <a:latin typeface="Arial Narrow" panose="020B0606020202030204" pitchFamily="34" charset="0"/>
              </a:rPr>
              <a:t>waktu</a:t>
            </a:r>
            <a:r>
              <a:rPr lang="en-ID" dirty="0">
                <a:latin typeface="Arial Narrow" panose="020B0606020202030204" pitchFamily="34" charset="0"/>
              </a:rPr>
              <a:t> dan </a:t>
            </a:r>
            <a:r>
              <a:rPr lang="en-ID" dirty="0" err="1">
                <a:latin typeface="Arial Narrow" panose="020B0606020202030204" pitchFamily="34" charset="0"/>
              </a:rPr>
              <a:t>tahapan</a:t>
            </a:r>
            <a:r>
              <a:rPr lang="en-ID" dirty="0">
                <a:latin typeface="Arial Narrow" panose="020B0606020202030204" pitchFamily="34" charset="0"/>
              </a:rPr>
              <a:t>, </a:t>
            </a:r>
            <a:r>
              <a:rPr lang="en-ID" dirty="0" err="1">
                <a:latin typeface="Arial Narrow" panose="020B0606020202030204" pitchFamily="34" charset="0"/>
              </a:rPr>
              <a:t>asesmen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hasil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capaian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pembelajaran</a:t>
            </a:r>
            <a:r>
              <a:rPr lang="en-ID" dirty="0">
                <a:latin typeface="Arial Narrow" panose="020B0606020202030204" pitchFamily="34" charset="0"/>
              </a:rPr>
              <a:t>. RPS </a:t>
            </a:r>
            <a:r>
              <a:rPr lang="en-ID" dirty="0" err="1">
                <a:latin typeface="Arial Narrow" panose="020B0606020202030204" pitchFamily="34" charset="0"/>
              </a:rPr>
              <a:t>ditinjau</a:t>
            </a:r>
            <a:r>
              <a:rPr lang="en-ID" dirty="0">
                <a:latin typeface="Arial Narrow" panose="020B0606020202030204" pitchFamily="34" charset="0"/>
              </a:rPr>
              <a:t> dan </a:t>
            </a:r>
            <a:r>
              <a:rPr lang="en-ID" dirty="0" err="1">
                <a:latin typeface="Arial Narrow" panose="020B0606020202030204" pitchFamily="34" charset="0"/>
              </a:rPr>
              <a:t>disesuaikan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secara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berkala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serta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dapat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diakses</a:t>
            </a:r>
            <a:r>
              <a:rPr lang="en-ID" dirty="0">
                <a:latin typeface="Arial Narrow" panose="020B0606020202030204" pitchFamily="34" charset="0"/>
              </a:rPr>
              <a:t> oleh </a:t>
            </a:r>
            <a:r>
              <a:rPr lang="en-ID" dirty="0" err="1">
                <a:latin typeface="Arial Narrow" panose="020B0606020202030204" pitchFamily="34" charset="0"/>
              </a:rPr>
              <a:t>mahasiswa</a:t>
            </a:r>
            <a:r>
              <a:rPr lang="en-ID" dirty="0">
                <a:latin typeface="Arial Narrow" panose="020B0606020202030204" pitchFamily="34" charset="0"/>
              </a:rPr>
              <a:t>, </a:t>
            </a:r>
            <a:r>
              <a:rPr lang="en-ID" dirty="0" err="1">
                <a:latin typeface="Arial Narrow" panose="020B0606020202030204" pitchFamily="34" charset="0"/>
              </a:rPr>
              <a:t>dilaksanakan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secara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konsisten</a:t>
            </a:r>
            <a:r>
              <a:rPr lang="en-ID" dirty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D39EDB-0FC6-4E82-BD6A-C8CD2B36F7D5}"/>
              </a:ext>
            </a:extLst>
          </p:cNvPr>
          <p:cNvSpPr/>
          <p:nvPr/>
        </p:nvSpPr>
        <p:spPr>
          <a:xfrm>
            <a:off x="2452238" y="5318513"/>
            <a:ext cx="43811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dirty="0">
                <a:latin typeface="Arial Narrow" panose="020B0606020202030204" pitchFamily="34" charset="0"/>
              </a:rPr>
              <a:t>Isi </a:t>
            </a:r>
            <a:r>
              <a:rPr lang="en-ID" dirty="0" err="1">
                <a:latin typeface="Arial Narrow" panose="020B0606020202030204" pitchFamily="34" charset="0"/>
              </a:rPr>
              <a:t>materi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pembelajaran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sesuai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dengan</a:t>
            </a:r>
            <a:r>
              <a:rPr lang="en-ID" dirty="0">
                <a:latin typeface="Arial Narrow" panose="020B0606020202030204" pitchFamily="34" charset="0"/>
              </a:rPr>
              <a:t> RPS, </a:t>
            </a:r>
            <a:r>
              <a:rPr lang="en-ID" dirty="0" err="1">
                <a:latin typeface="Arial Narrow" panose="020B0606020202030204" pitchFamily="34" charset="0"/>
              </a:rPr>
              <a:t>memiliki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kedalaman</a:t>
            </a:r>
            <a:r>
              <a:rPr lang="en-ID" dirty="0">
                <a:latin typeface="Arial Narrow" panose="020B0606020202030204" pitchFamily="34" charset="0"/>
              </a:rPr>
              <a:t> dan </a:t>
            </a:r>
            <a:r>
              <a:rPr lang="en-ID" dirty="0" err="1">
                <a:latin typeface="Arial Narrow" panose="020B0606020202030204" pitchFamily="34" charset="0"/>
              </a:rPr>
              <a:t>keluasan</a:t>
            </a:r>
            <a:r>
              <a:rPr lang="en-ID" dirty="0">
                <a:latin typeface="Arial Narrow" panose="020B0606020202030204" pitchFamily="34" charset="0"/>
              </a:rPr>
              <a:t> yang </a:t>
            </a:r>
            <a:r>
              <a:rPr lang="en-ID" dirty="0" err="1">
                <a:latin typeface="Arial Narrow" panose="020B0606020202030204" pitchFamily="34" charset="0"/>
              </a:rPr>
              <a:t>relevan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untuk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mencapai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capaian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pembelajaran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lulusan</a:t>
            </a:r>
            <a:r>
              <a:rPr lang="en-ID" dirty="0">
                <a:latin typeface="Arial Narrow" panose="020B0606020202030204" pitchFamily="34" charset="0"/>
              </a:rPr>
              <a:t> (CPL), </a:t>
            </a:r>
            <a:r>
              <a:rPr lang="en-ID" dirty="0" err="1">
                <a:latin typeface="Arial Narrow" panose="020B0606020202030204" pitchFamily="34" charset="0"/>
              </a:rPr>
              <a:t>serta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ditinjau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ulang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secara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berkala</a:t>
            </a:r>
            <a:r>
              <a:rPr lang="en-ID" dirty="0">
                <a:latin typeface="Arial Narrow" panose="020B0606020202030204" pitchFamily="34" charset="0"/>
              </a:rPr>
              <a:t>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779117-7FF7-4F27-BF8C-C84900007B0A}"/>
              </a:ext>
            </a:extLst>
          </p:cNvPr>
          <p:cNvSpPr/>
          <p:nvPr/>
        </p:nvSpPr>
        <p:spPr>
          <a:xfrm>
            <a:off x="8215222" y="1233903"/>
            <a:ext cx="38818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dirty="0" err="1">
                <a:latin typeface="Arial Narrow" panose="020B0606020202030204" pitchFamily="34" charset="0"/>
              </a:rPr>
              <a:t>Pelaksanaan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pembelajaran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berlangsung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dalam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bentuk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interaksi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antara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dosen</a:t>
            </a:r>
            <a:r>
              <a:rPr lang="en-ID" dirty="0">
                <a:latin typeface="Arial Narrow" panose="020B0606020202030204" pitchFamily="34" charset="0"/>
              </a:rPr>
              <a:t>, </a:t>
            </a:r>
            <a:r>
              <a:rPr lang="en-ID" dirty="0" err="1">
                <a:latin typeface="Arial Narrow" panose="020B0606020202030204" pitchFamily="34" charset="0"/>
              </a:rPr>
              <a:t>mahasiswa</a:t>
            </a:r>
            <a:r>
              <a:rPr lang="en-ID" dirty="0">
                <a:latin typeface="Arial Narrow" panose="020B0606020202030204" pitchFamily="34" charset="0"/>
              </a:rPr>
              <a:t>, dan </a:t>
            </a:r>
            <a:r>
              <a:rPr lang="en-ID" dirty="0" err="1">
                <a:latin typeface="Arial Narrow" panose="020B0606020202030204" pitchFamily="34" charset="0"/>
              </a:rPr>
              <a:t>sumber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belajar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dalam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lingkungan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belajar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tertentu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secara</a:t>
            </a:r>
            <a:r>
              <a:rPr lang="en-ID" dirty="0">
                <a:latin typeface="Arial Narrow" panose="020B0606020202030204" pitchFamily="34" charset="0"/>
              </a:rPr>
              <a:t> on-line dan off-line </a:t>
            </a:r>
            <a:r>
              <a:rPr lang="en-ID" dirty="0" err="1">
                <a:latin typeface="Arial Narrow" panose="020B0606020202030204" pitchFamily="34" charset="0"/>
              </a:rPr>
              <a:t>dalam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bentuk</a:t>
            </a:r>
            <a:r>
              <a:rPr lang="en-ID" dirty="0">
                <a:latin typeface="Arial Narrow" panose="020B0606020202030204" pitchFamily="34" charset="0"/>
              </a:rPr>
              <a:t> audio-visual </a:t>
            </a:r>
            <a:r>
              <a:rPr lang="en-ID" dirty="0" err="1">
                <a:latin typeface="Arial Narrow" panose="020B0606020202030204" pitchFamily="34" charset="0"/>
              </a:rPr>
              <a:t>terdokumentasi</a:t>
            </a:r>
            <a:r>
              <a:rPr lang="en-ID" dirty="0"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16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5CF43-272F-4EC4-948F-D84A91996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MUTU</a:t>
            </a:r>
            <a:r>
              <a:rPr lang="en-ID" dirty="0"/>
              <a:t> </a:t>
            </a:r>
            <a:r>
              <a:rPr lang="en-ID" dirty="0" err="1"/>
              <a:t>PELAKSANAAN</a:t>
            </a:r>
            <a:r>
              <a:rPr lang="en-ID" dirty="0"/>
              <a:t> </a:t>
            </a:r>
            <a:r>
              <a:rPr lang="en-ID" dirty="0" err="1"/>
              <a:t>PENILAIAN</a:t>
            </a:r>
            <a:r>
              <a:rPr lang="en-ID" dirty="0"/>
              <a:t> </a:t>
            </a:r>
            <a:r>
              <a:rPr lang="en-ID" dirty="0" err="1"/>
              <a:t>PEMBELAJARAN</a:t>
            </a:r>
            <a:endParaRPr lang="en-ID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C149AE-1CA1-43B7-844C-020700D65A99}"/>
              </a:ext>
            </a:extLst>
          </p:cNvPr>
          <p:cNvSpPr/>
          <p:nvPr/>
        </p:nvSpPr>
        <p:spPr>
          <a:xfrm>
            <a:off x="6403675" y="3517367"/>
            <a:ext cx="393077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dirty="0">
                <a:latin typeface="Arial Narrow" panose="020B0606020202030204" pitchFamily="34" charset="0"/>
              </a:rPr>
              <a:t>B. </a:t>
            </a:r>
            <a:r>
              <a:rPr lang="en-ID" dirty="0" err="1">
                <a:latin typeface="Arial Narrow" panose="020B0606020202030204" pitchFamily="34" charset="0"/>
              </a:rPr>
              <a:t>Pelaksanaan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penilaian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terdiri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atas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teknik</a:t>
            </a:r>
            <a:r>
              <a:rPr lang="en-ID" dirty="0">
                <a:latin typeface="Arial Narrow" panose="020B0606020202030204" pitchFamily="34" charset="0"/>
              </a:rPr>
              <a:t> dan </a:t>
            </a:r>
            <a:r>
              <a:rPr lang="en-ID" dirty="0" err="1">
                <a:latin typeface="Arial Narrow" panose="020B0606020202030204" pitchFamily="34" charset="0"/>
              </a:rPr>
              <a:t>instrumen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penilaian</a:t>
            </a:r>
            <a:r>
              <a:rPr lang="en-ID" dirty="0">
                <a:latin typeface="Arial Narrow" panose="020B0606020202030204" pitchFamily="34" charset="0"/>
              </a:rPr>
              <a:t>. </a:t>
            </a:r>
          </a:p>
          <a:p>
            <a:r>
              <a:rPr lang="en-ID" dirty="0">
                <a:latin typeface="Arial Narrow" panose="020B0606020202030204" pitchFamily="34" charset="0"/>
              </a:rPr>
              <a:t>Teknik </a:t>
            </a:r>
            <a:r>
              <a:rPr lang="en-ID" dirty="0" err="1">
                <a:latin typeface="Arial Narrow" panose="020B0606020202030204" pitchFamily="34" charset="0"/>
              </a:rPr>
              <a:t>penilaian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terdiri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dari</a:t>
            </a:r>
            <a:r>
              <a:rPr lang="en-ID" dirty="0">
                <a:latin typeface="Arial Narrow" panose="020B0606020202030204" pitchFamily="34" charset="0"/>
              </a:rPr>
              <a:t>: 1) </a:t>
            </a:r>
            <a:r>
              <a:rPr lang="en-ID" dirty="0" err="1">
                <a:latin typeface="Arial Narrow" panose="020B0606020202030204" pitchFamily="34" charset="0"/>
              </a:rPr>
              <a:t>observasi</a:t>
            </a:r>
            <a:r>
              <a:rPr lang="en-ID" dirty="0">
                <a:latin typeface="Arial Narrow" panose="020B0606020202030204" pitchFamily="34" charset="0"/>
              </a:rPr>
              <a:t>, 2) </a:t>
            </a:r>
            <a:r>
              <a:rPr lang="en-ID" dirty="0" err="1">
                <a:latin typeface="Arial Narrow" panose="020B0606020202030204" pitchFamily="34" charset="0"/>
              </a:rPr>
              <a:t>partisipasi</a:t>
            </a:r>
            <a:r>
              <a:rPr lang="en-ID" dirty="0">
                <a:latin typeface="Arial Narrow" panose="020B0606020202030204" pitchFamily="34" charset="0"/>
              </a:rPr>
              <a:t>, 3) </a:t>
            </a:r>
            <a:r>
              <a:rPr lang="en-ID" dirty="0" err="1">
                <a:latin typeface="Arial Narrow" panose="020B0606020202030204" pitchFamily="34" charset="0"/>
              </a:rPr>
              <a:t>unjuk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kerja</a:t>
            </a:r>
            <a:r>
              <a:rPr lang="en-ID" dirty="0">
                <a:latin typeface="Arial Narrow" panose="020B0606020202030204" pitchFamily="34" charset="0"/>
              </a:rPr>
              <a:t>, 4) test </a:t>
            </a:r>
            <a:r>
              <a:rPr lang="en-ID" dirty="0" err="1">
                <a:latin typeface="Arial Narrow" panose="020B0606020202030204" pitchFamily="34" charset="0"/>
              </a:rPr>
              <a:t>tertulis</a:t>
            </a:r>
            <a:r>
              <a:rPr lang="en-ID" dirty="0">
                <a:latin typeface="Arial Narrow" panose="020B0606020202030204" pitchFamily="34" charset="0"/>
              </a:rPr>
              <a:t>, 5) test </a:t>
            </a:r>
            <a:r>
              <a:rPr lang="en-ID" dirty="0" err="1">
                <a:latin typeface="Arial Narrow" panose="020B0606020202030204" pitchFamily="34" charset="0"/>
              </a:rPr>
              <a:t>lisan</a:t>
            </a:r>
            <a:r>
              <a:rPr lang="en-ID" dirty="0">
                <a:latin typeface="Arial Narrow" panose="020B0606020202030204" pitchFamily="34" charset="0"/>
              </a:rPr>
              <a:t>, dan 6) </a:t>
            </a:r>
            <a:r>
              <a:rPr lang="en-ID" dirty="0" err="1">
                <a:latin typeface="Arial Narrow" panose="020B0606020202030204" pitchFamily="34" charset="0"/>
              </a:rPr>
              <a:t>angket</a:t>
            </a:r>
            <a:r>
              <a:rPr lang="en-ID" dirty="0">
                <a:latin typeface="Arial Narrow" panose="020B0606020202030204" pitchFamily="34" charset="0"/>
              </a:rPr>
              <a:t>. </a:t>
            </a:r>
          </a:p>
          <a:p>
            <a:r>
              <a:rPr lang="en-ID" dirty="0" err="1">
                <a:latin typeface="Arial Narrow" panose="020B0606020202030204" pitchFamily="34" charset="0"/>
              </a:rPr>
              <a:t>Instrumen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penilaian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terdiri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dari</a:t>
            </a:r>
            <a:r>
              <a:rPr lang="en-ID" dirty="0">
                <a:latin typeface="Arial Narrow" panose="020B0606020202030204" pitchFamily="34" charset="0"/>
              </a:rPr>
              <a:t>: 1) </a:t>
            </a:r>
            <a:r>
              <a:rPr lang="en-ID" dirty="0" err="1">
                <a:latin typeface="Arial Narrow" panose="020B0606020202030204" pitchFamily="34" charset="0"/>
              </a:rPr>
              <a:t>penilaian</a:t>
            </a:r>
            <a:r>
              <a:rPr lang="en-ID" dirty="0">
                <a:latin typeface="Arial Narrow" panose="020B0606020202030204" pitchFamily="34" charset="0"/>
              </a:rPr>
              <a:t> proses </a:t>
            </a:r>
            <a:r>
              <a:rPr lang="en-ID" dirty="0" err="1">
                <a:latin typeface="Arial Narrow" panose="020B0606020202030204" pitchFamily="34" charset="0"/>
              </a:rPr>
              <a:t>dalam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bentuk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rubrik</a:t>
            </a:r>
            <a:r>
              <a:rPr lang="en-ID" dirty="0">
                <a:latin typeface="Arial Narrow" panose="020B0606020202030204" pitchFamily="34" charset="0"/>
              </a:rPr>
              <a:t>, dan/ </a:t>
            </a:r>
            <a:r>
              <a:rPr lang="en-ID" dirty="0" err="1">
                <a:latin typeface="Arial Narrow" panose="020B0606020202030204" pitchFamily="34" charset="0"/>
              </a:rPr>
              <a:t>atau</a:t>
            </a:r>
            <a:r>
              <a:rPr lang="en-ID" dirty="0">
                <a:latin typeface="Arial Narrow" panose="020B0606020202030204" pitchFamily="34" charset="0"/>
              </a:rPr>
              <a:t>; 2) </a:t>
            </a:r>
            <a:r>
              <a:rPr lang="en-ID" dirty="0" err="1">
                <a:latin typeface="Arial Narrow" panose="020B0606020202030204" pitchFamily="34" charset="0"/>
              </a:rPr>
              <a:t>penilaian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hasil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dalam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bentuk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portofolio</a:t>
            </a:r>
            <a:r>
              <a:rPr lang="en-ID" dirty="0">
                <a:latin typeface="Arial Narrow" panose="020B0606020202030204" pitchFamily="34" charset="0"/>
              </a:rPr>
              <a:t>, </a:t>
            </a:r>
            <a:r>
              <a:rPr lang="en-ID" dirty="0" err="1">
                <a:latin typeface="Arial Narrow" panose="020B0606020202030204" pitchFamily="34" charset="0"/>
              </a:rPr>
              <a:t>atau</a:t>
            </a:r>
            <a:r>
              <a:rPr lang="en-ID" dirty="0">
                <a:latin typeface="Arial Narrow" panose="020B0606020202030204" pitchFamily="34" charset="0"/>
              </a:rPr>
              <a:t> 3) </a:t>
            </a:r>
            <a:r>
              <a:rPr lang="en-ID" dirty="0" err="1">
                <a:latin typeface="Arial Narrow" panose="020B0606020202030204" pitchFamily="34" charset="0"/>
              </a:rPr>
              <a:t>karya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disain</a:t>
            </a:r>
            <a:r>
              <a:rPr lang="en-ID" dirty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4B5BF6-1E72-4664-A540-2EC66A8B0687}"/>
              </a:ext>
            </a:extLst>
          </p:cNvPr>
          <p:cNvSpPr/>
          <p:nvPr/>
        </p:nvSpPr>
        <p:spPr>
          <a:xfrm>
            <a:off x="770627" y="1674674"/>
            <a:ext cx="45432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dirty="0">
                <a:latin typeface="Arial Narrow" panose="020B0606020202030204" pitchFamily="34" charset="0"/>
              </a:rPr>
              <a:t>A. </a:t>
            </a:r>
            <a:r>
              <a:rPr lang="en-ID" dirty="0" err="1">
                <a:latin typeface="Arial Narrow" panose="020B0606020202030204" pitchFamily="34" charset="0"/>
              </a:rPr>
              <a:t>Mutu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pelaksanaan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penilaian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pembelajaran</a:t>
            </a:r>
            <a:r>
              <a:rPr lang="en-ID" dirty="0">
                <a:latin typeface="Arial Narrow" panose="020B0606020202030204" pitchFamily="34" charset="0"/>
              </a:rPr>
              <a:t> (proses dan </a:t>
            </a:r>
            <a:r>
              <a:rPr lang="en-ID" dirty="0" err="1">
                <a:latin typeface="Arial Narrow" panose="020B0606020202030204" pitchFamily="34" charset="0"/>
              </a:rPr>
              <a:t>hasil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belajar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mahasiswa</a:t>
            </a:r>
            <a:r>
              <a:rPr lang="en-ID" dirty="0">
                <a:latin typeface="Arial Narrow" panose="020B0606020202030204" pitchFamily="34" charset="0"/>
              </a:rPr>
              <a:t>) </a:t>
            </a:r>
            <a:r>
              <a:rPr lang="en-ID" dirty="0" err="1">
                <a:latin typeface="Arial Narrow" panose="020B0606020202030204" pitchFamily="34" charset="0"/>
              </a:rPr>
              <a:t>untuk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mengukur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ketercapaian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capaian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pembelajaran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berdasarkan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prinsip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penilaian</a:t>
            </a:r>
            <a:r>
              <a:rPr lang="en-ID" dirty="0">
                <a:latin typeface="Arial Narrow" panose="020B0606020202030204" pitchFamily="34" charset="0"/>
              </a:rPr>
              <a:t> yang </a:t>
            </a:r>
            <a:r>
              <a:rPr lang="en-ID" dirty="0" err="1">
                <a:latin typeface="Arial Narrow" panose="020B0606020202030204" pitchFamily="34" charset="0"/>
              </a:rPr>
              <a:t>mencakup</a:t>
            </a:r>
            <a:r>
              <a:rPr lang="en-ID" dirty="0">
                <a:latin typeface="Arial Narrow" panose="020B0606020202030204" pitchFamily="34" charset="0"/>
              </a:rPr>
              <a:t>: 1) </a:t>
            </a:r>
            <a:r>
              <a:rPr lang="en-ID" dirty="0" err="1">
                <a:latin typeface="Arial Narrow" panose="020B0606020202030204" pitchFamily="34" charset="0"/>
              </a:rPr>
              <a:t>edukatif</a:t>
            </a:r>
            <a:r>
              <a:rPr lang="en-ID" dirty="0">
                <a:latin typeface="Arial Narrow" panose="020B0606020202030204" pitchFamily="34" charset="0"/>
              </a:rPr>
              <a:t>, 2) </a:t>
            </a:r>
            <a:r>
              <a:rPr lang="en-ID" dirty="0" err="1">
                <a:latin typeface="Arial Narrow" panose="020B0606020202030204" pitchFamily="34" charset="0"/>
              </a:rPr>
              <a:t>otentik</a:t>
            </a:r>
            <a:r>
              <a:rPr lang="en-ID" dirty="0">
                <a:latin typeface="Arial Narrow" panose="020B0606020202030204" pitchFamily="34" charset="0"/>
              </a:rPr>
              <a:t>, 3) </a:t>
            </a:r>
            <a:r>
              <a:rPr lang="en-ID" dirty="0" err="1">
                <a:latin typeface="Arial Narrow" panose="020B0606020202030204" pitchFamily="34" charset="0"/>
              </a:rPr>
              <a:t>objektif</a:t>
            </a:r>
            <a:r>
              <a:rPr lang="en-ID" dirty="0">
                <a:latin typeface="Arial Narrow" panose="020B0606020202030204" pitchFamily="34" charset="0"/>
              </a:rPr>
              <a:t>, 4) </a:t>
            </a:r>
            <a:r>
              <a:rPr lang="en-ID" dirty="0" err="1">
                <a:latin typeface="Arial Narrow" panose="020B0606020202030204" pitchFamily="34" charset="0"/>
              </a:rPr>
              <a:t>akuntabel</a:t>
            </a:r>
            <a:r>
              <a:rPr lang="en-ID" dirty="0">
                <a:latin typeface="Arial Narrow" panose="020B0606020202030204" pitchFamily="34" charset="0"/>
              </a:rPr>
              <a:t>, dan 5) </a:t>
            </a:r>
            <a:r>
              <a:rPr lang="en-ID" dirty="0" err="1">
                <a:latin typeface="Arial Narrow" panose="020B0606020202030204" pitchFamily="34" charset="0"/>
              </a:rPr>
              <a:t>transparan</a:t>
            </a:r>
            <a:r>
              <a:rPr lang="en-ID" dirty="0">
                <a:latin typeface="Arial Narrow" panose="020B0606020202030204" pitchFamily="34" charset="0"/>
              </a:rPr>
              <a:t>, yang </a:t>
            </a:r>
            <a:r>
              <a:rPr lang="en-ID" dirty="0" err="1">
                <a:latin typeface="Arial Narrow" panose="020B0606020202030204" pitchFamily="34" charset="0"/>
              </a:rPr>
              <a:t>dilakukan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secara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terintegrasi</a:t>
            </a:r>
            <a:r>
              <a:rPr lang="en-ID" dirty="0"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D5BB19-9C14-4734-8EDB-2F4400FFB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760" y="4149485"/>
            <a:ext cx="263842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81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5CF43-272F-4EC4-948F-D84A91996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MUTU</a:t>
            </a:r>
            <a:r>
              <a:rPr lang="en-ID" dirty="0"/>
              <a:t> </a:t>
            </a:r>
            <a:r>
              <a:rPr lang="en-ID" dirty="0" err="1"/>
              <a:t>PELAKSANAAN</a:t>
            </a:r>
            <a:r>
              <a:rPr lang="en-ID" dirty="0"/>
              <a:t> </a:t>
            </a:r>
            <a:r>
              <a:rPr lang="en-ID" dirty="0" err="1"/>
              <a:t>PENILAIAN</a:t>
            </a:r>
            <a:r>
              <a:rPr lang="en-ID" dirty="0"/>
              <a:t> </a:t>
            </a:r>
            <a:r>
              <a:rPr lang="en-ID" dirty="0" err="1"/>
              <a:t>PEMBELAJARAN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A6B92-3E8F-4913-B863-2336057FD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4611" y="1792873"/>
            <a:ext cx="6262778" cy="413489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ID" sz="1800" dirty="0"/>
              <a:t>C. </a:t>
            </a:r>
            <a:r>
              <a:rPr lang="en-ID" sz="1800" dirty="0" err="1"/>
              <a:t>Pelaksanaan</a:t>
            </a:r>
            <a:r>
              <a:rPr lang="en-ID" sz="1800" dirty="0"/>
              <a:t> </a:t>
            </a:r>
            <a:r>
              <a:rPr lang="en-ID" sz="1800" dirty="0" err="1"/>
              <a:t>penilaian</a:t>
            </a:r>
            <a:r>
              <a:rPr lang="en-ID" sz="1800" dirty="0"/>
              <a:t> </a:t>
            </a:r>
            <a:r>
              <a:rPr lang="en-ID" sz="1800" dirty="0" err="1"/>
              <a:t>memuat</a:t>
            </a:r>
            <a:r>
              <a:rPr lang="en-ID" sz="1800" dirty="0"/>
              <a:t> </a:t>
            </a:r>
            <a:r>
              <a:rPr lang="en-ID" sz="1800" dirty="0" err="1"/>
              <a:t>unsur-unsur</a:t>
            </a:r>
            <a:r>
              <a:rPr lang="en-ID" sz="1800" dirty="0"/>
              <a:t> </a:t>
            </a:r>
            <a:r>
              <a:rPr lang="en-ID" sz="1800" dirty="0" err="1"/>
              <a:t>sebagai</a:t>
            </a:r>
            <a:r>
              <a:rPr lang="en-ID" sz="1800" dirty="0"/>
              <a:t> </a:t>
            </a:r>
            <a:r>
              <a:rPr lang="en-ID" sz="1800" dirty="0" err="1"/>
              <a:t>berikut</a:t>
            </a:r>
            <a:r>
              <a:rPr lang="en-ID" sz="1800" dirty="0"/>
              <a:t>: </a:t>
            </a:r>
          </a:p>
          <a:p>
            <a:pPr>
              <a:spcBef>
                <a:spcPts val="0"/>
              </a:spcBef>
              <a:buAutoNum type="arabicParenR"/>
            </a:pPr>
            <a:r>
              <a:rPr lang="en-ID" sz="1800" dirty="0" err="1"/>
              <a:t>mempunyai</a:t>
            </a:r>
            <a:r>
              <a:rPr lang="en-ID" sz="1800" dirty="0"/>
              <a:t> </a:t>
            </a:r>
            <a:r>
              <a:rPr lang="en-ID" sz="1800" dirty="0" err="1"/>
              <a:t>kontrak</a:t>
            </a:r>
            <a:r>
              <a:rPr lang="en-ID" sz="1800" dirty="0"/>
              <a:t> </a:t>
            </a:r>
            <a:r>
              <a:rPr lang="en-ID" sz="1800" dirty="0" err="1"/>
              <a:t>rencana</a:t>
            </a:r>
            <a:r>
              <a:rPr lang="en-ID" sz="1800" dirty="0"/>
              <a:t> </a:t>
            </a:r>
            <a:r>
              <a:rPr lang="en-ID" sz="1800" dirty="0" err="1"/>
              <a:t>penilaian</a:t>
            </a:r>
            <a:r>
              <a:rPr lang="en-ID" sz="1800" dirty="0"/>
              <a:t>, </a:t>
            </a:r>
          </a:p>
          <a:p>
            <a:pPr>
              <a:spcBef>
                <a:spcPts val="0"/>
              </a:spcBef>
              <a:buAutoNum type="arabicParenR"/>
            </a:pPr>
            <a:r>
              <a:rPr lang="en-ID" sz="1800" dirty="0" err="1"/>
              <a:t>melaksanakan</a:t>
            </a:r>
            <a:r>
              <a:rPr lang="en-ID" sz="1800" dirty="0"/>
              <a:t> </a:t>
            </a:r>
            <a:r>
              <a:rPr lang="en-ID" sz="1800" dirty="0" err="1"/>
              <a:t>penilaian</a:t>
            </a:r>
            <a:r>
              <a:rPr lang="en-ID" sz="1800" dirty="0"/>
              <a:t> </a:t>
            </a:r>
            <a:r>
              <a:rPr lang="en-ID" sz="1800" dirty="0" err="1"/>
              <a:t>sesuai</a:t>
            </a:r>
            <a:r>
              <a:rPr lang="en-ID" sz="1800" dirty="0"/>
              <a:t> </a:t>
            </a:r>
            <a:r>
              <a:rPr lang="en-ID" sz="1800" dirty="0" err="1"/>
              <a:t>kontrak</a:t>
            </a:r>
            <a:r>
              <a:rPr lang="en-ID" sz="1800" dirty="0"/>
              <a:t> </a:t>
            </a:r>
            <a:r>
              <a:rPr lang="en-ID" sz="1800" dirty="0" err="1"/>
              <a:t>atau</a:t>
            </a:r>
            <a:r>
              <a:rPr lang="en-ID" sz="1800" dirty="0"/>
              <a:t> </a:t>
            </a:r>
            <a:r>
              <a:rPr lang="en-ID" sz="1800" dirty="0" err="1"/>
              <a:t>kesepakatan</a:t>
            </a:r>
            <a:r>
              <a:rPr lang="en-ID" sz="1800" dirty="0"/>
              <a:t>, </a:t>
            </a:r>
          </a:p>
          <a:p>
            <a:pPr>
              <a:spcBef>
                <a:spcPts val="0"/>
              </a:spcBef>
              <a:buAutoNum type="arabicParenR"/>
            </a:pPr>
            <a:r>
              <a:rPr lang="en-ID" sz="1800" dirty="0" err="1"/>
              <a:t>memberikan</a:t>
            </a:r>
            <a:r>
              <a:rPr lang="en-ID" sz="1800" dirty="0"/>
              <a:t> </a:t>
            </a:r>
            <a:r>
              <a:rPr lang="en-ID" sz="1800" dirty="0" err="1"/>
              <a:t>umpan</a:t>
            </a:r>
            <a:r>
              <a:rPr lang="en-ID" sz="1800" dirty="0"/>
              <a:t> </a:t>
            </a:r>
            <a:r>
              <a:rPr lang="en-ID" sz="1800" dirty="0" err="1"/>
              <a:t>balik</a:t>
            </a:r>
            <a:r>
              <a:rPr lang="en-ID" sz="1800" dirty="0"/>
              <a:t> dan </a:t>
            </a:r>
            <a:r>
              <a:rPr lang="en-ID" sz="1800" dirty="0" err="1"/>
              <a:t>memberi</a:t>
            </a:r>
            <a:r>
              <a:rPr lang="en-ID" sz="1800" dirty="0"/>
              <a:t> </a:t>
            </a:r>
            <a:r>
              <a:rPr lang="en-ID" sz="1800" dirty="0" err="1"/>
              <a:t>kesempatan</a:t>
            </a:r>
            <a:r>
              <a:rPr lang="en-ID" sz="1800" dirty="0"/>
              <a:t> </a:t>
            </a:r>
            <a:r>
              <a:rPr lang="en-ID" sz="1800" dirty="0" err="1"/>
              <a:t>untuk</a:t>
            </a:r>
            <a:r>
              <a:rPr lang="en-ID" sz="1800" dirty="0"/>
              <a:t> </a:t>
            </a:r>
            <a:r>
              <a:rPr lang="en-ID" sz="1800" dirty="0" err="1"/>
              <a:t>mempertanyakan</a:t>
            </a:r>
            <a:r>
              <a:rPr lang="en-ID" sz="1800" dirty="0"/>
              <a:t> </a:t>
            </a:r>
            <a:r>
              <a:rPr lang="en-ID" sz="1800" dirty="0" err="1"/>
              <a:t>hasil</a:t>
            </a:r>
            <a:r>
              <a:rPr lang="en-ID" sz="1800" dirty="0"/>
              <a:t> </a:t>
            </a:r>
            <a:r>
              <a:rPr lang="en-ID" sz="1800" dirty="0" err="1"/>
              <a:t>kepada</a:t>
            </a:r>
            <a:r>
              <a:rPr lang="en-ID" sz="1800" dirty="0"/>
              <a:t> </a:t>
            </a:r>
            <a:r>
              <a:rPr lang="en-ID" sz="1800" dirty="0" err="1"/>
              <a:t>mahasiswa</a:t>
            </a:r>
            <a:r>
              <a:rPr lang="en-ID" sz="1800" dirty="0"/>
              <a:t>, </a:t>
            </a:r>
          </a:p>
          <a:p>
            <a:pPr>
              <a:spcBef>
                <a:spcPts val="0"/>
              </a:spcBef>
              <a:buAutoNum type="arabicParenR"/>
            </a:pPr>
            <a:r>
              <a:rPr lang="en-ID" sz="1800" dirty="0" err="1"/>
              <a:t>mempunyai</a:t>
            </a:r>
            <a:r>
              <a:rPr lang="en-ID" sz="1800" dirty="0"/>
              <a:t> </a:t>
            </a:r>
            <a:r>
              <a:rPr lang="en-ID" sz="1800" dirty="0" err="1"/>
              <a:t>dokumentasi</a:t>
            </a:r>
            <a:r>
              <a:rPr lang="en-ID" sz="1800" dirty="0"/>
              <a:t> </a:t>
            </a:r>
            <a:r>
              <a:rPr lang="en-ID" sz="1800" dirty="0" err="1"/>
              <a:t>penilaian</a:t>
            </a:r>
            <a:r>
              <a:rPr lang="en-ID" sz="1800" dirty="0"/>
              <a:t> proses dan </a:t>
            </a:r>
            <a:r>
              <a:rPr lang="en-ID" sz="1800" dirty="0" err="1"/>
              <a:t>hasil</a:t>
            </a:r>
            <a:r>
              <a:rPr lang="en-ID" sz="1800" dirty="0"/>
              <a:t> </a:t>
            </a:r>
            <a:r>
              <a:rPr lang="en-ID" sz="1800" dirty="0" err="1"/>
              <a:t>belajar</a:t>
            </a:r>
            <a:r>
              <a:rPr lang="en-ID" sz="1800" dirty="0"/>
              <a:t> </a:t>
            </a:r>
            <a:r>
              <a:rPr lang="en-ID" sz="1800" dirty="0" err="1"/>
              <a:t>mahasiswa</a:t>
            </a:r>
            <a:r>
              <a:rPr lang="en-ID" sz="1800" dirty="0"/>
              <a:t>, </a:t>
            </a:r>
          </a:p>
          <a:p>
            <a:pPr>
              <a:spcBef>
                <a:spcPts val="0"/>
              </a:spcBef>
              <a:buAutoNum type="arabicParenR"/>
            </a:pPr>
            <a:r>
              <a:rPr lang="en-ID" sz="1800" dirty="0" err="1"/>
              <a:t>mempunyai</a:t>
            </a:r>
            <a:r>
              <a:rPr lang="en-ID" sz="1800" dirty="0"/>
              <a:t> </a:t>
            </a:r>
            <a:r>
              <a:rPr lang="en-ID" sz="1800" dirty="0" err="1"/>
              <a:t>prosedur</a:t>
            </a:r>
            <a:r>
              <a:rPr lang="en-ID" sz="1800" dirty="0"/>
              <a:t> yang </a:t>
            </a:r>
            <a:r>
              <a:rPr lang="en-ID" sz="1800" dirty="0" err="1"/>
              <a:t>mencakup</a:t>
            </a:r>
            <a:r>
              <a:rPr lang="en-ID" sz="1800" dirty="0"/>
              <a:t> </a:t>
            </a:r>
            <a:r>
              <a:rPr lang="en-ID" sz="1800" dirty="0" err="1"/>
              <a:t>tahap</a:t>
            </a:r>
            <a:r>
              <a:rPr lang="en-ID" sz="1800" dirty="0"/>
              <a:t> </a:t>
            </a:r>
            <a:r>
              <a:rPr lang="en-ID" sz="1800" dirty="0" err="1"/>
              <a:t>perencanaan</a:t>
            </a:r>
            <a:r>
              <a:rPr lang="en-ID" sz="1800" dirty="0"/>
              <a:t>, </a:t>
            </a:r>
            <a:r>
              <a:rPr lang="en-ID" sz="1800" dirty="0" err="1"/>
              <a:t>kegiatan</a:t>
            </a:r>
            <a:r>
              <a:rPr lang="en-ID" sz="1800" dirty="0"/>
              <a:t> </a:t>
            </a:r>
            <a:r>
              <a:rPr lang="en-ID" sz="1800" dirty="0" err="1"/>
              <a:t>pemberian</a:t>
            </a:r>
            <a:r>
              <a:rPr lang="en-ID" sz="1800" dirty="0"/>
              <a:t> </a:t>
            </a:r>
            <a:r>
              <a:rPr lang="en-ID" sz="1800" dirty="0" err="1"/>
              <a:t>tugas</a:t>
            </a:r>
            <a:r>
              <a:rPr lang="en-ID" sz="1800" dirty="0"/>
              <a:t> </a:t>
            </a:r>
            <a:r>
              <a:rPr lang="en-ID" sz="1800" dirty="0" err="1"/>
              <a:t>atau</a:t>
            </a:r>
            <a:r>
              <a:rPr lang="en-ID" sz="1800" dirty="0"/>
              <a:t> </a:t>
            </a:r>
            <a:r>
              <a:rPr lang="en-ID" sz="1800" dirty="0" err="1"/>
              <a:t>soal</a:t>
            </a:r>
            <a:r>
              <a:rPr lang="en-ID" sz="1800" dirty="0"/>
              <a:t>, </a:t>
            </a:r>
            <a:r>
              <a:rPr lang="en-ID" sz="1800" dirty="0" err="1"/>
              <a:t>observasi</a:t>
            </a:r>
            <a:r>
              <a:rPr lang="en-ID" sz="1800" dirty="0"/>
              <a:t> </a:t>
            </a:r>
            <a:r>
              <a:rPr lang="en-ID" sz="1800" dirty="0" err="1"/>
              <a:t>kinerja</a:t>
            </a:r>
            <a:r>
              <a:rPr lang="en-ID" sz="1800" dirty="0"/>
              <a:t>, </a:t>
            </a:r>
            <a:r>
              <a:rPr lang="en-ID" sz="1800" dirty="0" err="1"/>
              <a:t>pengembalian</a:t>
            </a:r>
            <a:r>
              <a:rPr lang="en-ID" sz="1800" dirty="0"/>
              <a:t> </a:t>
            </a:r>
            <a:r>
              <a:rPr lang="en-ID" sz="1800" dirty="0" err="1"/>
              <a:t>hasil</a:t>
            </a:r>
            <a:r>
              <a:rPr lang="en-ID" sz="1800" dirty="0"/>
              <a:t> </a:t>
            </a:r>
            <a:r>
              <a:rPr lang="en-ID" sz="1800" dirty="0" err="1"/>
              <a:t>observasi</a:t>
            </a:r>
            <a:r>
              <a:rPr lang="en-ID" sz="1800" dirty="0"/>
              <a:t>, dan </a:t>
            </a:r>
            <a:r>
              <a:rPr lang="en-ID" sz="1800" dirty="0" err="1"/>
              <a:t>pemberian</a:t>
            </a:r>
            <a:r>
              <a:rPr lang="en-ID" sz="1800" dirty="0"/>
              <a:t> </a:t>
            </a:r>
            <a:r>
              <a:rPr lang="en-ID" sz="1800" dirty="0" err="1"/>
              <a:t>nilai</a:t>
            </a:r>
            <a:r>
              <a:rPr lang="en-ID" sz="1800" dirty="0"/>
              <a:t> </a:t>
            </a:r>
            <a:r>
              <a:rPr lang="en-ID" sz="1800" dirty="0" err="1"/>
              <a:t>akhir</a:t>
            </a:r>
            <a:r>
              <a:rPr lang="en-ID" sz="1800" dirty="0"/>
              <a:t>, </a:t>
            </a:r>
          </a:p>
          <a:p>
            <a:pPr>
              <a:spcBef>
                <a:spcPts val="0"/>
              </a:spcBef>
              <a:buAutoNum type="arabicParenR"/>
            </a:pPr>
            <a:r>
              <a:rPr lang="en-ID" sz="1800" dirty="0" err="1"/>
              <a:t>pelaporan</a:t>
            </a:r>
            <a:r>
              <a:rPr lang="en-ID" sz="1800" dirty="0"/>
              <a:t> </a:t>
            </a:r>
            <a:r>
              <a:rPr lang="en-ID" sz="1800" dirty="0" err="1"/>
              <a:t>penilaian</a:t>
            </a:r>
            <a:r>
              <a:rPr lang="en-ID" sz="1800" dirty="0"/>
              <a:t> </a:t>
            </a:r>
            <a:r>
              <a:rPr lang="en-ID" sz="1800" dirty="0" err="1"/>
              <a:t>berupa</a:t>
            </a:r>
            <a:r>
              <a:rPr lang="en-ID" sz="1800" dirty="0"/>
              <a:t> </a:t>
            </a:r>
            <a:r>
              <a:rPr lang="en-ID" sz="1800" dirty="0" err="1"/>
              <a:t>kualifikasi</a:t>
            </a:r>
            <a:r>
              <a:rPr lang="en-ID" sz="1800" dirty="0"/>
              <a:t> </a:t>
            </a:r>
            <a:r>
              <a:rPr lang="en-ID" sz="1800" dirty="0" err="1"/>
              <a:t>keberhasilan</a:t>
            </a:r>
            <a:r>
              <a:rPr lang="en-ID" sz="1800" dirty="0"/>
              <a:t> </a:t>
            </a:r>
            <a:r>
              <a:rPr lang="en-ID" sz="1800" dirty="0" err="1"/>
              <a:t>mahasiswa</a:t>
            </a:r>
            <a:r>
              <a:rPr lang="en-ID" sz="1800" dirty="0"/>
              <a:t> </a:t>
            </a:r>
            <a:r>
              <a:rPr lang="en-ID" sz="1800" dirty="0" err="1"/>
              <a:t>dalam</a:t>
            </a:r>
            <a:r>
              <a:rPr lang="en-ID" sz="1800" dirty="0"/>
              <a:t> </a:t>
            </a:r>
            <a:r>
              <a:rPr lang="en-ID" sz="1800" dirty="0" err="1"/>
              <a:t>menempuh</a:t>
            </a:r>
            <a:r>
              <a:rPr lang="en-ID" sz="1800" dirty="0"/>
              <a:t> </a:t>
            </a:r>
            <a:r>
              <a:rPr lang="en-ID" sz="1800" dirty="0" err="1"/>
              <a:t>suatu</a:t>
            </a:r>
            <a:r>
              <a:rPr lang="en-ID" sz="1800" dirty="0"/>
              <a:t> </a:t>
            </a:r>
            <a:r>
              <a:rPr lang="en-ID" sz="1800" dirty="0" err="1"/>
              <a:t>mata</a:t>
            </a:r>
            <a:r>
              <a:rPr lang="en-ID" sz="1800" dirty="0"/>
              <a:t> </a:t>
            </a:r>
            <a:r>
              <a:rPr lang="en-ID" sz="1800" dirty="0" err="1"/>
              <a:t>kuliah</a:t>
            </a:r>
            <a:r>
              <a:rPr lang="en-ID" sz="1800" dirty="0"/>
              <a:t> </a:t>
            </a:r>
            <a:r>
              <a:rPr lang="en-ID" sz="1800" dirty="0" err="1"/>
              <a:t>dalam</a:t>
            </a:r>
            <a:r>
              <a:rPr lang="en-ID" sz="1800" dirty="0"/>
              <a:t> </a:t>
            </a:r>
            <a:r>
              <a:rPr lang="en-ID" sz="1800" dirty="0" err="1"/>
              <a:t>bentuk</a:t>
            </a:r>
            <a:r>
              <a:rPr lang="en-ID" sz="1800" dirty="0"/>
              <a:t> </a:t>
            </a:r>
            <a:r>
              <a:rPr lang="en-ID" sz="1800" dirty="0" err="1"/>
              <a:t>huruf</a:t>
            </a:r>
            <a:r>
              <a:rPr lang="en-ID" sz="1800" dirty="0"/>
              <a:t> dan </a:t>
            </a:r>
            <a:r>
              <a:rPr lang="en-ID" sz="1800" dirty="0" err="1"/>
              <a:t>angka</a:t>
            </a:r>
            <a:r>
              <a:rPr lang="en-ID" sz="1800" dirty="0"/>
              <a:t>, </a:t>
            </a:r>
          </a:p>
          <a:p>
            <a:pPr>
              <a:spcBef>
                <a:spcPts val="0"/>
              </a:spcBef>
              <a:buAutoNum type="arabicParenR"/>
            </a:pPr>
            <a:r>
              <a:rPr lang="en-ID" sz="1800" dirty="0" err="1"/>
              <a:t>mempunyai</a:t>
            </a:r>
            <a:r>
              <a:rPr lang="en-ID" sz="1800" dirty="0"/>
              <a:t> </a:t>
            </a:r>
            <a:r>
              <a:rPr lang="en-ID" sz="1800" dirty="0" err="1"/>
              <a:t>bukti-bukti</a:t>
            </a:r>
            <a:r>
              <a:rPr lang="en-ID" sz="1800" dirty="0"/>
              <a:t> </a:t>
            </a:r>
            <a:r>
              <a:rPr lang="en-ID" sz="1800" dirty="0" err="1"/>
              <a:t>rencana</a:t>
            </a:r>
            <a:r>
              <a:rPr lang="en-ID" sz="1800" dirty="0"/>
              <a:t> dan </a:t>
            </a:r>
            <a:r>
              <a:rPr lang="en-ID" sz="1800" dirty="0" err="1"/>
              <a:t>telah</a:t>
            </a:r>
            <a:r>
              <a:rPr lang="en-ID" sz="1800" dirty="0"/>
              <a:t> </a:t>
            </a:r>
            <a:r>
              <a:rPr lang="en-ID" sz="1800" dirty="0" err="1"/>
              <a:t>melakukan</a:t>
            </a:r>
            <a:r>
              <a:rPr lang="en-ID" sz="1800" dirty="0"/>
              <a:t> proses </a:t>
            </a:r>
            <a:r>
              <a:rPr lang="en-ID" sz="1800" dirty="0" err="1"/>
              <a:t>perbaikan</a:t>
            </a:r>
            <a:r>
              <a:rPr lang="en-ID" sz="1800" dirty="0"/>
              <a:t> </a:t>
            </a:r>
            <a:r>
              <a:rPr lang="en-ID" sz="1800" dirty="0" err="1"/>
              <a:t>berdasar</a:t>
            </a:r>
            <a:r>
              <a:rPr lang="en-ID" sz="1800" dirty="0"/>
              <a:t> </a:t>
            </a:r>
            <a:r>
              <a:rPr lang="en-ID" sz="1800" dirty="0" err="1"/>
              <a:t>hasil</a:t>
            </a:r>
            <a:r>
              <a:rPr lang="en-ID" sz="1800" dirty="0"/>
              <a:t> </a:t>
            </a:r>
            <a:r>
              <a:rPr lang="en-ID" sz="1800" dirty="0" err="1"/>
              <a:t>monev</a:t>
            </a:r>
            <a:r>
              <a:rPr lang="en-ID" sz="1800" dirty="0"/>
              <a:t> </a:t>
            </a:r>
            <a:r>
              <a:rPr lang="en-ID" sz="1800" dirty="0" err="1"/>
              <a:t>penilaian</a:t>
            </a:r>
            <a:r>
              <a:rPr lang="en-ID" sz="1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7765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1" y="1981200"/>
            <a:ext cx="4765813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D96BC3-CFB4-4E65-99B0-00437B73A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86" y="1"/>
            <a:ext cx="120222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87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7EFD5-0D00-4A59-800A-0C4FBFE19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78A49-59C5-49FB-9573-2B5CD2456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63C5E3-003F-48CB-92A1-020030F02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841" y="430306"/>
            <a:ext cx="10526370" cy="584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01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7401C1-66C5-4AE2-857A-BC04E6861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044" y="56679"/>
            <a:ext cx="11545911" cy="674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44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E909E-A28C-4C9D-9698-3EBD107D2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FBD39-1D04-475C-B81E-7A5AB4B22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141B55-9536-4A80-9574-8A807C7E5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625" y="28100"/>
            <a:ext cx="8954750" cy="68017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5AA385-FDAC-4E92-AD17-876495498FCB}"/>
              </a:ext>
            </a:extLst>
          </p:cNvPr>
          <p:cNvSpPr txBox="1"/>
          <p:nvPr/>
        </p:nvSpPr>
        <p:spPr>
          <a:xfrm>
            <a:off x="876031" y="6488668"/>
            <a:ext cx="147511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D" dirty="0">
                <a:solidFill>
                  <a:srgbClr val="C00000"/>
                </a:solidFill>
              </a:rPr>
              <a:t>BAN PT 2019</a:t>
            </a:r>
          </a:p>
        </p:txBody>
      </p:sp>
    </p:spTree>
    <p:extLst>
      <p:ext uri="{BB962C8B-B14F-4D97-AF65-F5344CB8AC3E}">
        <p14:creationId xmlns:p14="http://schemas.microsoft.com/office/powerpoint/2010/main" val="349649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7B8085-3568-4600-9EA0-71943FBAC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875" y="0"/>
            <a:ext cx="9126748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BF4C73-2E8A-4DE6-9FBA-6D194B133947}"/>
              </a:ext>
            </a:extLst>
          </p:cNvPr>
          <p:cNvSpPr txBox="1"/>
          <p:nvPr/>
        </p:nvSpPr>
        <p:spPr>
          <a:xfrm>
            <a:off x="10716883" y="6488667"/>
            <a:ext cx="147511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D" dirty="0">
                <a:solidFill>
                  <a:srgbClr val="C00000"/>
                </a:solidFill>
              </a:rPr>
              <a:t>BAN PT 2019</a:t>
            </a:r>
          </a:p>
        </p:txBody>
      </p:sp>
    </p:spTree>
    <p:extLst>
      <p:ext uri="{BB962C8B-B14F-4D97-AF65-F5344CB8AC3E}">
        <p14:creationId xmlns:p14="http://schemas.microsoft.com/office/powerpoint/2010/main" val="58766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C960F3-6010-4124-AFE5-F2781CCA7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891" y="32863"/>
            <a:ext cx="9030960" cy="67922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8DFEF0-5541-4317-A210-323BC4A806A1}"/>
              </a:ext>
            </a:extLst>
          </p:cNvPr>
          <p:cNvSpPr txBox="1"/>
          <p:nvPr/>
        </p:nvSpPr>
        <p:spPr>
          <a:xfrm>
            <a:off x="876031" y="6488668"/>
            <a:ext cx="147511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D" dirty="0">
                <a:solidFill>
                  <a:srgbClr val="C00000"/>
                </a:solidFill>
              </a:rPr>
              <a:t>BAN PT 2019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A1A886-D78E-4B88-A9CD-9DEF3EA4C724}"/>
              </a:ext>
            </a:extLst>
          </p:cNvPr>
          <p:cNvSpPr/>
          <p:nvPr/>
        </p:nvSpPr>
        <p:spPr>
          <a:xfrm>
            <a:off x="7677509" y="771446"/>
            <a:ext cx="3377202" cy="63466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D949AD0-7B2E-4AEF-9017-B310CB1CB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9522" y="2978870"/>
            <a:ext cx="5455189" cy="170625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endParaRPr lang="en-ID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C6B7BD-34FD-4E14-B08B-3574F2B936DF}"/>
              </a:ext>
            </a:extLst>
          </p:cNvPr>
          <p:cNvSpPr/>
          <p:nvPr/>
        </p:nvSpPr>
        <p:spPr>
          <a:xfrm>
            <a:off x="5988907" y="4977371"/>
            <a:ext cx="5065803" cy="178164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8D7A78-C90F-4230-86E7-0740DE14DFDD}"/>
              </a:ext>
            </a:extLst>
          </p:cNvPr>
          <p:cNvSpPr txBox="1"/>
          <p:nvPr/>
        </p:nvSpPr>
        <p:spPr>
          <a:xfrm>
            <a:off x="11054710" y="888721"/>
            <a:ext cx="829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b="1" dirty="0" err="1">
                <a:solidFill>
                  <a:srgbClr val="FF0000"/>
                </a:solidFill>
              </a:rPr>
              <a:t>SPMI</a:t>
            </a:r>
            <a:endParaRPr lang="en-ID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663D9B-ADF0-4E8C-8913-57FCDF6FA7BA}"/>
              </a:ext>
            </a:extLst>
          </p:cNvPr>
          <p:cNvSpPr txBox="1"/>
          <p:nvPr/>
        </p:nvSpPr>
        <p:spPr>
          <a:xfrm>
            <a:off x="11054709" y="3644324"/>
            <a:ext cx="829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b="1" dirty="0" err="1">
                <a:solidFill>
                  <a:srgbClr val="FF0000"/>
                </a:solidFill>
              </a:rPr>
              <a:t>SPMI</a:t>
            </a:r>
            <a:endParaRPr lang="en-ID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E0119F-9917-4FD2-B723-2B9EBB2BE670}"/>
              </a:ext>
            </a:extLst>
          </p:cNvPr>
          <p:cNvSpPr txBox="1"/>
          <p:nvPr/>
        </p:nvSpPr>
        <p:spPr>
          <a:xfrm>
            <a:off x="11054708" y="5555074"/>
            <a:ext cx="829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b="1" dirty="0" err="1">
                <a:solidFill>
                  <a:srgbClr val="FF0000"/>
                </a:solidFill>
              </a:rPr>
              <a:t>SPMI</a:t>
            </a:r>
            <a:endParaRPr lang="en-ID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11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000A3-384C-468C-BC9A-5483A9A22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4943" y="2420445"/>
            <a:ext cx="1529751" cy="1143000"/>
          </a:xfrm>
        </p:spPr>
        <p:txBody>
          <a:bodyPr/>
          <a:lstStyle/>
          <a:p>
            <a:r>
              <a:rPr lang="en-ID" dirty="0" err="1"/>
              <a:t>SPMI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4C0C0-05E3-45F0-A9F9-0C02603B6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6823" y="1860462"/>
            <a:ext cx="2944483" cy="2262966"/>
          </a:xfrm>
        </p:spPr>
        <p:txBody>
          <a:bodyPr/>
          <a:lstStyle/>
          <a:p>
            <a:pPr marL="0" indent="0">
              <a:buNone/>
            </a:pPr>
            <a:r>
              <a:rPr lang="en-ID" dirty="0" err="1"/>
              <a:t>Kebijakan</a:t>
            </a:r>
            <a:endParaRPr lang="en-ID" dirty="0"/>
          </a:p>
          <a:p>
            <a:pPr marL="0" indent="0">
              <a:buNone/>
            </a:pPr>
            <a:r>
              <a:rPr lang="en-ID" dirty="0"/>
              <a:t>Manual (</a:t>
            </a:r>
            <a:r>
              <a:rPr lang="en-ID" dirty="0" err="1"/>
              <a:t>PPEPP</a:t>
            </a:r>
            <a:r>
              <a:rPr lang="en-ID" dirty="0"/>
              <a:t>)</a:t>
            </a:r>
          </a:p>
          <a:p>
            <a:pPr marL="0" indent="0">
              <a:buNone/>
            </a:pPr>
            <a:r>
              <a:rPr lang="en-ID" dirty="0" err="1"/>
              <a:t>Standar</a:t>
            </a:r>
            <a:endParaRPr lang="en-ID" dirty="0"/>
          </a:p>
          <a:p>
            <a:pPr marL="0" indent="0">
              <a:buNone/>
            </a:pPr>
            <a:r>
              <a:rPr lang="en-ID" dirty="0" err="1"/>
              <a:t>Formulir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21213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2597</TotalTime>
  <Words>731</Words>
  <Application>Microsoft Office PowerPoint</Application>
  <PresentationFormat>Widescreen</PresentationFormat>
  <Paragraphs>58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Arial Narrow</vt:lpstr>
      <vt:lpstr>Calibri</vt:lpstr>
      <vt:lpstr>1_Office Theme</vt:lpstr>
      <vt:lpstr>2_Office Theme</vt:lpstr>
      <vt:lpstr>3_Office Theme</vt:lpstr>
      <vt:lpstr>SISTEM PENJAMINAN MUTU INTERNAL DAN APS 4.0</vt:lpstr>
      <vt:lpstr>LANDASAN HUKUM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SPMI</vt:lpstr>
      <vt:lpstr>SPMI dan Akreditasi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Kriteria 6 (Laporan Kinerja Program Studi 5)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MUTU PELAKSANAAN PENILAIAN PEMBELAJARAN</vt:lpstr>
      <vt:lpstr>MUTU PELAKSANAAN PENILAIAN PEMBELAJARAN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Sarwanto</dc:creator>
  <cp:lastModifiedBy>sarwanto_fkip -</cp:lastModifiedBy>
  <cp:revision>61</cp:revision>
  <dcterms:created xsi:type="dcterms:W3CDTF">2019-03-07T08:18:00Z</dcterms:created>
  <dcterms:modified xsi:type="dcterms:W3CDTF">2019-08-27T06:56:40Z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1057-11.2.0.8641</vt:lpwstr>
  </property>
</Properties>
</file>