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84" r:id="rId4"/>
    <p:sldId id="276" r:id="rId5"/>
    <p:sldId id="285" r:id="rId6"/>
    <p:sldId id="286" r:id="rId7"/>
    <p:sldId id="287" r:id="rId8"/>
    <p:sldId id="288" r:id="rId9"/>
    <p:sldId id="289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99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3417" autoAdjust="0"/>
  </p:normalViewPr>
  <p:slideViewPr>
    <p:cSldViewPr>
      <p:cViewPr>
        <p:scale>
          <a:sx n="50" d="100"/>
          <a:sy n="50" d="100"/>
        </p:scale>
        <p:origin x="-3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6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AA924-927B-497A-AF1B-B040F579257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F673F-9064-4707-BD3A-0EE718932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9736FF-B01C-4B84-A3EB-AA5BC1EE92C5}" type="datetimeFigureOut">
              <a:rPr lang="id-ID"/>
              <a:pPr>
                <a:defRPr/>
              </a:pPr>
              <a:t>14/01/2019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57AE7C-CD15-48D6-9E84-F3889EFECC55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1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10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Definisi</a:t>
            </a:r>
            <a:r>
              <a:rPr lang="en-ID" dirty="0" smtClean="0"/>
              <a:t> BKD: </a:t>
            </a:r>
            <a:r>
              <a:rPr lang="en-ID" dirty="0" err="1" smtClean="0"/>
              <a:t>Beban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mengacu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alokasi</a:t>
            </a:r>
            <a:r>
              <a:rPr lang="en-ID" dirty="0" smtClean="0"/>
              <a:t> jam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semester </a:t>
            </a:r>
            <a:r>
              <a:rPr lang="en-ID" dirty="0" err="1" smtClean="0"/>
              <a:t>berjalan</a:t>
            </a:r>
            <a:r>
              <a:rPr lang="en-ID" dirty="0" smtClean="0"/>
              <a:t> yang </a:t>
            </a:r>
            <a:r>
              <a:rPr lang="en-ID" dirty="0" err="1" smtClean="0"/>
              <a:t>berimplikasi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proses</a:t>
            </a:r>
            <a:r>
              <a:rPr lang="en-ID" dirty="0" smtClean="0"/>
              <a:t> yang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dilakukan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pada</a:t>
            </a:r>
            <a:r>
              <a:rPr lang="en-ID" baseline="0" dirty="0" smtClean="0"/>
              <a:t> semester </a:t>
            </a:r>
            <a:r>
              <a:rPr lang="en-ID" baseline="0" dirty="0" err="1" smtClean="0"/>
              <a:t>berjalan</a:t>
            </a:r>
            <a:r>
              <a:rPr lang="en-ID" baseline="0" dirty="0" smtClean="0"/>
              <a:t>. </a:t>
            </a:r>
            <a:r>
              <a:rPr lang="en-ID" baseline="0" dirty="0" err="1" smtClean="0"/>
              <a:t>Dengan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demikian</a:t>
            </a:r>
            <a:r>
              <a:rPr lang="en-ID" baseline="0" dirty="0" smtClean="0"/>
              <a:t> BKD </a:t>
            </a:r>
            <a:r>
              <a:rPr lang="en-ID" baseline="0" dirty="0" err="1" smtClean="0"/>
              <a:t>tidak</a:t>
            </a:r>
            <a:r>
              <a:rPr lang="en-ID" baseline="0" dirty="0" smtClean="0"/>
              <a:t> </a:t>
            </a:r>
            <a:r>
              <a:rPr lang="en-ID" baseline="0" dirty="0" err="1" smtClean="0"/>
              <a:t>menghitung</a:t>
            </a:r>
            <a:r>
              <a:rPr lang="en-ID" baseline="0" dirty="0" smtClean="0"/>
              <a:t> </a:t>
            </a:r>
            <a:r>
              <a:rPr lang="en-ID" baseline="0" dirty="0" err="1" smtClean="0"/>
              <a:t>ekivalensi</a:t>
            </a:r>
            <a:r>
              <a:rPr lang="en-ID" baseline="0" dirty="0" smtClean="0"/>
              <a:t> BKD </a:t>
            </a:r>
            <a:r>
              <a:rPr lang="en-ID" baseline="0" dirty="0" err="1" smtClean="0"/>
              <a:t>dari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luaran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berlaku</a:t>
            </a:r>
            <a:r>
              <a:rPr lang="en-ID" baseline="0" dirty="0" smtClean="0"/>
              <a:t> </a:t>
            </a:r>
            <a:r>
              <a:rPr lang="en-ID" baseline="0" dirty="0" err="1" smtClean="0"/>
              <a:t>tidak</a:t>
            </a:r>
            <a:r>
              <a:rPr lang="en-ID" baseline="0" dirty="0" smtClean="0"/>
              <a:t> </a:t>
            </a:r>
            <a:r>
              <a:rPr lang="en-ID" baseline="0" dirty="0" err="1" smtClean="0"/>
              <a:t>bisa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dihitung</a:t>
            </a:r>
            <a:r>
              <a:rPr lang="en-ID" baseline="0" dirty="0" smtClean="0"/>
              <a:t> </a:t>
            </a:r>
            <a:r>
              <a:rPr lang="en-ID" baseline="0" dirty="0" err="1" smtClean="0"/>
              <a:t>lewat</a:t>
            </a:r>
            <a:r>
              <a:rPr lang="en-ID" baseline="0" dirty="0" smtClean="0"/>
              <a:t> semester. </a:t>
            </a:r>
            <a:r>
              <a:rPr lang="en-ID" baseline="0" dirty="0" err="1" smtClean="0"/>
              <a:t>Penghitungan</a:t>
            </a:r>
            <a:r>
              <a:rPr lang="en-ID" baseline="0" dirty="0" smtClean="0"/>
              <a:t> BKD </a:t>
            </a:r>
            <a:r>
              <a:rPr lang="en-ID" baseline="0" dirty="0" err="1" smtClean="0"/>
              <a:t>dari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luaran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berlaku</a:t>
            </a:r>
            <a:r>
              <a:rPr lang="en-ID" baseline="0" dirty="0" smtClean="0"/>
              <a:t> </a:t>
            </a:r>
            <a:r>
              <a:rPr lang="en-ID" baseline="0" dirty="0" err="1" smtClean="0"/>
              <a:t>lewat</a:t>
            </a:r>
            <a:r>
              <a:rPr lang="en-ID" baseline="0" dirty="0" smtClean="0"/>
              <a:t> semester </a:t>
            </a:r>
            <a:r>
              <a:rPr lang="en-ID" baseline="0" dirty="0" err="1" smtClean="0"/>
              <a:t>hanya</a:t>
            </a:r>
            <a:r>
              <a:rPr lang="en-ID" baseline="0" dirty="0" smtClean="0"/>
              <a:t> </a:t>
            </a:r>
            <a:r>
              <a:rPr lang="en-ID" baseline="0" dirty="0" err="1" smtClean="0"/>
              <a:t>relevan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bila</a:t>
            </a:r>
            <a:r>
              <a:rPr lang="en-ID" baseline="0" dirty="0" smtClean="0"/>
              <a:t> </a:t>
            </a:r>
            <a:r>
              <a:rPr lang="en-ID" baseline="0" dirty="0" err="1" smtClean="0"/>
              <a:t>jumlah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dosen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satu</a:t>
            </a:r>
            <a:r>
              <a:rPr lang="en-ID" baseline="0" dirty="0" smtClean="0"/>
              <a:t> </a:t>
            </a:r>
            <a:r>
              <a:rPr lang="en-ID" baseline="0" dirty="0" err="1" smtClean="0"/>
              <a:t>institusi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berlebih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2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Penjelasan</a:t>
            </a:r>
            <a:r>
              <a:rPr lang="en-ID" dirty="0" smtClean="0"/>
              <a:t> </a:t>
            </a:r>
            <a:r>
              <a:rPr lang="en-ID" dirty="0" err="1" smtClean="0"/>
              <a:t>ayat</a:t>
            </a:r>
            <a:r>
              <a:rPr lang="en-ID" dirty="0" smtClean="0"/>
              <a:t> (1) </a:t>
            </a:r>
            <a:r>
              <a:rPr lang="en-ID" dirty="0" err="1" smtClean="0"/>
              <a:t>relevan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dengan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batasan</a:t>
            </a:r>
            <a:r>
              <a:rPr lang="en-ID" baseline="0" dirty="0" smtClean="0"/>
              <a:t> 16 SKS </a:t>
            </a:r>
            <a:r>
              <a:rPr lang="en-ID" baseline="0" dirty="0" err="1" smtClean="0"/>
              <a:t>di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ayat</a:t>
            </a:r>
            <a:r>
              <a:rPr lang="en-ID" baseline="0" dirty="0" smtClean="0"/>
              <a:t> (2). 16 SKS=16 x 170 </a:t>
            </a:r>
            <a:r>
              <a:rPr lang="en-ID" baseline="0" dirty="0" err="1" smtClean="0"/>
              <a:t>menit</a:t>
            </a:r>
            <a:r>
              <a:rPr lang="en-ID" baseline="0" dirty="0" smtClean="0"/>
              <a:t> </a:t>
            </a:r>
            <a:r>
              <a:rPr lang="en-ID" baseline="0" dirty="0" err="1" smtClean="0"/>
              <a:t>perminggu</a:t>
            </a:r>
            <a:r>
              <a:rPr lang="en-ID" baseline="0" dirty="0" smtClean="0"/>
              <a:t> </a:t>
            </a:r>
            <a:r>
              <a:rPr lang="en-ID" baseline="0" dirty="0" err="1" smtClean="0"/>
              <a:t>atau</a:t>
            </a:r>
            <a:r>
              <a:rPr lang="en-ID" baseline="0" dirty="0" smtClean="0"/>
              <a:t> 45 jam </a:t>
            </a:r>
            <a:r>
              <a:rPr lang="en-ID" baseline="0" dirty="0" err="1" smtClean="0"/>
              <a:t>perminggu</a:t>
            </a:r>
            <a:r>
              <a:rPr lang="en-ID" baseline="0" dirty="0" smtClean="0"/>
              <a:t> </a:t>
            </a:r>
            <a:r>
              <a:rPr lang="en-ID" baseline="0" dirty="0" err="1" smtClean="0"/>
              <a:t>atau</a:t>
            </a:r>
            <a:r>
              <a:rPr lang="en-ID" baseline="0" dirty="0" smtClean="0"/>
              <a:t> 9 jam per </a:t>
            </a:r>
            <a:r>
              <a:rPr lang="en-ID" baseline="0" dirty="0" err="1" smtClean="0"/>
              <a:t>hari</a:t>
            </a:r>
            <a:r>
              <a:rPr lang="en-ID" baseline="0" dirty="0" smtClean="0"/>
              <a:t>. </a:t>
            </a:r>
          </a:p>
          <a:p>
            <a:r>
              <a:rPr lang="en-ID" baseline="0" dirty="0" err="1" smtClean="0"/>
              <a:t>Ayat</a:t>
            </a:r>
            <a:r>
              <a:rPr lang="en-ID" baseline="0" dirty="0" smtClean="0"/>
              <a:t> (3) </a:t>
            </a:r>
            <a:r>
              <a:rPr lang="en-ID" baseline="0" dirty="0" err="1" smtClean="0"/>
              <a:t>memberikan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kewenangan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satuan</a:t>
            </a:r>
            <a:r>
              <a:rPr lang="en-ID" baseline="0" dirty="0" smtClean="0"/>
              <a:t> PT </a:t>
            </a:r>
            <a:r>
              <a:rPr lang="en-ID" baseline="0" dirty="0" err="1" smtClean="0"/>
              <a:t>untuk</a:t>
            </a:r>
            <a:r>
              <a:rPr lang="en-ID" baseline="0" dirty="0" smtClean="0"/>
              <a:t> </a:t>
            </a:r>
            <a:r>
              <a:rPr lang="en-ID" baseline="0" dirty="0" err="1" smtClean="0"/>
              <a:t>mengatur</a:t>
            </a:r>
            <a:r>
              <a:rPr lang="en-ID" baseline="0" dirty="0" smtClean="0"/>
              <a:t> </a:t>
            </a:r>
            <a:r>
              <a:rPr lang="en-ID" baseline="0" dirty="0" err="1" smtClean="0"/>
              <a:t>lebih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detil</a:t>
            </a:r>
            <a:r>
              <a:rPr lang="en-ID" baseline="0" dirty="0" smtClean="0"/>
              <a:t>, </a:t>
            </a:r>
            <a:r>
              <a:rPr lang="en-ID" baseline="0" dirty="0" err="1" smtClean="0"/>
              <a:t>tentunya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dengan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memperhatikan</a:t>
            </a:r>
            <a:r>
              <a:rPr lang="en-ID" baseline="0" dirty="0" smtClean="0"/>
              <a:t> </a:t>
            </a:r>
            <a:r>
              <a:rPr lang="en-ID" baseline="0" dirty="0" err="1" smtClean="0"/>
              <a:t>kondisi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spesifik</a:t>
            </a:r>
            <a:r>
              <a:rPr lang="en-ID" baseline="0" dirty="0" smtClean="0"/>
              <a:t> </a:t>
            </a:r>
            <a:r>
              <a:rPr lang="en-ID" baseline="0" dirty="0" err="1" smtClean="0"/>
              <a:t>dari</a:t>
            </a:r>
            <a:r>
              <a:rPr lang="en-ID" baseline="0" dirty="0" smtClean="0"/>
              <a:t> </a:t>
            </a:r>
            <a:r>
              <a:rPr lang="en-ID" baseline="0" dirty="0" err="1" smtClean="0"/>
              <a:t>satuan</a:t>
            </a:r>
            <a:r>
              <a:rPr lang="en-ID" baseline="0" dirty="0" smtClean="0"/>
              <a:t> PT </a:t>
            </a:r>
            <a:r>
              <a:rPr lang="en-ID" baseline="0" dirty="0" err="1" smtClean="0"/>
              <a:t>itu</a:t>
            </a:r>
            <a:r>
              <a:rPr lang="en-ID" baseline="0" dirty="0" smtClean="0"/>
              <a:t> </a:t>
            </a:r>
            <a:r>
              <a:rPr lang="en-ID" baseline="0" dirty="0" err="1" smtClean="0"/>
              <a:t>sendiri</a:t>
            </a:r>
            <a:r>
              <a:rPr lang="en-ID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4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5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6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7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8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57AE7C-CD15-48D6-9E84-F3889EFECC55}" type="slidenum">
              <a:rPr lang="id-ID" altLang="en-US" smtClean="0"/>
              <a:pPr>
                <a:defRPr/>
              </a:pPr>
              <a:t>9</a:t>
            </a:fld>
            <a:endParaRPr lang="id-ID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36BDC-6D41-49F5-9F25-54DC99A37C88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48EAF-1487-404E-A40B-3EDDD22758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1094-AAAD-4395-B106-2F6B642D02B4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53DD-0550-43FD-9E87-5CD9A73E22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94AD-7E30-4EFA-B076-28ED04175607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7838-844B-47ED-ABEB-111A86D903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2632-D165-448B-B35D-000C42705243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D4D-9676-419D-A506-4595245631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D2B2-3D3B-453B-860C-4ED7F19604F3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B4C4-7858-48DE-B535-B3C8B0A87B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7E57-6A88-4245-9C05-A0E5DC22DE5F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9152F-27F9-4F92-A0AC-5C6F5B7196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C69E-863E-4781-A120-F77D0A6F99E3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30FF-29DA-48C9-A53D-C37FC39CF7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3BEB-3E1D-4C38-85F7-2F5937B3BDE3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B957-8338-492F-8E76-2331D90DB3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F44C-3493-4539-AF98-0D691D1C3B86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B868E-CC19-4828-AF57-D7121DD90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7B82-0AB6-4730-ABAF-3F3F0E849986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A7B2-8344-4C3D-9548-D8CB214704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6AA5-E211-48EE-BFA3-8FF5AAB75B2B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894AD-E4D9-4CE0-9F3E-88D624B8D2A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0021BA-F0B4-4793-AABC-66C177589BB3}" type="datetimeFigureOut">
              <a:rPr lang="en-US"/>
              <a:pPr>
                <a:defRPr/>
              </a:pPr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659F871-8D86-4C50-A1FA-133BD31592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-1"/>
            <a:chExt cx="9158068" cy="6872069"/>
          </a:xfrm>
        </p:grpSpPr>
        <p:pic>
          <p:nvPicPr>
            <p:cNvPr id="2053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-1"/>
              <a:ext cx="9144000" cy="2659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</a:t>
              </a:r>
              <a:r>
                <a:rPr lang="en-US" sz="2400" dirty="0" err="1">
                  <a:latin typeface="+mj-lt"/>
                </a:rPr>
                <a:t>Sebelas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571500" y="4572000"/>
            <a:ext cx="7929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altLang="en-US" sz="2400" b="1" dirty="0">
                <a:solidFill>
                  <a:srgbClr val="002060"/>
                </a:solidFill>
                <a:latin typeface="Arial Narrow" pitchFamily="34" charset="0"/>
              </a:rPr>
              <a:t>Disampaikan o</a:t>
            </a:r>
            <a:r>
              <a:rPr lang="en-US" altLang="en-US" sz="2400" b="1" dirty="0" err="1">
                <a:solidFill>
                  <a:srgbClr val="002060"/>
                </a:solidFill>
                <a:latin typeface="Arial Narrow" pitchFamily="34" charset="0"/>
              </a:rPr>
              <a:t>leh</a:t>
            </a:r>
            <a:r>
              <a:rPr lang="en-US" altLang="en-US" sz="2400" b="1" dirty="0">
                <a:solidFill>
                  <a:srgbClr val="002060"/>
                </a:solidFill>
                <a:latin typeface="Arial Narrow" pitchFamily="34" charset="0"/>
              </a:rPr>
              <a:t>  </a:t>
            </a:r>
            <a:r>
              <a:rPr lang="id-ID" altLang="en-US" sz="2400" b="1" dirty="0">
                <a:solidFill>
                  <a:srgbClr val="002060"/>
                </a:solidFill>
                <a:latin typeface="Arial Narrow" pitchFamily="34" charset="0"/>
              </a:rPr>
              <a:t>:</a:t>
            </a:r>
          </a:p>
          <a:p>
            <a:pPr algn="ctr"/>
            <a:r>
              <a:rPr lang="en-US" altLang="en-US" sz="2000" b="1" dirty="0">
                <a:solidFill>
                  <a:srgbClr val="002060"/>
                </a:solidFill>
                <a:latin typeface="Arial Narrow" pitchFamily="34" charset="0"/>
              </a:rPr>
              <a:t>Unit </a:t>
            </a:r>
            <a:r>
              <a:rPr lang="en-US" altLang="en-US" sz="2000" b="1" dirty="0" err="1">
                <a:solidFill>
                  <a:srgbClr val="002060"/>
                </a:solidFill>
                <a:latin typeface="Arial Narrow" pitchFamily="34" charset="0"/>
              </a:rPr>
              <a:t>Pengembangan</a:t>
            </a:r>
            <a:r>
              <a:rPr lang="en-US" altLang="en-US" sz="2000" b="1" dirty="0">
                <a:solidFill>
                  <a:srgbClr val="002060"/>
                </a:solidFill>
                <a:latin typeface="Arial Narrow" pitchFamily="34" charset="0"/>
              </a:rPr>
              <a:t> SDM </a:t>
            </a:r>
            <a:r>
              <a:rPr lang="en-US" altLang="en-US" sz="2000" b="1" dirty="0" err="1">
                <a:solidFill>
                  <a:srgbClr val="002060"/>
                </a:solidFill>
                <a:latin typeface="Arial Narrow" pitchFamily="34" charset="0"/>
              </a:rPr>
              <a:t>dan</a:t>
            </a:r>
            <a:r>
              <a:rPr lang="en-US" altLang="en-US" sz="20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Arial Narrow" pitchFamily="34" charset="0"/>
              </a:rPr>
              <a:t>Remunerasi</a:t>
            </a:r>
            <a:endParaRPr lang="en-US" altLang="en-US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id-ID" altLang="en-US" sz="2000" b="1" dirty="0">
                <a:solidFill>
                  <a:srgbClr val="002060"/>
                </a:solidFill>
                <a:latin typeface="Arial Narrow" pitchFamily="34" charset="0"/>
              </a:rPr>
              <a:t>Universitas Sebelas Maret</a:t>
            </a:r>
            <a:endParaRPr lang="en-US" altLang="en-US" sz="20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/>
            <a:r>
              <a:rPr lang="en-US" altLang="en-US" sz="2000" b="1" dirty="0">
                <a:solidFill>
                  <a:srgbClr val="002060"/>
                </a:solidFill>
                <a:latin typeface="Arial Narrow" pitchFamily="34" charset="0"/>
              </a:rPr>
              <a:t>Surakarta, </a:t>
            </a:r>
            <a:r>
              <a:rPr lang="en-US" alt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14 </a:t>
            </a:r>
            <a:r>
              <a:rPr lang="en-US" altLang="en-US" sz="2000" b="1" dirty="0" err="1" smtClean="0">
                <a:solidFill>
                  <a:srgbClr val="002060"/>
                </a:solidFill>
                <a:latin typeface="Arial Narrow" pitchFamily="34" charset="0"/>
              </a:rPr>
              <a:t>Januari</a:t>
            </a:r>
            <a:r>
              <a:rPr lang="en-US" alt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 2019</a:t>
            </a:r>
            <a:endParaRPr lang="id-ID" altLang="en-US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533400" y="2928938"/>
            <a:ext cx="81486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D" altLang="en-US" sz="4800" b="1" dirty="0" err="1" smtClean="0">
                <a:solidFill>
                  <a:srgbClr val="002060"/>
                </a:solidFill>
                <a:latin typeface="Arial Narrow" pitchFamily="34" charset="0"/>
              </a:rPr>
              <a:t>Rubrik</a:t>
            </a:r>
            <a:r>
              <a:rPr lang="en-ID" altLang="en-US" sz="4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ID" altLang="en-US" sz="4800" b="1" dirty="0" err="1">
                <a:solidFill>
                  <a:srgbClr val="002060"/>
                </a:solidFill>
                <a:latin typeface="Arial Narrow" pitchFamily="34" charset="0"/>
              </a:rPr>
              <a:t>Beban</a:t>
            </a:r>
            <a:r>
              <a:rPr lang="en-ID" altLang="en-US" sz="48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ID" altLang="en-US" sz="4800" b="1" dirty="0" err="1" smtClean="0">
                <a:solidFill>
                  <a:srgbClr val="002060"/>
                </a:solidFill>
                <a:latin typeface="Arial Narrow" pitchFamily="34" charset="0"/>
              </a:rPr>
              <a:t>Kerja</a:t>
            </a:r>
            <a:r>
              <a:rPr lang="en-ID" altLang="en-US" sz="4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ID" altLang="en-US" sz="4800" b="1" dirty="0" err="1" smtClean="0">
                <a:solidFill>
                  <a:srgbClr val="002060"/>
                </a:solidFill>
                <a:latin typeface="Arial Narrow" pitchFamily="34" charset="0"/>
              </a:rPr>
              <a:t>Dosen</a:t>
            </a:r>
            <a:r>
              <a:rPr lang="en-ID" altLang="en-US" sz="4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ID" altLang="en-US" sz="4800" b="1" dirty="0" err="1" smtClean="0">
                <a:solidFill>
                  <a:srgbClr val="002060"/>
                </a:solidFill>
                <a:latin typeface="Arial Narrow" pitchFamily="34" charset="0"/>
              </a:rPr>
              <a:t>Universitas</a:t>
            </a:r>
            <a:r>
              <a:rPr lang="en-ID" altLang="en-US" sz="4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ID" altLang="en-US" sz="4800" b="1" dirty="0" err="1" smtClean="0">
                <a:solidFill>
                  <a:srgbClr val="002060"/>
                </a:solidFill>
                <a:latin typeface="Arial Narrow" pitchFamily="34" charset="0"/>
              </a:rPr>
              <a:t>Sebelas</a:t>
            </a:r>
            <a:r>
              <a:rPr lang="en-ID" altLang="en-US" sz="4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ID" altLang="en-US" sz="4800" b="1" dirty="0" err="1" smtClean="0">
                <a:solidFill>
                  <a:srgbClr val="002060"/>
                </a:solidFill>
                <a:latin typeface="Arial Narrow" pitchFamily="34" charset="0"/>
              </a:rPr>
              <a:t>Maret</a:t>
            </a:r>
            <a:endParaRPr lang="en-US" altLang="en-US" sz="4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9220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991843" y="2967335"/>
            <a:ext cx="51603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Kasih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3080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Dasar</a:t>
            </a:r>
            <a:r>
              <a:rPr lang="en-US" sz="3600" b="1" dirty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Pertimbangan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209550" y="1514475"/>
            <a:ext cx="8558213" cy="4672013"/>
            <a:chOff x="209550" y="1514475"/>
            <a:chExt cx="8558213" cy="4672013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b="1" dirty="0" smtClean="0">
                  <a:solidFill>
                    <a:schemeClr val="bg1"/>
                  </a:solidFill>
                </a:rPr>
                <a:t>UU No. 14 </a:t>
              </a:r>
              <a:r>
                <a:rPr lang="es-ES" sz="2400" b="1" dirty="0" err="1" smtClean="0">
                  <a:solidFill>
                    <a:schemeClr val="bg1"/>
                  </a:solidFill>
                </a:rPr>
                <a:t>Tahun</a:t>
              </a:r>
              <a:r>
                <a:rPr lang="es-ES" sz="2400" b="1" dirty="0" smtClean="0">
                  <a:solidFill>
                    <a:schemeClr val="bg1"/>
                  </a:solidFill>
                </a:rPr>
                <a:t> 2005 </a:t>
              </a:r>
              <a:r>
                <a:rPr lang="es-ES" sz="2400" b="1" dirty="0" err="1" smtClean="0">
                  <a:solidFill>
                    <a:schemeClr val="bg1"/>
                  </a:solidFill>
                </a:rPr>
                <a:t>Pasal</a:t>
              </a:r>
              <a:r>
                <a:rPr lang="es-ES" sz="2400" b="1" dirty="0" smtClean="0">
                  <a:solidFill>
                    <a:schemeClr val="bg1"/>
                  </a:solidFill>
                </a:rPr>
                <a:t> (</a:t>
              </a:r>
              <a:r>
                <a:rPr lang="id-ID" sz="2400" b="1" dirty="0" smtClean="0">
                  <a:solidFill>
                    <a:schemeClr val="bg1"/>
                  </a:solidFill>
                </a:rPr>
                <a:t>72</a:t>
              </a:r>
              <a:r>
                <a:rPr lang="es-ES" sz="2400" b="1" dirty="0" smtClean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7449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720725" indent="-638175">
                <a:buAutoNum type="arabicParenBoth"/>
              </a:pPr>
              <a:r>
                <a:rPr lang="id-ID" sz="2400" b="1" dirty="0" smtClean="0">
                  <a:solidFill>
                    <a:schemeClr val="tx1"/>
                  </a:solidFill>
                </a:rPr>
                <a:t>Beban kerja dosen </a:t>
              </a:r>
              <a:r>
                <a:rPr lang="id-ID" sz="2400" dirty="0" smtClean="0">
                  <a:solidFill>
                    <a:schemeClr val="tx1"/>
                  </a:solidFill>
                </a:rPr>
                <a:t>mencakup 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kegiatan pokok</a:t>
              </a:r>
              <a:r>
                <a:rPr lang="id-ID" sz="2400" dirty="0" smtClean="0">
                  <a:solidFill>
                    <a:schemeClr val="tx1"/>
                  </a:solidFill>
                </a:rPr>
                <a:t> yaitu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merencanakan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pembelajaran,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melaksanakan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proses pembelajaran,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melakukan evaluasi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pembelajaran,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membimbing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dan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melatih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,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melakukan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penelitian,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melakukan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tugas tambahan, serta </a:t>
              </a:r>
              <a:r>
                <a:rPr lang="id-ID" sz="2400" b="1" u="sng" dirty="0" smtClean="0">
                  <a:solidFill>
                    <a:schemeClr val="tx1"/>
                  </a:solidFill>
                </a:rPr>
                <a:t>melakukan</a:t>
              </a:r>
              <a:r>
                <a:rPr lang="id-ID" sz="2400" u="sng" dirty="0" smtClean="0">
                  <a:solidFill>
                    <a:schemeClr val="tx1"/>
                  </a:solidFill>
                </a:rPr>
                <a:t> pengabdian kepada masyarakat</a:t>
              </a:r>
              <a:r>
                <a:rPr lang="id-ID" sz="2400" dirty="0" smtClean="0">
                  <a:solidFill>
                    <a:schemeClr val="tx1"/>
                  </a:solidFill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3080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Dasar</a:t>
            </a:r>
            <a:r>
              <a:rPr lang="en-US" sz="3600" b="1" dirty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Pertimbangan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9550" y="1514475"/>
            <a:ext cx="8558213" cy="4672013"/>
            <a:chOff x="209550" y="1514475"/>
            <a:chExt cx="8558213" cy="4672013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2400" b="1" dirty="0" smtClean="0">
                  <a:solidFill>
                    <a:schemeClr val="bg1"/>
                  </a:solidFill>
                </a:rPr>
                <a:t>UU No. 14 </a:t>
              </a:r>
              <a:r>
                <a:rPr lang="es-ES" sz="2400" b="1" dirty="0" err="1" smtClean="0">
                  <a:solidFill>
                    <a:schemeClr val="bg1"/>
                  </a:solidFill>
                </a:rPr>
                <a:t>Tahun</a:t>
              </a:r>
              <a:r>
                <a:rPr lang="es-ES" sz="2400" b="1" dirty="0" smtClean="0">
                  <a:solidFill>
                    <a:schemeClr val="bg1"/>
                  </a:solidFill>
                </a:rPr>
                <a:t> 2005 </a:t>
              </a:r>
              <a:r>
                <a:rPr lang="es-ES" sz="2400" b="1" dirty="0" err="1" smtClean="0">
                  <a:solidFill>
                    <a:schemeClr val="bg1"/>
                  </a:solidFill>
                </a:rPr>
                <a:t>Pasal</a:t>
              </a:r>
              <a:r>
                <a:rPr lang="es-ES" sz="2400" b="1" dirty="0" smtClean="0">
                  <a:solidFill>
                    <a:schemeClr val="bg1"/>
                  </a:solidFill>
                </a:rPr>
                <a:t> (</a:t>
              </a:r>
              <a:r>
                <a:rPr lang="id-ID" sz="2400" b="1" dirty="0" smtClean="0">
                  <a:solidFill>
                    <a:schemeClr val="bg1"/>
                  </a:solidFill>
                </a:rPr>
                <a:t>72</a:t>
              </a:r>
              <a:r>
                <a:rPr lang="es-ES" sz="2400" b="1" dirty="0" smtClean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7449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720725" indent="-638175">
                <a:buAutoNum type="arabicParenBoth" startAt="2"/>
              </a:pPr>
              <a:r>
                <a:rPr lang="id-ID" sz="2400" dirty="0" smtClean="0">
                  <a:solidFill>
                    <a:schemeClr val="tx1"/>
                  </a:solidFill>
                </a:rPr>
                <a:t>Beban kerja sebagaimana dimaksud pada ayat (1) sekurang-kurangnya sepadan dengan </a:t>
              </a:r>
              <a:r>
                <a:rPr lang="id-ID" sz="2400" b="1" dirty="0" smtClean="0">
                  <a:solidFill>
                    <a:schemeClr val="tx1"/>
                  </a:solidFill>
                </a:rPr>
                <a:t>12 (dua belas)</a:t>
              </a:r>
              <a:r>
                <a:rPr lang="id-ID" sz="2400" dirty="0" smtClean="0">
                  <a:solidFill>
                    <a:schemeClr val="tx1"/>
                  </a:solidFill>
                </a:rPr>
                <a:t> satuan kredit semester dan sebanyak-banyaknya </a:t>
              </a:r>
              <a:r>
                <a:rPr lang="id-ID" sz="2400" b="1" dirty="0" smtClean="0">
                  <a:solidFill>
                    <a:schemeClr val="tx1"/>
                  </a:solidFill>
                </a:rPr>
                <a:t>16 (enam belas)</a:t>
              </a:r>
              <a:r>
                <a:rPr lang="id-ID" sz="2400" dirty="0" smtClean="0">
                  <a:solidFill>
                    <a:schemeClr val="tx1"/>
                  </a:solidFill>
                </a:rPr>
                <a:t> satuan kredit semester.</a:t>
              </a:r>
            </a:p>
            <a:p>
              <a:pPr marL="720725" indent="-638175">
                <a:buAutoNum type="arabicParenBoth" startAt="2"/>
              </a:pPr>
              <a:endParaRPr lang="id-ID" sz="2400" dirty="0" smtClean="0">
                <a:solidFill>
                  <a:schemeClr val="tx1"/>
                </a:solidFill>
              </a:endParaRPr>
            </a:p>
            <a:p>
              <a:pPr marL="720725" indent="-638175">
                <a:buAutoNum type="arabicParenBoth" startAt="2"/>
              </a:pPr>
              <a:r>
                <a:rPr lang="id-ID" sz="2400" b="1" dirty="0" smtClean="0">
                  <a:solidFill>
                    <a:schemeClr val="tx1"/>
                  </a:solidFill>
                </a:rPr>
                <a:t>Ketentuan lebih lanjut mengenai beban kerja dosen </a:t>
              </a:r>
              <a:r>
                <a:rPr lang="id-ID" sz="2400" dirty="0" smtClean="0">
                  <a:solidFill>
                    <a:schemeClr val="tx1"/>
                  </a:solidFill>
                </a:rPr>
                <a:t>sebagaimana dimaksud pada ayat (1) dan ayat (2) </a:t>
              </a:r>
              <a:r>
                <a:rPr lang="id-ID" sz="2400" b="1" dirty="0" smtClean="0">
                  <a:solidFill>
                    <a:schemeClr val="tx1"/>
                  </a:solidFill>
                </a:rPr>
                <a:t>diatur oleh </a:t>
              </a:r>
              <a:r>
                <a:rPr lang="id-ID" sz="2400" b="1" dirty="0" smtClean="0">
                  <a:solidFill>
                    <a:srgbClr val="FF0000"/>
                  </a:solidFill>
                </a:rPr>
                <a:t>setiap satuan pendidikan tinggi</a:t>
              </a:r>
              <a:r>
                <a:rPr lang="id-ID" sz="2400" b="1" dirty="0" smtClean="0">
                  <a:solidFill>
                    <a:schemeClr val="tx1"/>
                  </a:solidFill>
                </a:rPr>
                <a:t> </a:t>
              </a:r>
              <a:r>
                <a:rPr lang="id-ID" sz="2400" dirty="0" smtClean="0">
                  <a:solidFill>
                    <a:schemeClr val="tx1"/>
                  </a:solidFill>
                </a:rPr>
                <a:t>sesuai dengan peraturan perundang-undangan.</a:t>
              </a:r>
              <a:endParaRPr lang="id-ID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5128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Rubrik</a:t>
            </a: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BKD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5124" name="Group 1"/>
          <p:cNvGrpSpPr>
            <a:grpSpLocks/>
          </p:cNvGrpSpPr>
          <p:nvPr/>
        </p:nvGrpSpPr>
        <p:grpSpPr bwMode="auto">
          <a:xfrm>
            <a:off x="209550" y="1514475"/>
            <a:ext cx="8558213" cy="4672013"/>
            <a:chOff x="209550" y="1514475"/>
            <a:chExt cx="8558213" cy="4672013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Kriteria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Pemilihan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Rubrik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2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7449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terkait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dengan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i="1" dirty="0" err="1" smtClean="0">
                  <a:solidFill>
                    <a:srgbClr val="FF0000"/>
                  </a:solidFill>
                  <a:latin typeface="Arial Narrow" pitchFamily="34" charset="0"/>
                </a:rPr>
                <a:t>proses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yang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harus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dijalani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setiap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semester,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bukan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merupakan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i="1" dirty="0" err="1" smtClean="0">
                  <a:solidFill>
                    <a:srgbClr val="FF0000"/>
                  </a:solidFill>
                  <a:latin typeface="Arial Narrow" pitchFamily="34" charset="0"/>
                </a:rPr>
                <a:t>luaran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.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tercatat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dalam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sistem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informasi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yang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digunakan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UNS: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DT/DK (simpeg.uns.ac.id)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Pengajaran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(siakad.uns.ac.id)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Penelitian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(iris1103.uns.ac.id)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Pengabdian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(iris1103.uns.ac.id)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Penunjang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(siakad.uns.ac.id/simpeg.uns.ac.id/perencanaan.uns.ac.id)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5128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Rubrik</a:t>
            </a: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BKD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9550" y="1295399"/>
            <a:ext cx="8558213" cy="5029201"/>
            <a:chOff x="209550" y="1514475"/>
            <a:chExt cx="8558213" cy="4803939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Detail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Rubrik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8768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Pengajaran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: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Perkuliahan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/tutorial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terstruktur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(16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minggu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pertemuan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)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tiap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rombongan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belajar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kelas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)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Perkuliahan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tidak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terstruktur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(target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kelompok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lulus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pada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semester yang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direncanakan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,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kelompok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yang </a:t>
              </a:r>
              <a:r>
                <a:rPr lang="en-ID" sz="2400" b="1" i="1" dirty="0" err="1" smtClean="0">
                  <a:solidFill>
                    <a:srgbClr val="002060"/>
                  </a:solidFill>
                  <a:latin typeface="Arial Narrow" pitchFamily="34" charset="0"/>
                </a:rPr>
                <a:t>pernah</a:t>
              </a:r>
              <a:r>
                <a:rPr lang="en-ID" sz="2400" b="1" i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i="1" dirty="0" err="1" smtClean="0">
                  <a:solidFill>
                    <a:srgbClr val="002060"/>
                  </a:solidFill>
                  <a:latin typeface="Arial Narrow" pitchFamily="34" charset="0"/>
                </a:rPr>
                <a:t>tercatat</a:t>
              </a:r>
              <a:r>
                <a:rPr lang="en-ID" sz="2400" b="1" i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i="1" dirty="0" err="1" smtClean="0">
                  <a:solidFill>
                    <a:srgbClr val="002060"/>
                  </a:solidFill>
                  <a:latin typeface="Arial Narrow" pitchFamily="34" charset="0"/>
                </a:rPr>
                <a:t>pada</a:t>
              </a:r>
              <a:r>
                <a:rPr lang="en-ID" sz="2400" b="1" i="1" dirty="0" smtClean="0">
                  <a:solidFill>
                    <a:srgbClr val="002060"/>
                  </a:solidFill>
                  <a:latin typeface="Arial Narrow" pitchFamily="34" charset="0"/>
                </a:rPr>
                <a:t> semester </a:t>
              </a:r>
              <a:r>
                <a:rPr lang="en-ID" sz="2400" b="1" i="1" dirty="0" err="1" smtClean="0">
                  <a:solidFill>
                    <a:srgbClr val="002060"/>
                  </a:solidFill>
                  <a:latin typeface="Arial Narrow" pitchFamily="34" charset="0"/>
                </a:rPr>
                <a:t>sebelumnya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hanya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dihitung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50%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Kuliah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sistem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blok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Bimbinga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Tugas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Akhir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Skripsi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/Thesis/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Disertasi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Dihitung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per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Tahapan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Bila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1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tahapan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tidak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selesai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dalam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1 semester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selanjutnya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dihitung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50%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i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5128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Rubrik</a:t>
            </a: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BKD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9550" y="1295399"/>
            <a:ext cx="8558213" cy="5029201"/>
            <a:chOff x="209550" y="1514475"/>
            <a:chExt cx="8558213" cy="4803939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Detail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Rubrik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8768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Pengajaran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: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5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Menguji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Tugas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Akhir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Skripsi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/Thesis/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Disertasi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Dihitung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per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Tahapan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Bila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ujian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telah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ditargetkan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dalam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1 semester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sebelumnya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dihitung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50%</a:t>
              </a: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5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Menduduki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Jabatan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Pimpinan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Perguruan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Tinggi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dengan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Tugas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Tambahan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dengan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Tugas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Kelola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5"/>
                <a:defRPr/>
              </a:pPr>
              <a:endParaRPr lang="en-ID" sz="2400" b="1" i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5"/>
                <a:defRPr/>
              </a:pP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5128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Rubrik</a:t>
            </a: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BKD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9550" y="1295399"/>
            <a:ext cx="8558213" cy="5029201"/>
            <a:chOff x="209550" y="1514475"/>
            <a:chExt cx="8558213" cy="4803939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Detail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Rubrik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8768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2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Penelitian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dilaksanakan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UNS):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Pelaksanaan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penelitian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atau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pembuatan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karya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seni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atau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teknologi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disetujui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oleh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pimpinan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tercatat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)</a:t>
              </a: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Tercatat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dalam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iris1103.uns.ac.id</a:t>
              </a: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Berupa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rencana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pelaksanaan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(proposal) yang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ditindaklanjuti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dengan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bukti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pelaksanaan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(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untuk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Laporan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-LKD)</a:t>
              </a:r>
            </a:p>
            <a:p>
              <a:pPr marL="1371600" lvl="2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Pembiayaan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:</a:t>
              </a:r>
            </a:p>
            <a:p>
              <a:pPr marL="1828800" lvl="3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APBN</a:t>
              </a:r>
            </a:p>
            <a:p>
              <a:pPr marL="1828800" lvl="3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Non-APBN</a:t>
              </a:r>
            </a:p>
            <a:p>
              <a:pPr marL="1828800" lvl="3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Mandiri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i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5128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Rubrik</a:t>
            </a: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BKD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9550" y="1295399"/>
            <a:ext cx="8558213" cy="5029201"/>
            <a:chOff x="209550" y="1514475"/>
            <a:chExt cx="8558213" cy="4803939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Detail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Rubrik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8768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3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Pengabdian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: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Pengembangan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hasil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pendidikan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penelitian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yang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dapat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dimanfaatkan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oleh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masyarakat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Latihan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penyuluhan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penataran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ceramah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pada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masyarakat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terjadwal</a:t>
              </a:r>
              <a:r>
                <a:rPr lang="en-ID" sz="2400" b="1" dirty="0" smtClean="0">
                  <a:solidFill>
                    <a:srgbClr val="FF000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terprogram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Pelayanan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kepada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masyarakat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atau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lain yang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menunjang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pelaksanaan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tugas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umum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pemerintah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pembangunan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Latihan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penyuluhan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penataran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/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ceramah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pada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masyarakat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secara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insidental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Pencatatan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: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sebagaimana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penelitian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i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58288" cy="6872288"/>
            <a:chOff x="0" y="0"/>
            <a:chExt cx="9158068" cy="6872068"/>
          </a:xfrm>
        </p:grpSpPr>
        <p:pic>
          <p:nvPicPr>
            <p:cNvPr id="5128" name="Picture 4" descr="https://encrypted-tbn3.gstatic.com/images?q=tbn:ANd9GcRHWxChlg980y7wV7yLVUzGlQkgykgJu3xo6IvSLgVrFU0jDH5kt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453603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288" y="6338685"/>
              <a:ext cx="9143780" cy="5333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j-lt"/>
                </a:rPr>
                <a:t>Universitas Sebelas </a:t>
              </a:r>
              <a:r>
                <a:rPr lang="en-US" sz="2400" dirty="0" err="1">
                  <a:latin typeface="+mj-lt"/>
                </a:rPr>
                <a:t>Maret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dirty="0" smtClean="0">
                  <a:latin typeface="+mj-lt"/>
                </a:rPr>
                <a:t>2019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4495800" y="152400"/>
            <a:ext cx="46482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Rubrik</a:t>
            </a:r>
            <a:r>
              <a:rPr lang="en-US" sz="3600" b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Calibri" pitchFamily="34" charset="0"/>
              </a:rPr>
              <a:t> BKD</a:t>
            </a:r>
            <a:endParaRPr lang="id-ID" sz="3600" b="1" dirty="0">
              <a:solidFill>
                <a:srgbClr val="002060"/>
              </a:solidFill>
              <a:latin typeface="Arial Narrow" pitchFamily="34" charset="0"/>
              <a:ea typeface="+mj-ea"/>
              <a:cs typeface="Calibri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9550" y="1295399"/>
            <a:ext cx="8558213" cy="5029201"/>
            <a:chOff x="209550" y="1514475"/>
            <a:chExt cx="8558213" cy="4803939"/>
          </a:xfrm>
        </p:grpSpPr>
        <p:sp>
          <p:nvSpPr>
            <p:cNvPr id="13" name="Rectangle 12"/>
            <p:cNvSpPr/>
            <p:nvPr/>
          </p:nvSpPr>
          <p:spPr>
            <a:xfrm>
              <a:off x="1066800" y="1530350"/>
              <a:ext cx="7700963" cy="89217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Detail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Rubrik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Beban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Kerja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Dosen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550" y="1514475"/>
              <a:ext cx="838200" cy="889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ID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2441575"/>
              <a:ext cx="8558213" cy="38768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457200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 startAt="4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Penunjang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: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Bimbingan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akademik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setiap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12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orang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mahasiswa</a:t>
              </a:r>
              <a:endParaRPr lang="en-ID" sz="2400" b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Pembina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kegiatan</a:t>
              </a:r>
              <a:r>
                <a:rPr lang="en-ID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ID" sz="2400" b="1" dirty="0" err="1" smtClean="0">
                  <a:solidFill>
                    <a:srgbClr val="002060"/>
                  </a:solidFill>
                  <a:latin typeface="Arial Narrow" pitchFamily="34" charset="0"/>
                </a:rPr>
                <a:t>Mahasiswa</a:t>
              </a: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i="1" dirty="0" smtClean="0">
                <a:solidFill>
                  <a:srgbClr val="002060"/>
                </a:solidFill>
                <a:latin typeface="Arial Narrow" pitchFamily="34" charset="0"/>
              </a:endParaRPr>
            </a:p>
            <a:p>
              <a:pPr marL="914400" lvl="1" indent="-4572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lphaLcPeriod"/>
                <a:defRPr/>
              </a:pPr>
              <a:endParaRPr lang="en-ID" sz="2400" b="1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9846</TotalTime>
  <Words>601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sarwoto</dc:creator>
  <cp:lastModifiedBy>Fajar Rakhman Wibowo</cp:lastModifiedBy>
  <cp:revision>290</cp:revision>
  <dcterms:created xsi:type="dcterms:W3CDTF">2014-07-16T03:27:01Z</dcterms:created>
  <dcterms:modified xsi:type="dcterms:W3CDTF">2019-01-14T00:00:23Z</dcterms:modified>
</cp:coreProperties>
</file>